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62" r:id="rId3"/>
    <p:sldId id="264" r:id="rId4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913" autoAdjust="0"/>
  </p:normalViewPr>
  <p:slideViewPr>
    <p:cSldViewPr>
      <p:cViewPr varScale="1">
        <p:scale>
          <a:sx n="93" d="100"/>
          <a:sy n="93" d="100"/>
        </p:scale>
        <p:origin x="-96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3FCBE-256E-4656-97A7-C3F3BC8BEF64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CBC92-125C-4D13-A7D0-72D085EB1C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BC92-125C-4D13-A7D0-72D085EB1CC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69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3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6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3812" y="58614"/>
            <a:ext cx="4457700" cy="850106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5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93BA-CD34-4641-875A-DDC998186C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D806-78C8-4488-A168-F9B1E6605AE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t="14279" r="40000" b="76800"/>
          <a:stretch>
            <a:fillRect/>
          </a:stretch>
        </p:blipFill>
        <p:spPr bwMode="auto">
          <a:xfrm>
            <a:off x="0" y="0"/>
            <a:ext cx="9906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103812" y="-13394"/>
            <a:ext cx="44577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4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44488" y="931367"/>
            <a:ext cx="3456383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Activar </a:t>
            </a:r>
            <a:r>
              <a:rPr lang="es-ES_tradnl" sz="11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Blackboard</a:t>
            </a:r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_tradnl" sz="11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Collaborate</a:t>
            </a: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s-ES_tradnl" sz="11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Administración de asignatura </a:t>
            </a: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&gt;Personalización</a:t>
            </a:r>
            <a:endParaRPr lang="es-ES_tradnl" sz="11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Disponibilidad de herramientas</a:t>
            </a:r>
            <a:endParaRPr lang="es-ES_tradnl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4968" y="58614"/>
            <a:ext cx="4896544" cy="850106"/>
          </a:xfrm>
        </p:spPr>
        <p:txBody>
          <a:bodyPr/>
          <a:lstStyle/>
          <a:p>
            <a:r>
              <a:rPr lang="es-ES_tradnl" dirty="0"/>
              <a:t>Ayuda </a:t>
            </a:r>
            <a:r>
              <a:rPr lang="es-ES_tradnl" dirty="0" smtClean="0"/>
              <a:t>BB </a:t>
            </a:r>
            <a:r>
              <a:rPr lang="es-ES_tradnl" dirty="0" err="1" smtClean="0"/>
              <a:t>Collaborate</a:t>
            </a:r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344489" y="1962140"/>
            <a:ext cx="345638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36000" rIns="36000" rtlCol="0">
            <a:spAutoFit/>
          </a:bodyPr>
          <a:lstStyle/>
          <a:p>
            <a:r>
              <a:rPr lang="es-ES" sz="1200" b="1" dirty="0" smtClean="0">
                <a:solidFill>
                  <a:prstClr val="black"/>
                </a:solidFill>
              </a:rPr>
              <a:t>Creación </a:t>
            </a:r>
            <a:r>
              <a:rPr lang="es-ES_tradnl" sz="1200" b="1" dirty="0" err="1">
                <a:solidFill>
                  <a:prstClr val="black"/>
                </a:solidFill>
                <a:cs typeface="Arial" panose="020B0604020202020204" pitchFamily="34" charset="0"/>
              </a:rPr>
              <a:t>Blackboard</a:t>
            </a:r>
            <a:r>
              <a:rPr lang="es-ES_tradnl" sz="12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_tradnl" sz="1200" b="1" dirty="0" err="1">
                <a:solidFill>
                  <a:prstClr val="black"/>
                </a:solidFill>
                <a:cs typeface="Arial" panose="020B0604020202020204" pitchFamily="34" charset="0"/>
              </a:rPr>
              <a:t>Collaborate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66546" y="890424"/>
            <a:ext cx="2652295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prstClr val="black"/>
                </a:solidFill>
              </a:rPr>
              <a:t>Tener el modo de edición </a:t>
            </a:r>
            <a:r>
              <a:rPr lang="es-ES" sz="1050" dirty="0" smtClean="0">
                <a:solidFill>
                  <a:prstClr val="black"/>
                </a:solidFill>
              </a:rPr>
              <a:t>en “</a:t>
            </a:r>
            <a:r>
              <a:rPr lang="es-ES" sz="1050" dirty="0">
                <a:solidFill>
                  <a:prstClr val="black"/>
                </a:solidFill>
              </a:rPr>
              <a:t>Activado” en la página presentación.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4510" t="19521" r="1315" b="75439"/>
          <a:stretch>
            <a:fillRect/>
          </a:stretch>
        </p:blipFill>
        <p:spPr bwMode="auto">
          <a:xfrm>
            <a:off x="7481782" y="965626"/>
            <a:ext cx="23402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0904" y="1916832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3</a:t>
            </a:r>
            <a:endParaRPr lang="es-ES_tradnl" sz="1200" b="1" dirty="0" smtClean="0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134970" y="905194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prstClr val="white"/>
                </a:solidFill>
              </a:rPr>
              <a:t>2</a:t>
            </a:r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4691" y="2204864"/>
            <a:ext cx="3684656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Acceso </a:t>
            </a:r>
            <a:r>
              <a:rPr lang="es-ES" sz="1100" b="1" dirty="0" err="1" smtClean="0">
                <a:solidFill>
                  <a:prstClr val="black"/>
                </a:solidFill>
              </a:rPr>
              <a:t>SafeAssignment</a:t>
            </a:r>
            <a:endParaRPr lang="es-ES_tradnl" sz="11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Administración </a:t>
            </a:r>
            <a:r>
              <a:rPr lang="es-ES_tradnl" sz="1100" dirty="0">
                <a:solidFill>
                  <a:prstClr val="black"/>
                </a:solidFill>
                <a:cs typeface="Arial" panose="020B0604020202020204" pitchFamily="34" charset="0"/>
              </a:rPr>
              <a:t>de la asignatura.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Menú navegación &gt; contenido &gt; evaluación</a:t>
            </a:r>
          </a:p>
        </p:txBody>
      </p:sp>
      <p:sp>
        <p:nvSpPr>
          <p:cNvPr id="10" name="9 Flecha curvada hacia abajo"/>
          <p:cNvSpPr/>
          <p:nvPr/>
        </p:nvSpPr>
        <p:spPr>
          <a:xfrm rot="19923939">
            <a:off x="6698777" y="1090769"/>
            <a:ext cx="849446" cy="360040"/>
          </a:xfrm>
          <a:prstGeom prst="curved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0701" y="910458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1</a:t>
            </a:r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88424" y="3302156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4</a:t>
            </a:r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59062" y="3323064"/>
            <a:ext cx="210492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Crear una nueva sesión</a:t>
            </a:r>
            <a:endParaRPr lang="es-ES_tradnl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34758" y="1844824"/>
            <a:ext cx="98230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3643" r="13674" b="36372"/>
          <a:stretch/>
        </p:blipFill>
        <p:spPr bwMode="auto">
          <a:xfrm>
            <a:off x="1180709" y="1506147"/>
            <a:ext cx="5483222" cy="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9 Rectángulo"/>
          <p:cNvSpPr/>
          <p:nvPr/>
        </p:nvSpPr>
        <p:spPr>
          <a:xfrm>
            <a:off x="6359703" y="1556792"/>
            <a:ext cx="144688" cy="12467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7" name="26 Imagen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2" b="50530" l="36754" r="61508">
                        <a14:backgroundMark x1="40391" y1="21680" x2="40313" y2="27148"/>
                        <a14:backgroundMark x1="50078" y1="22461" x2="50156" y2="26953"/>
                        <a14:backgroundMark x1="50156" y1="27051" x2="50156" y2="27051"/>
                      </a14:backgroundRemoval>
                    </a14:imgEffect>
                  </a14:imgLayer>
                </a14:imgProps>
              </a:ext>
            </a:extLst>
          </a:blip>
          <a:srcRect l="40334" t="23269" r="44232" b="51910"/>
          <a:stretch/>
        </p:blipFill>
        <p:spPr bwMode="auto">
          <a:xfrm>
            <a:off x="3177316" y="2086404"/>
            <a:ext cx="983297" cy="967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9 Rectángulo"/>
          <p:cNvSpPr/>
          <p:nvPr/>
        </p:nvSpPr>
        <p:spPr>
          <a:xfrm>
            <a:off x="3232548" y="2722039"/>
            <a:ext cx="812864" cy="15831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8" name="27 Imagen"/>
          <p:cNvPicPr/>
          <p:nvPr/>
        </p:nvPicPr>
        <p:blipFill rotWithShape="1">
          <a:blip r:embed="rId7"/>
          <a:srcRect l="1903" t="3806" r="8865" b="6142"/>
          <a:stretch/>
        </p:blipFill>
        <p:spPr>
          <a:xfrm>
            <a:off x="4609551" y="1923764"/>
            <a:ext cx="4818580" cy="1793268"/>
          </a:xfrm>
          <a:prstGeom prst="rect">
            <a:avLst/>
          </a:prstGeom>
        </p:spPr>
      </p:pic>
      <p:cxnSp>
        <p:nvCxnSpPr>
          <p:cNvPr id="29" name="28 Conector recto de flecha"/>
          <p:cNvCxnSpPr/>
          <p:nvPr/>
        </p:nvCxnSpPr>
        <p:spPr>
          <a:xfrm>
            <a:off x="4019347" y="2782557"/>
            <a:ext cx="34954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9 Rectángulo"/>
          <p:cNvSpPr/>
          <p:nvPr/>
        </p:nvSpPr>
        <p:spPr>
          <a:xfrm>
            <a:off x="7766191" y="2907353"/>
            <a:ext cx="1579297" cy="71169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4253" b="12668"/>
          <a:stretch/>
        </p:blipFill>
        <p:spPr bwMode="auto">
          <a:xfrm>
            <a:off x="233224" y="3595135"/>
            <a:ext cx="4418475" cy="30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47 Conector recto de flecha"/>
          <p:cNvCxnSpPr/>
          <p:nvPr/>
        </p:nvCxnSpPr>
        <p:spPr>
          <a:xfrm>
            <a:off x="4651698" y="4077072"/>
            <a:ext cx="35839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9 Rectángulo"/>
          <p:cNvSpPr/>
          <p:nvPr/>
        </p:nvSpPr>
        <p:spPr>
          <a:xfrm>
            <a:off x="251784" y="3861048"/>
            <a:ext cx="4399915" cy="869101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4989984" y="3730981"/>
            <a:ext cx="2756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50" dirty="0" smtClean="0"/>
              <a:t>Configuración de la </a:t>
            </a:r>
            <a:r>
              <a:rPr lang="es-ES_tradnl" sz="1050" b="1" dirty="0" smtClean="0"/>
              <a:t>información de la sesión</a:t>
            </a:r>
            <a:r>
              <a:rPr lang="es-ES_tradnl" sz="105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Nombre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Hora de inicio y finalización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Repetir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072063" y="4485331"/>
            <a:ext cx="297728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50" b="1" dirty="0" smtClean="0"/>
              <a:t>Opciones de sala: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Tipo de sección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…..</a:t>
            </a:r>
          </a:p>
          <a:p>
            <a:endParaRPr lang="es-ES_tradnl" sz="400" dirty="0"/>
          </a:p>
          <a:p>
            <a:r>
              <a:rPr lang="es-ES_tradnl" sz="1050" dirty="0" smtClean="0"/>
              <a:t>Cada apartado es desplegable y se debe configurar. Para más información pinchar en  </a:t>
            </a:r>
            <a:endParaRPr lang="es-ES_tradnl" sz="1050" dirty="0"/>
          </a:p>
          <a:p>
            <a:endParaRPr lang="es-ES" sz="105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271838"/>
            <a:ext cx="238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29745" r="12161" b="10581"/>
          <a:stretch/>
        </p:blipFill>
        <p:spPr bwMode="auto">
          <a:xfrm>
            <a:off x="6947272" y="5272024"/>
            <a:ext cx="194759" cy="1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9 Rectángulo"/>
          <p:cNvSpPr/>
          <p:nvPr/>
        </p:nvSpPr>
        <p:spPr>
          <a:xfrm>
            <a:off x="251783" y="4797152"/>
            <a:ext cx="4399915" cy="190830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4654740" y="4941168"/>
            <a:ext cx="35839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5879" r="30575" b="5879"/>
          <a:stretch/>
        </p:blipFill>
        <p:spPr bwMode="auto">
          <a:xfrm>
            <a:off x="7555142" y="4322279"/>
            <a:ext cx="1384860" cy="94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45 Conector recto de flecha"/>
          <p:cNvCxnSpPr/>
          <p:nvPr/>
        </p:nvCxnSpPr>
        <p:spPr>
          <a:xfrm>
            <a:off x="6241473" y="4797152"/>
            <a:ext cx="133022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651" r="847" b="22833"/>
          <a:stretch/>
        </p:blipFill>
        <p:spPr bwMode="auto">
          <a:xfrm>
            <a:off x="394793" y="1865799"/>
            <a:ext cx="4689905" cy="122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2651" r="847" b="22833"/>
          <a:stretch/>
        </p:blipFill>
        <p:spPr bwMode="auto">
          <a:xfrm>
            <a:off x="4987436" y="5440919"/>
            <a:ext cx="4764931" cy="124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Flecha curvada hacia arriba"/>
          <p:cNvSpPr/>
          <p:nvPr/>
        </p:nvSpPr>
        <p:spPr>
          <a:xfrm>
            <a:off x="3800871" y="6381328"/>
            <a:ext cx="1480983" cy="40466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6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Ayuda BB </a:t>
            </a:r>
            <a:r>
              <a:rPr lang="es-ES_tradnl" dirty="0" err="1"/>
              <a:t>Collaborate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10581" y="1052736"/>
            <a:ext cx="405131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Incorporarse en la sesión creada de </a:t>
            </a:r>
            <a:r>
              <a:rPr lang="es-ES_tradnl" sz="11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Blackboard</a:t>
            </a:r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_tradnl" sz="11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Collaborate</a:t>
            </a:r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100" dirty="0" smtClean="0">
                <a:solidFill>
                  <a:prstClr val="black"/>
                </a:solidFill>
                <a:cs typeface="Arial" panose="020B0604020202020204" pitchFamily="34" charset="0"/>
              </a:rPr>
              <a:t>Pinchar en la sesión creada</a:t>
            </a:r>
            <a:endParaRPr lang="es-ES_tradnl" sz="11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16794" y="1031827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1</a:t>
            </a:r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25252" y="919188"/>
            <a:ext cx="136567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36000" rIns="36000" rtlCol="0">
            <a:spAutoFit/>
          </a:bodyPr>
          <a:lstStyle/>
          <a:p>
            <a:r>
              <a:rPr lang="es-ES" sz="1200" dirty="0" smtClean="0">
                <a:solidFill>
                  <a:prstClr val="black"/>
                </a:solidFill>
              </a:rPr>
              <a:t>Pasos de descarga</a:t>
            </a:r>
          </a:p>
        </p:txBody>
      </p:sp>
      <p:sp>
        <p:nvSpPr>
          <p:cNvPr id="22" name="21 Elipse"/>
          <p:cNvSpPr/>
          <p:nvPr/>
        </p:nvSpPr>
        <p:spPr>
          <a:xfrm>
            <a:off x="4861651" y="949676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52" name="2051 Rectángulo"/>
          <p:cNvSpPr/>
          <p:nvPr/>
        </p:nvSpPr>
        <p:spPr>
          <a:xfrm>
            <a:off x="7792432" y="5298933"/>
            <a:ext cx="13997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smtClean="0"/>
              <a:t>Se ejecuta</a:t>
            </a:r>
            <a:endParaRPr lang="es-ES" sz="1050" dirty="0"/>
          </a:p>
        </p:txBody>
      </p:sp>
      <p:sp>
        <p:nvSpPr>
          <p:cNvPr id="2053" name="2052 Rectángulo"/>
          <p:cNvSpPr/>
          <p:nvPr/>
        </p:nvSpPr>
        <p:spPr>
          <a:xfrm>
            <a:off x="3528684" y="4776697"/>
            <a:ext cx="37285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50" b="1" dirty="0" smtClean="0"/>
              <a:t>Si </a:t>
            </a:r>
            <a:r>
              <a:rPr lang="es-ES" sz="1050" b="1" dirty="0" smtClean="0"/>
              <a:t>el </a:t>
            </a:r>
            <a:r>
              <a:rPr lang="es-ES" sz="1050" b="1" dirty="0"/>
              <a:t>sistema te </a:t>
            </a:r>
            <a:r>
              <a:rPr lang="es-ES" sz="1050" b="1" dirty="0" smtClean="0"/>
              <a:t>pregunta </a:t>
            </a:r>
            <a:r>
              <a:rPr lang="es-ES" sz="1050" b="1" dirty="0"/>
              <a:t>qué tipo de conexión estás </a:t>
            </a:r>
            <a:r>
              <a:rPr lang="es-ES" sz="1050" b="1" dirty="0" smtClean="0"/>
              <a:t>utilizando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Cable /DSL (C)</a:t>
            </a:r>
            <a:endParaRPr lang="es-ES_tradnl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50" dirty="0"/>
          </a:p>
        </p:txBody>
      </p:sp>
      <p:sp>
        <p:nvSpPr>
          <p:cNvPr id="2054" name="2053 Rectángulo"/>
          <p:cNvSpPr/>
          <p:nvPr/>
        </p:nvSpPr>
        <p:spPr>
          <a:xfrm>
            <a:off x="5149497" y="2970022"/>
            <a:ext cx="19554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smtClean="0"/>
              <a:t>Ejecute y complete la descarga</a:t>
            </a:r>
            <a:endParaRPr lang="es-ES" sz="1050" dirty="0"/>
          </a:p>
        </p:txBody>
      </p:sp>
      <p:sp>
        <p:nvSpPr>
          <p:cNvPr id="2055" name="2054 Rectángulo"/>
          <p:cNvSpPr/>
          <p:nvPr/>
        </p:nvSpPr>
        <p:spPr>
          <a:xfrm>
            <a:off x="370463" y="5192588"/>
            <a:ext cx="2688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50" b="1" dirty="0" smtClean="0">
                <a:solidFill>
                  <a:srgbClr val="C00000"/>
                </a:solidFill>
              </a:rPr>
              <a:t>¡! Si no te puedes incorporar a la sesión ¡!</a:t>
            </a:r>
            <a:r>
              <a:rPr lang="es-ES_tradnl" sz="1050" dirty="0"/>
              <a:t> </a:t>
            </a:r>
            <a:r>
              <a:rPr lang="es-ES_tradnl" sz="1050" dirty="0" smtClean="0"/>
              <a:t>&gt;Descargar </a:t>
            </a:r>
            <a:r>
              <a:rPr lang="es-ES_tradnl" sz="1050" dirty="0" err="1" smtClean="0"/>
              <a:t>Blackboard</a:t>
            </a:r>
            <a:r>
              <a:rPr lang="es-ES_tradnl" sz="1050" dirty="0" smtClean="0"/>
              <a:t> </a:t>
            </a:r>
            <a:r>
              <a:rPr lang="es-ES_tradnl" sz="1050" dirty="0" err="1" smtClean="0"/>
              <a:t>Collaborate</a:t>
            </a:r>
            <a:r>
              <a:rPr lang="es-ES_tradnl" sz="1050" dirty="0" smtClean="0"/>
              <a:t> </a:t>
            </a:r>
            <a:r>
              <a:rPr lang="es-ES_tradnl" sz="1050" dirty="0" err="1" smtClean="0"/>
              <a:t>launcher</a:t>
            </a:r>
            <a:endParaRPr lang="es-ES_tradnl" sz="105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2723" r="1313" b="20616"/>
          <a:stretch/>
        </p:blipFill>
        <p:spPr bwMode="auto">
          <a:xfrm>
            <a:off x="216794" y="1430393"/>
            <a:ext cx="4227560" cy="14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9 Rectángulo"/>
          <p:cNvSpPr/>
          <p:nvPr/>
        </p:nvSpPr>
        <p:spPr>
          <a:xfrm>
            <a:off x="762730" y="2286659"/>
            <a:ext cx="1298792" cy="21602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38" name="37 Imagen"/>
          <p:cNvPicPr/>
          <p:nvPr/>
        </p:nvPicPr>
        <p:blipFill rotWithShape="1">
          <a:blip r:embed="rId3"/>
          <a:srcRect r="8750" b="19895"/>
          <a:stretch/>
        </p:blipFill>
        <p:spPr>
          <a:xfrm>
            <a:off x="216794" y="3024223"/>
            <a:ext cx="2889244" cy="2168365"/>
          </a:xfrm>
          <a:prstGeom prst="rect">
            <a:avLst/>
          </a:prstGeom>
        </p:spPr>
      </p:pic>
      <p:cxnSp>
        <p:nvCxnSpPr>
          <p:cNvPr id="30" name="29 Conector recto de flecha"/>
          <p:cNvCxnSpPr/>
          <p:nvPr/>
        </p:nvCxnSpPr>
        <p:spPr>
          <a:xfrm flipV="1">
            <a:off x="2737581" y="4702349"/>
            <a:ext cx="0" cy="49023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9 Rectángulo"/>
          <p:cNvSpPr/>
          <p:nvPr/>
        </p:nvSpPr>
        <p:spPr>
          <a:xfrm>
            <a:off x="1385463" y="4486324"/>
            <a:ext cx="1352118" cy="21602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42" name="41 Conector recto de flecha"/>
          <p:cNvCxnSpPr>
            <a:stCxn id="36" idx="2"/>
          </p:cNvCxnSpPr>
          <p:nvPr/>
        </p:nvCxnSpPr>
        <p:spPr>
          <a:xfrm>
            <a:off x="1412126" y="2502683"/>
            <a:ext cx="0" cy="27642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9" name="48 Imagen"/>
          <p:cNvPicPr/>
          <p:nvPr/>
        </p:nvPicPr>
        <p:blipFill rotWithShape="1">
          <a:blip r:embed="rId4"/>
          <a:srcRect l="4581" t="3685" r="8847" b="12238"/>
          <a:stretch/>
        </p:blipFill>
        <p:spPr>
          <a:xfrm>
            <a:off x="5041507" y="1245636"/>
            <a:ext cx="2502943" cy="1393042"/>
          </a:xfrm>
          <a:prstGeom prst="rect">
            <a:avLst/>
          </a:prstGeom>
        </p:spPr>
      </p:pic>
      <p:pic>
        <p:nvPicPr>
          <p:cNvPr id="51" name="50 Imagen"/>
          <p:cNvPicPr/>
          <p:nvPr/>
        </p:nvPicPr>
        <p:blipFill rotWithShape="1">
          <a:blip r:embed="rId5"/>
          <a:srcRect l="47924" t="7651" r="4152" b="13746"/>
          <a:stretch/>
        </p:blipFill>
        <p:spPr>
          <a:xfrm>
            <a:off x="5125252" y="2588185"/>
            <a:ext cx="2003925" cy="381837"/>
          </a:xfrm>
          <a:prstGeom prst="rect">
            <a:avLst/>
          </a:prstGeom>
        </p:spPr>
      </p:pic>
      <p:pic>
        <p:nvPicPr>
          <p:cNvPr id="52" name="51 Imagen"/>
          <p:cNvPicPr/>
          <p:nvPr/>
        </p:nvPicPr>
        <p:blipFill rotWithShape="1">
          <a:blip r:embed="rId6"/>
          <a:srcRect l="29594" t="33890" r="29477" b="41847"/>
          <a:stretch/>
        </p:blipFill>
        <p:spPr>
          <a:xfrm>
            <a:off x="7549751" y="2199954"/>
            <a:ext cx="2210178" cy="1047965"/>
          </a:xfrm>
          <a:prstGeom prst="rect">
            <a:avLst/>
          </a:prstGeom>
        </p:spPr>
      </p:pic>
      <p:sp>
        <p:nvSpPr>
          <p:cNvPr id="53" name="9 Rectángulo"/>
          <p:cNvSpPr/>
          <p:nvPr/>
        </p:nvSpPr>
        <p:spPr>
          <a:xfrm>
            <a:off x="5117770" y="1983930"/>
            <a:ext cx="730717" cy="21602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55" name="54 Conector recto de flecha"/>
          <p:cNvCxnSpPr>
            <a:stCxn id="53" idx="2"/>
          </p:cNvCxnSpPr>
          <p:nvPr/>
        </p:nvCxnSpPr>
        <p:spPr>
          <a:xfrm>
            <a:off x="5483129" y="2199954"/>
            <a:ext cx="324959" cy="3027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3764195" y="3637356"/>
            <a:ext cx="275857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36000" rIns="36000" rtlCol="0">
            <a:spAutoFit/>
          </a:bodyPr>
          <a:lstStyle/>
          <a:p>
            <a:r>
              <a:rPr lang="es-ES" sz="1200" dirty="0" smtClean="0">
                <a:solidFill>
                  <a:prstClr val="black"/>
                </a:solidFill>
              </a:rPr>
              <a:t>Vuelva a </a:t>
            </a:r>
            <a:r>
              <a:rPr lang="es-ES" sz="1200" dirty="0" err="1" smtClean="0">
                <a:solidFill>
                  <a:prstClr val="black"/>
                </a:solidFill>
              </a:rPr>
              <a:t>Blackboard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Collaborate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endParaRPr lang="es-ES" sz="12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smtClean="0">
                <a:solidFill>
                  <a:prstClr val="black"/>
                </a:solidFill>
              </a:rPr>
              <a:t>Herramientas de la asignatura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200" dirty="0" err="1" smtClean="0">
                <a:solidFill>
                  <a:prstClr val="black"/>
                </a:solidFill>
              </a:rPr>
              <a:t>Blackboard</a:t>
            </a:r>
            <a:r>
              <a:rPr lang="es-ES_tradnl" sz="1200" dirty="0" smtClean="0">
                <a:solidFill>
                  <a:prstClr val="black"/>
                </a:solidFill>
              </a:rPr>
              <a:t> </a:t>
            </a:r>
            <a:r>
              <a:rPr lang="es-ES_tradnl" sz="1200" dirty="0" err="1" smtClean="0">
                <a:solidFill>
                  <a:prstClr val="black"/>
                </a:solidFill>
              </a:rPr>
              <a:t>collaborate</a:t>
            </a:r>
            <a:endParaRPr lang="es-ES" sz="1200" dirty="0" smtClean="0">
              <a:solidFill>
                <a:prstClr val="black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3500594" y="3667843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10118" b="33830"/>
          <a:stretch/>
        </p:blipFill>
        <p:spPr bwMode="auto">
          <a:xfrm>
            <a:off x="6022594" y="3480637"/>
            <a:ext cx="1234662" cy="8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9 Rectángulo"/>
          <p:cNvSpPr/>
          <p:nvPr/>
        </p:nvSpPr>
        <p:spPr>
          <a:xfrm>
            <a:off x="6115870" y="4197741"/>
            <a:ext cx="1082598" cy="19047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62" name="61 Imagen"/>
          <p:cNvPicPr/>
          <p:nvPr/>
        </p:nvPicPr>
        <p:blipFill rotWithShape="1">
          <a:blip r:embed="rId3"/>
          <a:srcRect l="1313" t="13326" r="7437" b="43163"/>
          <a:stretch/>
        </p:blipFill>
        <p:spPr>
          <a:xfrm>
            <a:off x="7579659" y="3775855"/>
            <a:ext cx="2269885" cy="945385"/>
          </a:xfrm>
          <a:prstGeom prst="rect">
            <a:avLst/>
          </a:prstGeom>
        </p:spPr>
      </p:pic>
      <p:cxnSp>
        <p:nvCxnSpPr>
          <p:cNvPr id="56" name="55 Conector recto de flecha"/>
          <p:cNvCxnSpPr/>
          <p:nvPr/>
        </p:nvCxnSpPr>
        <p:spPr>
          <a:xfrm>
            <a:off x="7198468" y="4301517"/>
            <a:ext cx="45466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9 Rectángulo"/>
          <p:cNvSpPr/>
          <p:nvPr/>
        </p:nvSpPr>
        <p:spPr>
          <a:xfrm>
            <a:off x="7653130" y="4402753"/>
            <a:ext cx="744008" cy="31687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65" name="64 Imagen"/>
          <p:cNvPicPr/>
          <p:nvPr/>
        </p:nvPicPr>
        <p:blipFill rotWithShape="1">
          <a:blip r:embed="rId5"/>
          <a:srcRect l="-272" t="10699" r="52348" b="10698"/>
          <a:stretch/>
        </p:blipFill>
        <p:spPr>
          <a:xfrm>
            <a:off x="7689928" y="4914658"/>
            <a:ext cx="1604793" cy="301160"/>
          </a:xfrm>
          <a:prstGeom prst="rect">
            <a:avLst/>
          </a:prstGeom>
        </p:spPr>
      </p:pic>
      <p:cxnSp>
        <p:nvCxnSpPr>
          <p:cNvPr id="66" name="65 Conector recto de flecha"/>
          <p:cNvCxnSpPr/>
          <p:nvPr/>
        </p:nvCxnSpPr>
        <p:spPr>
          <a:xfrm>
            <a:off x="8025134" y="4728743"/>
            <a:ext cx="27277" cy="1576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/>
          <a:stretch/>
        </p:blipFill>
        <p:spPr bwMode="auto">
          <a:xfrm>
            <a:off x="8661939" y="5299298"/>
            <a:ext cx="53027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66 Conector recto de flecha"/>
          <p:cNvCxnSpPr/>
          <p:nvPr/>
        </p:nvCxnSpPr>
        <p:spPr>
          <a:xfrm>
            <a:off x="7793620" y="5215818"/>
            <a:ext cx="99462" cy="2100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31" y="5218349"/>
            <a:ext cx="2992928" cy="12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Ayuda BB </a:t>
            </a:r>
            <a:r>
              <a:rPr lang="es-ES_tradnl" dirty="0" err="1"/>
              <a:t>Collaborate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10526" y="842225"/>
            <a:ext cx="3456383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Utilizar las herramientas de la sala</a:t>
            </a:r>
            <a:endParaRPr lang="es-ES_tradnl" sz="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22709" y="887811"/>
            <a:ext cx="231576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prstClr val="white"/>
                </a:solidFill>
              </a:rPr>
              <a:t>1</a:t>
            </a:r>
            <a:endParaRPr lang="es-ES" sz="1200" b="1" dirty="0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856656" y="3968914"/>
            <a:ext cx="35381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50" b="1" dirty="0" smtClean="0"/>
              <a:t>Cargar una presentación en la pizarra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Pincha cargar contenido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50" dirty="0" smtClean="0"/>
              <a:t>Busca la presentación en tu equipo</a:t>
            </a:r>
          </a:p>
          <a:p>
            <a:r>
              <a:rPr lang="es-ES_tradnl" sz="1050" b="1" dirty="0"/>
              <a:t> </a:t>
            </a:r>
            <a:r>
              <a:rPr lang="es-ES_tradnl" sz="1050" b="1" dirty="0" smtClean="0">
                <a:solidFill>
                  <a:srgbClr val="C00000"/>
                </a:solidFill>
              </a:rPr>
              <a:t>¡! </a:t>
            </a:r>
            <a:r>
              <a:rPr lang="es-ES_tradnl" sz="1050" dirty="0" smtClean="0">
                <a:solidFill>
                  <a:srgbClr val="C00000"/>
                </a:solidFill>
              </a:rPr>
              <a:t>Acepta</a:t>
            </a:r>
            <a:r>
              <a:rPr lang="es-ES_tradnl" sz="1050" dirty="0" smtClean="0"/>
              <a:t>: imágenes, </a:t>
            </a:r>
            <a:r>
              <a:rPr lang="es-ES_tradnl" sz="1050" dirty="0" err="1" smtClean="0"/>
              <a:t>pptx</a:t>
            </a:r>
            <a:r>
              <a:rPr lang="es-ES_tradnl" sz="1050" dirty="0" smtClean="0"/>
              <a:t>, vídeo, audio, flash.</a:t>
            </a:r>
          </a:p>
          <a:p>
            <a:r>
              <a:rPr lang="es-ES_tradnl" sz="1050" dirty="0" smtClean="0">
                <a:solidFill>
                  <a:srgbClr val="C00000"/>
                </a:solidFill>
              </a:rPr>
              <a:t>Archivos </a:t>
            </a:r>
            <a:r>
              <a:rPr lang="es-ES_tradnl" sz="1050" dirty="0" err="1" smtClean="0">
                <a:solidFill>
                  <a:srgbClr val="C00000"/>
                </a:solidFill>
              </a:rPr>
              <a:t>pdf</a:t>
            </a:r>
            <a:r>
              <a:rPr lang="es-ES_tradnl" sz="1050" dirty="0" smtClean="0">
                <a:solidFill>
                  <a:srgbClr val="C00000"/>
                </a:solidFill>
              </a:rPr>
              <a:t> </a:t>
            </a:r>
            <a:r>
              <a:rPr lang="es-ES_tradnl" sz="1050" dirty="0" smtClean="0"/>
              <a:t>serán enviados a todos los participantes</a:t>
            </a:r>
            <a:endParaRPr lang="es-ES" sz="1050" dirty="0"/>
          </a:p>
        </p:txBody>
      </p:sp>
      <p:sp>
        <p:nvSpPr>
          <p:cNvPr id="45" name="44 Rectángulo"/>
          <p:cNvSpPr/>
          <p:nvPr/>
        </p:nvSpPr>
        <p:spPr>
          <a:xfrm>
            <a:off x="7001435" y="3519457"/>
            <a:ext cx="14316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smtClean="0"/>
              <a:t>Incluir nuevas páginas</a:t>
            </a:r>
            <a:endParaRPr lang="es-ES" sz="10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" y="1130667"/>
            <a:ext cx="4598122" cy="27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53 Imagen"/>
          <p:cNvPicPr/>
          <p:nvPr/>
        </p:nvPicPr>
        <p:blipFill rotWithShape="1">
          <a:blip r:embed="rId3" cstate="print"/>
          <a:srcRect l="5388" r="15366" b="13979"/>
          <a:stretch/>
        </p:blipFill>
        <p:spPr bwMode="auto">
          <a:xfrm>
            <a:off x="5601072" y="1285632"/>
            <a:ext cx="2384550" cy="15997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5" name="18 Imagen" descr="img014.gif"/>
          <p:cNvPicPr/>
          <p:nvPr/>
        </p:nvPicPr>
        <p:blipFill rotWithShape="1">
          <a:blip r:embed="rId4" cstate="print"/>
          <a:srcRect l="2214" t="4138" r="9566" b="13237"/>
          <a:stretch/>
        </p:blipFill>
        <p:spPr>
          <a:xfrm>
            <a:off x="8498278" y="3440753"/>
            <a:ext cx="1116953" cy="318477"/>
          </a:xfrm>
          <a:prstGeom prst="rect">
            <a:avLst/>
          </a:prstGeom>
        </p:spPr>
      </p:pic>
      <p:pic>
        <p:nvPicPr>
          <p:cNvPr id="57" name="20 Imagen" descr="img015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579" y="3806836"/>
            <a:ext cx="3218244" cy="2696865"/>
          </a:xfrm>
          <a:prstGeom prst="rect">
            <a:avLst/>
          </a:prstGeom>
        </p:spPr>
      </p:pic>
      <p:sp>
        <p:nvSpPr>
          <p:cNvPr id="58" name="57 Rectángulo"/>
          <p:cNvSpPr/>
          <p:nvPr/>
        </p:nvSpPr>
        <p:spPr>
          <a:xfrm>
            <a:off x="6077533" y="1020434"/>
            <a:ext cx="14316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smtClean="0"/>
              <a:t>Herramientas básicas</a:t>
            </a:r>
            <a:endParaRPr lang="es-ES" sz="105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2"/>
          <a:stretch/>
        </p:blipFill>
        <p:spPr bwMode="auto">
          <a:xfrm>
            <a:off x="1971658" y="4860640"/>
            <a:ext cx="228159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95000"/>
          </a:schemeClr>
        </a:solidFill>
        <a:ln w="19050">
          <a:noFill/>
        </a:ln>
      </a:spPr>
      <a:bodyPr wrap="square" lIns="36000" rIns="36000" rtlCol="0">
        <a:spAutoFit/>
      </a:bodyPr>
      <a:lstStyle>
        <a:defPPr>
          <a:defRPr sz="11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215</Words>
  <Application>Microsoft Office PowerPoint</Application>
  <PresentationFormat>A4 (210 x 297 mm)</PresentationFormat>
  <Paragraphs>49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1_Tema de Office</vt:lpstr>
      <vt:lpstr>Ayuda BB Collaborate</vt:lpstr>
      <vt:lpstr>Ayuda BB Collaborate</vt:lpstr>
      <vt:lpstr>Ayuda BB Collaborate</vt:lpstr>
    </vt:vector>
  </TitlesOfParts>
  <Company>Universidad de Navarra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 Blogs</dc:title>
  <dc:creator>Servicios Informáticos</dc:creator>
  <cp:lastModifiedBy>sysadmin</cp:lastModifiedBy>
  <cp:revision>67</cp:revision>
  <dcterms:created xsi:type="dcterms:W3CDTF">2014-06-04T10:21:39Z</dcterms:created>
  <dcterms:modified xsi:type="dcterms:W3CDTF">2015-01-27T12:05:50Z</dcterms:modified>
</cp:coreProperties>
</file>