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744" r:id="rId4"/>
  </p:sldMasterIdLst>
  <p:notesMasterIdLst>
    <p:notesMasterId r:id="rId21"/>
  </p:notesMasterIdLst>
  <p:sldIdLst>
    <p:sldId id="286" r:id="rId5"/>
    <p:sldId id="459" r:id="rId6"/>
    <p:sldId id="460" r:id="rId7"/>
    <p:sldId id="461" r:id="rId8"/>
    <p:sldId id="462" r:id="rId9"/>
    <p:sldId id="463" r:id="rId10"/>
    <p:sldId id="464" r:id="rId11"/>
    <p:sldId id="465" r:id="rId12"/>
    <p:sldId id="466" r:id="rId13"/>
    <p:sldId id="467" r:id="rId14"/>
    <p:sldId id="468" r:id="rId15"/>
    <p:sldId id="434" r:id="rId16"/>
    <p:sldId id="469" r:id="rId17"/>
    <p:sldId id="470" r:id="rId18"/>
    <p:sldId id="471" r:id="rId19"/>
    <p:sldId id="276" r:id="rId20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0ECEFDC0-9043-8F4C-9AB8-B669A52BEE11}">
          <p14:sldIdLst>
            <p14:sldId id="286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34"/>
            <p14:sldId id="469"/>
            <p14:sldId id="470"/>
            <p14:sldId id="471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537"/>
    <a:srgbClr val="D12258"/>
    <a:srgbClr val="262836"/>
    <a:srgbClr val="000000"/>
    <a:srgbClr val="007585"/>
    <a:srgbClr val="F25D0D"/>
    <a:srgbClr val="A71B70"/>
    <a:srgbClr val="28B0C3"/>
    <a:srgbClr val="E5EFF0"/>
    <a:srgbClr val="465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70" autoAdjust="0"/>
    <p:restoredTop sz="94690"/>
  </p:normalViewPr>
  <p:slideViewPr>
    <p:cSldViewPr snapToGrid="0" snapToObjects="1">
      <p:cViewPr varScale="1">
        <p:scale>
          <a:sx n="58" d="100"/>
          <a:sy n="58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532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5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50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00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889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41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89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6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50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50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5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5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5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5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37125" y="5247735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level – title. Second level – subtitle. Third level – date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 – date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Type Name First level, Job title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Type Name First level, Job title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Type Name First level, Job title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Type Name First level, Job title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Type a subheading – First level. Type text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 dirty="0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a list or notes – 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level – title. Second level – subtitle. Third level – date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 – date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statement – First level. </a:t>
            </a:r>
            <a:r>
              <a:rPr lang="en-US" dirty="0"/>
              <a:t>Type Author name – 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bold text First level. Click to add text Second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bold text First level. Click to add text Second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bold text First level. Click to add text Second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bold text First level. Click to add text Second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bold text First level. Click to add text Second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bold text First level. Click to add text Second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 dirty="0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 dirty="0"/>
              <a:t>Contacts – click to add title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level – title. Second level – subtitle. Third level – date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 – date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5" b="55"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level. Type bullet Third, Fourth and Fifth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Type a subheading – First level. Type text Second level. Type bullet Third, Fourth and Fifth level </a:t>
            </a: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add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medios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bold text First Level. Click to add text Second level. Click to add small text Third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es-ES"/>
              <a:t>Haga clic en el icono para agregar una imagen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First level – title. Second level – subtitle. Third level – date</a:t>
            </a:r>
          </a:p>
          <a:p>
            <a:pPr lvl="1"/>
            <a:r>
              <a:rPr lang="en-GB" dirty="0"/>
              <a:t>Second level </a:t>
            </a:r>
          </a:p>
          <a:p>
            <a:pPr lvl="2"/>
            <a:r>
              <a:rPr lang="en-GB" dirty="0"/>
              <a:t>Third level – date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First level – title. Second level – subtitle. Third level – date</a:t>
            </a:r>
          </a:p>
          <a:p>
            <a:pPr lvl="1"/>
            <a:r>
              <a:rPr lang="en-GB" dirty="0"/>
              <a:t>Second level </a:t>
            </a:r>
          </a:p>
          <a:p>
            <a:pPr lvl="2"/>
            <a:r>
              <a:rPr lang="en-GB" dirty="0"/>
              <a:t>Third level – date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1934" r="-6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First level – title</a:t>
            </a:r>
            <a:br>
              <a:rPr lang="en-GB" dirty="0"/>
            </a:br>
            <a:r>
              <a:rPr lang="en-GB" dirty="0"/>
              <a:t>Second level – subtitle</a:t>
            </a:r>
            <a:br>
              <a:rPr lang="en-GB" dirty="0"/>
            </a:br>
            <a:r>
              <a:rPr lang="en-GB" dirty="0"/>
              <a:t>Third level – date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 – date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First level – title</a:t>
            </a:r>
            <a:br>
              <a:rPr lang="en-GB" dirty="0"/>
            </a:br>
            <a:r>
              <a:rPr lang="en-GB" dirty="0"/>
              <a:t>Second level – subtitle</a:t>
            </a:r>
            <a:br>
              <a:rPr lang="en-GB" dirty="0"/>
            </a:br>
            <a:r>
              <a:rPr lang="en-GB" dirty="0"/>
              <a:t>Third level – date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 – date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5" b="55"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 dirty="0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ABE95-9A39-3D4C-A23F-A10B86F38D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694" y="4354480"/>
            <a:ext cx="7479103" cy="8803943"/>
          </a:xfrm>
        </p:spPr>
        <p:txBody>
          <a:bodyPr/>
          <a:lstStyle/>
          <a:p>
            <a:r>
              <a:rPr lang="es-ES" dirty="0"/>
              <a:t>Barómetro de  Catástrofes 2022</a:t>
            </a:r>
          </a:p>
          <a:p>
            <a:endParaRPr lang="es-ES" dirty="0"/>
          </a:p>
          <a:p>
            <a:pPr lvl="1"/>
            <a:r>
              <a:rPr lang="es-ES" dirty="0"/>
              <a:t>VIII SIMPOSIUM del Observatorio de Catástrofes de la Fundación Aon España</a:t>
            </a:r>
          </a:p>
          <a:p>
            <a:pPr lvl="1"/>
            <a:endParaRPr lang="es-ES" dirty="0"/>
          </a:p>
          <a:p>
            <a:pPr lvl="2"/>
            <a:r>
              <a:rPr lang="es-ES" dirty="0"/>
              <a:t>23 de noviembre de 2023</a:t>
            </a:r>
          </a:p>
          <a:p>
            <a:pPr lvl="2"/>
            <a:endParaRPr lang="es-ES" dirty="0"/>
          </a:p>
          <a:p>
            <a:pPr lvl="2"/>
            <a:endParaRPr lang="es-ES" dirty="0"/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AD3EC66-78C7-45FF-8502-B36B445B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972" y="466479"/>
            <a:ext cx="3452235" cy="2260096"/>
          </a:xfrm>
          <a:prstGeom prst="rect">
            <a:avLst/>
          </a:prstGeom>
        </p:spPr>
      </p:pic>
      <p:pic>
        <p:nvPicPr>
          <p:cNvPr id="12" name="Imagen 11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C784F118-A5D5-4DE9-8B2E-F96D9D3FB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04" y="616108"/>
            <a:ext cx="2549603" cy="1672868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FCDCA632-8D40-070B-B29F-D83A17F5167B}"/>
              </a:ext>
            </a:extLst>
          </p:cNvPr>
          <p:cNvGrpSpPr>
            <a:grpSpLocks/>
          </p:cNvGrpSpPr>
          <p:nvPr/>
        </p:nvGrpSpPr>
        <p:grpSpPr bwMode="auto">
          <a:xfrm>
            <a:off x="8140399" y="-8970579"/>
            <a:ext cx="16242014" cy="22686579"/>
            <a:chOff x="0" y="-3169"/>
            <a:chExt cx="11907" cy="20008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64E4EC6-6EED-9647-C538-72BE07962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169"/>
              <a:ext cx="11907" cy="2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2B8164F-FEB6-E69E-DBE3-47EE5824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" y="645"/>
              <a:ext cx="2620" cy="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5545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Golpes de calor (julio-agosto)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Eventos</a:t>
            </a:r>
            <a:endParaRPr lang="es-ES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06638A-1C4A-C218-D89A-3DF4B8EC869A}"/>
              </a:ext>
            </a:extLst>
          </p:cNvPr>
          <p:cNvSpPr txBox="1"/>
          <p:nvPr/>
        </p:nvSpPr>
        <p:spPr>
          <a:xfrm>
            <a:off x="13877779" y="5868705"/>
            <a:ext cx="10504634" cy="4345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Transporte: 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Carretera: cortes por incendio.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Ferroviario: descarrilamiento en San Sebastián.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Agua: aumento de consumo (C. Isabel II).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Energía: aumento del consumo.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05078D-292F-2C7C-B1C5-9F8B61375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2860"/>
            <a:ext cx="12191206" cy="80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1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Lluvias torrenciales (25/9-10/10)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Eventos</a:t>
            </a:r>
            <a:endParaRPr lang="es-ES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06638A-1C4A-C218-D89A-3DF4B8EC869A}"/>
              </a:ext>
            </a:extLst>
          </p:cNvPr>
          <p:cNvSpPr txBox="1"/>
          <p:nvPr/>
        </p:nvSpPr>
        <p:spPr>
          <a:xfrm>
            <a:off x="13877779" y="5868705"/>
            <a:ext cx="10504634" cy="35686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Transporte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Carreteras: cortes.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Ferroviario: inundaciones en Cercanías.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Educación: daños en colegios e institutos, cancelación de clases.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78A81C-0895-E4EA-41E9-67818ACA3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2861"/>
            <a:ext cx="12191206" cy="80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7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Inundaciones y pedrisco (11/11-12/11)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Eventos</a:t>
            </a:r>
            <a:endParaRPr lang="es-ES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06638A-1C4A-C218-D89A-3DF4B8EC869A}"/>
              </a:ext>
            </a:extLst>
          </p:cNvPr>
          <p:cNvSpPr txBox="1"/>
          <p:nvPr/>
        </p:nvSpPr>
        <p:spPr>
          <a:xfrm>
            <a:off x="13877779" y="5868705"/>
            <a:ext cx="10504634" cy="4473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Transporte: 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Aéreo: 10 desvíos, 28 cancelaciones.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Carretera: cortes (A-3, A-7).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Metro: cortes de servicio.</a:t>
            </a:r>
          </a:p>
          <a:p>
            <a:pPr marL="342900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Energía: 5 952 abonados sin servicio por averías.</a:t>
            </a:r>
          </a:p>
          <a:p>
            <a:pPr marL="342900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Salud: daños en centros de salud y hospital.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09A287-69F4-1A6E-40A8-2A9E9E6C4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4960"/>
            <a:ext cx="12184815" cy="80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7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Tempestades ciclónicas atípicas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Eventos</a:t>
            </a:r>
            <a:endParaRPr lang="es-ES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06638A-1C4A-C218-D89A-3DF4B8EC869A}"/>
              </a:ext>
            </a:extLst>
          </p:cNvPr>
          <p:cNvSpPr txBox="1"/>
          <p:nvPr/>
        </p:nvSpPr>
        <p:spPr>
          <a:xfrm>
            <a:off x="13635804" y="4985041"/>
            <a:ext cx="10504634" cy="56414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Transporte: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Carreteras: cortes. N-523 entre Cáceres y Badajoz por Borrasca Efraín. 1 mes de desvío provisional, 7 meses hasta reposición.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Aéreo: desvíos.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Ferroviario: cortes por caída de postes y árboles.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Energía: caída de torres de electricidad.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943FE2-8B7A-EAEC-339F-71348FF3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2860"/>
            <a:ext cx="12191206" cy="80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Resumen</a:t>
            </a:r>
            <a:endParaRPr lang="es-ES" sz="6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781FA6-1189-496A-85A6-1FB5E530947B}"/>
              </a:ext>
            </a:extLst>
          </p:cNvPr>
          <p:cNvSpPr txBox="1"/>
          <p:nvPr/>
        </p:nvSpPr>
        <p:spPr>
          <a:xfrm>
            <a:off x="1708030" y="422694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algn="l">
              <a:lnSpc>
                <a:spcPct val="117000"/>
              </a:lnSpc>
              <a:spcAft>
                <a:spcPts val="1000"/>
              </a:spcAft>
            </a:pPr>
            <a:endParaRPr lang="es-ES" sz="2000" dirty="0" err="1">
              <a:solidFill>
                <a:schemeClr val="tx2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8E671F2-2C4C-4721-B2CF-B9E7FAA17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53" y="1866275"/>
            <a:ext cx="20956081" cy="110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2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5" name="Title 5">
            <a:extLst>
              <a:ext uri="{FF2B5EF4-FFF2-40B4-BE49-F238E27FC236}">
                <a16:creationId xmlns:a16="http://schemas.microsoft.com/office/drawing/2014/main" id="{11DAAA83-282D-45AD-95EC-DE9118355298}"/>
              </a:ext>
            </a:extLst>
          </p:cNvPr>
          <p:cNvSpPr txBox="1">
            <a:spLocks/>
          </p:cNvSpPr>
          <p:nvPr/>
        </p:nvSpPr>
        <p:spPr>
          <a:xfrm>
            <a:off x="2247659" y="3288903"/>
            <a:ext cx="20564303" cy="65609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4400" b="0" dirty="0"/>
              <a:t>Importancia de afecciones en IC.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4400" b="0" dirty="0"/>
              <a:t>Vulnerabilidad e interdependencia transporte por carretera.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4400" b="0" dirty="0"/>
              <a:t>Vulnerabilidad de red de distribución de energía eléctrica.</a:t>
            </a:r>
            <a:endParaRPr lang="es-ES" sz="6000" b="0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4400" b="0" dirty="0"/>
              <a:t>Análisis de diez eventos más significativos.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4400" b="0" dirty="0"/>
              <a:t>Datos heterogéneos.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Conclusiones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1105808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C8DA5-1EF6-EF47-BBC8-7E41F44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9776C25-9104-ABA6-6702-9B8C61A57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49" y="-5474653"/>
            <a:ext cx="3573871" cy="194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214C628-9CFC-9548-86B4-8C9F6F34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458" y="4637794"/>
            <a:ext cx="14587741" cy="2769989"/>
          </a:xfrm>
        </p:spPr>
        <p:txBody>
          <a:bodyPr/>
          <a:lstStyle/>
          <a:p>
            <a:r>
              <a:rPr lang="es-ES" dirty="0"/>
              <a:t>Muchas gracias </a:t>
            </a:r>
            <a:br>
              <a:rPr lang="es-ES" dirty="0"/>
            </a:br>
            <a:r>
              <a:rPr lang="es-ES" dirty="0"/>
              <a:t>por su atención</a:t>
            </a:r>
          </a:p>
        </p:txBody>
      </p:sp>
      <p:pic>
        <p:nvPicPr>
          <p:cNvPr id="4" name="Imagen 3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32397C8B-BD59-4CA2-B45E-0F688939E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0313" y="300224"/>
            <a:ext cx="2549603" cy="1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9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DAB107-10C4-B913-2B55-A0B0DE2F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9" y="12017687"/>
            <a:ext cx="6612651" cy="140191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260599E-3E80-AE40-B0FE-3870FC7A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8000" dirty="0">
                <a:latin typeface="Helvetica Now Text"/>
              </a:rPr>
              <a:t>Impacto en las infraestructuras críticas</a:t>
            </a:r>
            <a:endParaRPr lang="es-ES" sz="4000" dirty="0">
              <a:latin typeface="Helvetica Now Tex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F1675-59A3-AD45-A714-24445DDA6B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7D85B01-FCFD-C94C-B338-B5DB868310E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8839F9-E646-41DF-9DE5-33BB6750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White</a:t>
            </a:r>
            <a:endParaRPr lang="en-GB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3D63E31A-2DEC-BC84-367E-4F1265D10B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4807" r="14807"/>
          <a:stretch/>
        </p:blipFill>
        <p:spPr/>
      </p:pic>
    </p:spTree>
    <p:extLst>
      <p:ext uri="{BB962C8B-B14F-4D97-AF65-F5344CB8AC3E}">
        <p14:creationId xmlns:p14="http://schemas.microsoft.com/office/powerpoint/2010/main" val="356493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Infraestructuras críticas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Introducción</a:t>
            </a:r>
            <a:endParaRPr lang="es-ES" sz="6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0AE292-E2AB-A561-7688-27A0859ABAF2}"/>
              </a:ext>
            </a:extLst>
          </p:cNvPr>
          <p:cNvSpPr txBox="1"/>
          <p:nvPr/>
        </p:nvSpPr>
        <p:spPr>
          <a:xfrm>
            <a:off x="1048914" y="3087610"/>
            <a:ext cx="225760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“El </a:t>
            </a:r>
            <a:r>
              <a:rPr lang="es-ES" b="1" dirty="0"/>
              <a:t>elemento</a:t>
            </a:r>
            <a:r>
              <a:rPr lang="es-ES" dirty="0"/>
              <a:t>, </a:t>
            </a:r>
            <a:r>
              <a:rPr lang="es-ES" b="1" dirty="0"/>
              <a:t>sistema</a:t>
            </a:r>
            <a:r>
              <a:rPr lang="es-ES" dirty="0"/>
              <a:t> o </a:t>
            </a:r>
            <a:r>
              <a:rPr lang="es-ES" b="1" dirty="0"/>
              <a:t>parte</a:t>
            </a:r>
            <a:r>
              <a:rPr lang="es-ES" dirty="0"/>
              <a:t> de este situado en los Estados miembros que es esencial </a:t>
            </a:r>
          </a:p>
          <a:p>
            <a:r>
              <a:rPr lang="es-ES" dirty="0"/>
              <a:t>para el mantenimiento de </a:t>
            </a:r>
            <a:r>
              <a:rPr lang="es-ES" b="1" dirty="0"/>
              <a:t>funciones sociales vitales, la salud, la integridad física, la seguridad y el </a:t>
            </a:r>
          </a:p>
          <a:p>
            <a:r>
              <a:rPr lang="es-ES" b="1" dirty="0"/>
              <a:t>bienestar social y económico </a:t>
            </a:r>
            <a:r>
              <a:rPr lang="es-ES" dirty="0"/>
              <a:t>de la población, cuya perturbación o destrucción afectaría gravemente </a:t>
            </a:r>
          </a:p>
          <a:p>
            <a:r>
              <a:rPr lang="es-ES" dirty="0"/>
              <a:t>a un Estado miembro al no poder mantener esas funciones”. (Directiva 2008/114/CE).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349A3-4F3E-16FC-5E0D-D6367AA88A7C}"/>
              </a:ext>
            </a:extLst>
          </p:cNvPr>
          <p:cNvSpPr txBox="1"/>
          <p:nvPr/>
        </p:nvSpPr>
        <p:spPr>
          <a:xfrm>
            <a:off x="1048914" y="5943599"/>
            <a:ext cx="21768479" cy="4130170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Agua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Transporte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Energía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Alimentación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Salud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Redes de comunicación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Sistema financiero y  tributario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Gobierno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Seguridad</a:t>
            </a:r>
          </a:p>
          <a:p>
            <a:pPr marL="457200" indent="-4572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000" dirty="0"/>
              <a:t>Información</a:t>
            </a:r>
          </a:p>
        </p:txBody>
      </p:sp>
    </p:spTree>
    <p:extLst>
      <p:ext uri="{BB962C8B-B14F-4D97-AF65-F5344CB8AC3E}">
        <p14:creationId xmlns:p14="http://schemas.microsoft.com/office/powerpoint/2010/main" val="373431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0A95D1D-DB48-01D7-3A9E-22389B40F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4</a:t>
            </a:fld>
            <a:endParaRPr lang="en-GB" dirty="0"/>
          </a:p>
        </p:txBody>
      </p:sp>
      <p:sp>
        <p:nvSpPr>
          <p:cNvPr id="16" name="Cloud 3">
            <a:extLst>
              <a:ext uri="{FF2B5EF4-FFF2-40B4-BE49-F238E27FC236}">
                <a16:creationId xmlns:a16="http://schemas.microsoft.com/office/drawing/2014/main" id="{F383E667-BA53-8E73-37ED-54891698C023}"/>
              </a:ext>
            </a:extLst>
          </p:cNvPr>
          <p:cNvSpPr/>
          <p:nvPr/>
        </p:nvSpPr>
        <p:spPr>
          <a:xfrm>
            <a:off x="3617989" y="4169802"/>
            <a:ext cx="4046172" cy="138000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600" b="1" dirty="0"/>
              <a:t>EVENTOS</a:t>
            </a:r>
            <a:endParaRPr lang="en-US" sz="3600" b="1" dirty="0"/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ED8358EC-36BD-6F00-5326-77FB9E1D50F5}"/>
              </a:ext>
            </a:extLst>
          </p:cNvPr>
          <p:cNvSpPr/>
          <p:nvPr/>
        </p:nvSpPr>
        <p:spPr>
          <a:xfrm>
            <a:off x="9030062" y="3978209"/>
            <a:ext cx="3879173" cy="1380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600" b="1" dirty="0"/>
              <a:t>EFECTOS</a:t>
            </a:r>
            <a:endParaRPr lang="en-US" sz="3600" b="1" dirty="0"/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12CB71E3-DB9A-8A6F-80C9-369A4A78BCD9}"/>
              </a:ext>
            </a:extLst>
          </p:cNvPr>
          <p:cNvSpPr/>
          <p:nvPr/>
        </p:nvSpPr>
        <p:spPr>
          <a:xfrm>
            <a:off x="14396878" y="3640348"/>
            <a:ext cx="5784185" cy="2287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600" b="1" dirty="0"/>
              <a:t>AFECCIONES EN LAS INFRAESTRUCTURAS CRÍTICAS O SERVICIOS CRÍTICOS</a:t>
            </a:r>
            <a:endParaRPr lang="en-US" sz="3600" b="1" dirty="0"/>
          </a:p>
        </p:txBody>
      </p:sp>
      <p:sp>
        <p:nvSpPr>
          <p:cNvPr id="19" name="Arrow: Right 6">
            <a:extLst>
              <a:ext uri="{FF2B5EF4-FFF2-40B4-BE49-F238E27FC236}">
                <a16:creationId xmlns:a16="http://schemas.microsoft.com/office/drawing/2014/main" id="{8F55E236-5C07-3E0B-4571-BB375EC6C372}"/>
              </a:ext>
            </a:extLst>
          </p:cNvPr>
          <p:cNvSpPr/>
          <p:nvPr/>
        </p:nvSpPr>
        <p:spPr>
          <a:xfrm>
            <a:off x="7906073" y="4634804"/>
            <a:ext cx="891331" cy="450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b="1"/>
          </a:p>
        </p:txBody>
      </p:sp>
      <p:sp>
        <p:nvSpPr>
          <p:cNvPr id="20" name="Arrow: Right 7">
            <a:extLst>
              <a:ext uri="{FF2B5EF4-FFF2-40B4-BE49-F238E27FC236}">
                <a16:creationId xmlns:a16="http://schemas.microsoft.com/office/drawing/2014/main" id="{8238501D-3AF3-0B9C-30C0-A5AACDDB7D72}"/>
              </a:ext>
            </a:extLst>
          </p:cNvPr>
          <p:cNvSpPr/>
          <p:nvPr/>
        </p:nvSpPr>
        <p:spPr>
          <a:xfrm>
            <a:off x="13204253" y="4559161"/>
            <a:ext cx="891331" cy="450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b="1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3822C190-28B3-CC88-22FF-C481FAB30E19}"/>
              </a:ext>
            </a:extLst>
          </p:cNvPr>
          <p:cNvSpPr txBox="1"/>
          <p:nvPr/>
        </p:nvSpPr>
        <p:spPr>
          <a:xfrm>
            <a:off x="3747328" y="7062260"/>
            <a:ext cx="3493795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s-ES_tradnl" sz="3600" b="1" dirty="0"/>
              <a:t>DANA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Heladas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Olas de calor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Temporales de viento…</a:t>
            </a:r>
            <a:endParaRPr lang="en-US" sz="3600" b="1" dirty="0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783137B1-1E19-4BCF-BD60-A1F04AE2E5EA}"/>
              </a:ext>
            </a:extLst>
          </p:cNvPr>
          <p:cNvSpPr txBox="1"/>
          <p:nvPr/>
        </p:nvSpPr>
        <p:spPr>
          <a:xfrm>
            <a:off x="9297737" y="7062260"/>
            <a:ext cx="4111830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s-ES_tradnl" sz="3600" b="1" dirty="0"/>
              <a:t>Caída de árboles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Inundaciones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Incendios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Balsas de agua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…</a:t>
            </a:r>
            <a:endParaRPr lang="en-US" sz="3600" b="1" dirty="0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86633EC6-5BE7-59D6-161D-266229547BDD}"/>
              </a:ext>
            </a:extLst>
          </p:cNvPr>
          <p:cNvSpPr txBox="1"/>
          <p:nvPr/>
        </p:nvSpPr>
        <p:spPr>
          <a:xfrm>
            <a:off x="14489595" y="7028847"/>
            <a:ext cx="5784185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s-ES_tradnl" sz="3600" b="1" dirty="0"/>
              <a:t>Transporte: carreteras intransitables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Energía: cortes de suministro eléctrico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Agua: escasez de agua</a:t>
            </a:r>
          </a:p>
          <a:p>
            <a:pPr marL="285750" indent="-285750" algn="ctr">
              <a:buFontTx/>
              <a:buChar char="-"/>
            </a:pPr>
            <a:r>
              <a:rPr lang="es-ES_tradnl" sz="3600" b="1" dirty="0"/>
              <a:t>Salud: saturación de los hospitales</a:t>
            </a:r>
          </a:p>
          <a:p>
            <a:pPr marL="285750" indent="-285750">
              <a:buFontTx/>
              <a:buChar char="-"/>
            </a:pPr>
            <a:r>
              <a:rPr lang="es-ES_tradnl" sz="3600" b="1" dirty="0"/>
              <a:t>…</a:t>
            </a:r>
            <a:endParaRPr lang="en-US" sz="3600" b="1" dirty="0"/>
          </a:p>
        </p:txBody>
      </p:sp>
      <p:pic>
        <p:nvPicPr>
          <p:cNvPr id="25" name="Imagen 2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4EA26DC-40E5-4BD0-8DDC-3A491EFFA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6" name="Title 5">
            <a:extLst>
              <a:ext uri="{FF2B5EF4-FFF2-40B4-BE49-F238E27FC236}">
                <a16:creationId xmlns:a16="http://schemas.microsoft.com/office/drawing/2014/main" id="{14C67D32-E61A-48C0-8423-0C7FD4ADD0EE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Metodología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247558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9163DB-BDF9-3EEB-BCD8-CCD45390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5</a:t>
            </a:fld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0B2B15-5712-D69C-88E9-3E47977E35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D4627-A8A5-3494-9936-8F950EB6F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  <a:endParaRPr lang="en-GB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BA94E1F-9CC2-A448-BB80-6408B9B3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Metodología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7C64F8-F606-502E-0510-C0F4B780EDF6}"/>
              </a:ext>
            </a:extLst>
          </p:cNvPr>
          <p:cNvSpPr txBox="1"/>
          <p:nvPr/>
        </p:nvSpPr>
        <p:spPr>
          <a:xfrm>
            <a:off x="2273529" y="3052305"/>
            <a:ext cx="21574191" cy="808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Impacto sobre negocios y personas.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Impacto directo: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Coste material.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Coste reparación.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Coste pérdidas por consumo.</a:t>
            </a:r>
          </a:p>
          <a:p>
            <a:pPr marL="342900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10 eventos más importantes.</a:t>
            </a:r>
          </a:p>
          <a:p>
            <a:pPr marL="342900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Descripción de afecciones sobre IC.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Medios de comunicación.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4400" dirty="0"/>
              <a:t>Informes de organismos públicos.</a:t>
            </a:r>
          </a:p>
        </p:txBody>
      </p:sp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4A723E6-B4B4-4601-8F31-8F30DC12B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Temporales de viento (15/1-18/1)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Eventos</a:t>
            </a:r>
            <a:endParaRPr lang="es-ES" sz="6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6B1A05-76A3-269A-C757-316FFC880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4581"/>
            <a:ext cx="12033775" cy="790683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C06638A-1C4A-C218-D89A-3DF4B8EC869A}"/>
              </a:ext>
            </a:extLst>
          </p:cNvPr>
          <p:cNvSpPr txBox="1"/>
          <p:nvPr/>
        </p:nvSpPr>
        <p:spPr>
          <a:xfrm>
            <a:off x="13877779" y="5868705"/>
            <a:ext cx="10504634" cy="2792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Transporte: carreteras cortadas por caídas de árboles y desprendimientos de tierra.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Energía: postes de suministro.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Telecomunicaciones: televisión.</a:t>
            </a:r>
          </a:p>
        </p:txBody>
      </p:sp>
    </p:spTree>
    <p:extLst>
      <p:ext uri="{BB962C8B-B14F-4D97-AF65-F5344CB8AC3E}">
        <p14:creationId xmlns:p14="http://schemas.microsoft.com/office/powerpoint/2010/main" val="1488021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Sequía (abril-septiembre)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Eventos</a:t>
            </a:r>
            <a:endParaRPr lang="es-ES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06638A-1C4A-C218-D89A-3DF4B8EC869A}"/>
              </a:ext>
            </a:extLst>
          </p:cNvPr>
          <p:cNvSpPr txBox="1"/>
          <p:nvPr/>
        </p:nvSpPr>
        <p:spPr>
          <a:xfrm>
            <a:off x="13877779" y="5868705"/>
            <a:ext cx="10051896" cy="20158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Agua: restricciones de uso.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Energía: generación hidráulica (11,4% en 2021 y 6,5% en 2022).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2AF66C-99B8-98AF-8090-151545A4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" y="2854000"/>
            <a:ext cx="12187738" cy="8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9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Incendios forestales en Zamora (15/6-20/6)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Eventos</a:t>
            </a:r>
            <a:endParaRPr lang="es-ES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06638A-1C4A-C218-D89A-3DF4B8EC869A}"/>
              </a:ext>
            </a:extLst>
          </p:cNvPr>
          <p:cNvSpPr txBox="1"/>
          <p:nvPr/>
        </p:nvSpPr>
        <p:spPr>
          <a:xfrm>
            <a:off x="13877779" y="5868705"/>
            <a:ext cx="10504634" cy="35686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Transporte: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Carreteras: cierre a la circulación.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Ferrocarril: Ave, </a:t>
            </a:r>
            <a:r>
              <a:rPr lang="es-ES" dirty="0" err="1"/>
              <a:t>Alvia</a:t>
            </a:r>
            <a:r>
              <a:rPr lang="es-ES" dirty="0"/>
              <a:t> y regionales.</a:t>
            </a:r>
          </a:p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Agua: daños en infraestructuras de abastecimiento.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512A5D-0A1E-80E6-08FC-D4F1209D3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2860"/>
            <a:ext cx="12191206" cy="80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4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E8B88-4402-1341-BBEF-095BCF1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2BFBE-874F-477F-9D7D-DB20D282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655" y="358043"/>
            <a:ext cx="2303783" cy="1508232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F35D84E9-D457-4B54-875C-CBBC180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14" y="1727712"/>
            <a:ext cx="19199402" cy="615553"/>
          </a:xfrm>
        </p:spPr>
        <p:txBody>
          <a:bodyPr/>
          <a:lstStyle/>
          <a:p>
            <a:r>
              <a:rPr lang="es-ES" sz="4000" b="0" dirty="0"/>
              <a:t>Incendios forestales en Castellón (15/6-20/6)</a:t>
            </a:r>
            <a:endParaRPr lang="es-ES" sz="4800" b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62719FE-F13E-E479-1A5B-5AD33C006821}"/>
              </a:ext>
            </a:extLst>
          </p:cNvPr>
          <p:cNvSpPr txBox="1">
            <a:spLocks/>
          </p:cNvSpPr>
          <p:nvPr/>
        </p:nvSpPr>
        <p:spPr>
          <a:xfrm>
            <a:off x="1048914" y="804382"/>
            <a:ext cx="1919940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i="0" kern="1200" spc="-30" baseline="0">
                <a:solidFill>
                  <a:schemeClr val="tx1"/>
                </a:solidFill>
                <a:latin typeface="Helvetica Now Text" panose="020B0504030202020204" pitchFamily="34" charset="77"/>
                <a:ea typeface="+mj-ea"/>
                <a:cs typeface="+mj-cs"/>
              </a:defRPr>
            </a:lvl1pPr>
          </a:lstStyle>
          <a:p>
            <a:r>
              <a:rPr lang="es-ES" sz="4800" dirty="0"/>
              <a:t>Eventos</a:t>
            </a:r>
            <a:endParaRPr lang="es-ES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06638A-1C4A-C218-D89A-3DF4B8EC869A}"/>
              </a:ext>
            </a:extLst>
          </p:cNvPr>
          <p:cNvSpPr txBox="1"/>
          <p:nvPr/>
        </p:nvSpPr>
        <p:spPr>
          <a:xfrm>
            <a:off x="13877779" y="5868705"/>
            <a:ext cx="10504634" cy="2144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Transporte: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Carreteras: cierre a la circulación.</a:t>
            </a:r>
          </a:p>
          <a:p>
            <a:pPr marL="1257254" lvl="1" indent="-34290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Ferroviario: 14 heridos.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B21B00-6689-4500-95ED-51E86D45F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2860"/>
            <a:ext cx="12191206" cy="80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9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5B13E97BD02549B9801EF1D08E31A8" ma:contentTypeVersion="13" ma:contentTypeDescription="Create a new document." ma:contentTypeScope="" ma:versionID="0dc19adde441b77219bc23445e92226b">
  <xsd:schema xmlns:xsd="http://www.w3.org/2001/XMLSchema" xmlns:xs="http://www.w3.org/2001/XMLSchema" xmlns:p="http://schemas.microsoft.com/office/2006/metadata/properties" xmlns:ns2="dda24b63-c002-46c2-b8a5-f2329012e845" xmlns:ns3="6f970924-b915-492e-bfdb-ebbb49cca1e0" targetNamespace="http://schemas.microsoft.com/office/2006/metadata/properties" ma:root="true" ma:fieldsID="0c6be065e8f2e17c4bb043d5d94b36b6" ns2:_="" ns3:_="">
    <xsd:import namespace="dda24b63-c002-46c2-b8a5-f2329012e845"/>
    <xsd:import namespace="6f970924-b915-492e-bfdb-ebbb49cca1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a24b63-c002-46c2-b8a5-f2329012e8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970924-b915-492e-bfdb-ebbb49cca1e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E34C3F-04AB-4A54-A470-4DA276BEB9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a24b63-c002-46c2-b8a5-f2329012e845"/>
    <ds:schemaRef ds:uri="6f970924-b915-492e-bfdb-ebbb49cca1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363840-C1D5-4BB3-835B-ADDC36BC015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da24b63-c002-46c2-b8a5-f2329012e845"/>
    <ds:schemaRef ds:uri="http://purl.org/dc/dcmitype/"/>
    <ds:schemaRef ds:uri="6f970924-b915-492e-bfdb-ebbb49cca1e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aon_ppt_2021</Template>
  <TotalTime>2299</TotalTime>
  <Words>566</Words>
  <Application>Microsoft Office PowerPoint</Application>
  <PresentationFormat>Custom</PresentationFormat>
  <Paragraphs>138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de Office</vt:lpstr>
      <vt:lpstr>PowerPoint Presentation</vt:lpstr>
      <vt:lpstr>Impacto en las infraestructuras críticas</vt:lpstr>
      <vt:lpstr>Infraestructuras críticas</vt:lpstr>
      <vt:lpstr>PowerPoint Presentation</vt:lpstr>
      <vt:lpstr>Metodología</vt:lpstr>
      <vt:lpstr>Temporales de viento (15/1-18/1)</vt:lpstr>
      <vt:lpstr>Sequía (abril-septiembre)</vt:lpstr>
      <vt:lpstr>Incendios forestales en Zamora (15/6-20/6)</vt:lpstr>
      <vt:lpstr>Incendios forestales en Castellón (15/6-20/6)</vt:lpstr>
      <vt:lpstr>Golpes de calor (julio-agosto)</vt:lpstr>
      <vt:lpstr>Lluvias torrenciales (25/9-10/10)</vt:lpstr>
      <vt:lpstr>Inundaciones y pedrisco (11/11-12/11)</vt:lpstr>
      <vt:lpstr>Tempestades ciclónicas atípicas</vt:lpstr>
      <vt:lpstr>PowerPoint Presentation</vt:lpstr>
      <vt:lpstr>PowerPoint Presentation</vt:lpstr>
      <vt:lpstr>Muchas gracias  por su atención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Juan Antonio Sanchez Utrilla</dc:creator>
  <cp:keywords/>
  <dc:description/>
  <cp:lastModifiedBy>Labaka Zubieta, Leire</cp:lastModifiedBy>
  <cp:revision>85</cp:revision>
  <dcterms:created xsi:type="dcterms:W3CDTF">2021-11-12T18:04:59Z</dcterms:created>
  <dcterms:modified xsi:type="dcterms:W3CDTF">2023-11-28T07:42:07Z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0x010100585B13E97BD02549B9801EF1D08E31A8</vt:lpwstr>
  </property>
  <property fmtid="{D5CDD505-2E9C-101B-9397-08002B2CF9AE}" pid="3" name="TitusGUID">
    <vt:lpwstr>ef6fb423-5dc0-42df-bd86-c1b34546e5d1</vt:lpwstr>
  </property>
  <property fmtid="{D5CDD505-2E9C-101B-9397-08002B2CF9AE}" pid="4" name="AonClassification">
    <vt:lpwstr>ADC_class_200</vt:lpwstr>
  </property>
</Properties>
</file>