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4"/>
  </p:notesMasterIdLst>
  <p:handoutMasterIdLst>
    <p:handoutMasterId r:id="rId45"/>
  </p:handoutMasterIdLst>
  <p:sldIdLst>
    <p:sldId id="256" r:id="rId2"/>
    <p:sldId id="257" r:id="rId3"/>
    <p:sldId id="295" r:id="rId4"/>
    <p:sldId id="281" r:id="rId5"/>
    <p:sldId id="282" r:id="rId6"/>
    <p:sldId id="296" r:id="rId7"/>
    <p:sldId id="297" r:id="rId8"/>
    <p:sldId id="304" r:id="rId9"/>
    <p:sldId id="298" r:id="rId10"/>
    <p:sldId id="299" r:id="rId11"/>
    <p:sldId id="300" r:id="rId12"/>
    <p:sldId id="308" r:id="rId13"/>
    <p:sldId id="309" r:id="rId14"/>
    <p:sldId id="301" r:id="rId15"/>
    <p:sldId id="310" r:id="rId16"/>
    <p:sldId id="311" r:id="rId17"/>
    <p:sldId id="279" r:id="rId18"/>
    <p:sldId id="280" r:id="rId19"/>
    <p:sldId id="283" r:id="rId20"/>
    <p:sldId id="284" r:id="rId21"/>
    <p:sldId id="285" r:id="rId22"/>
    <p:sldId id="286" r:id="rId23"/>
    <p:sldId id="259" r:id="rId24"/>
    <p:sldId id="260" r:id="rId25"/>
    <p:sldId id="261" r:id="rId26"/>
    <p:sldId id="262" r:id="rId27"/>
    <p:sldId id="263" r:id="rId28"/>
    <p:sldId id="264" r:id="rId29"/>
    <p:sldId id="266" r:id="rId30"/>
    <p:sldId id="268" r:id="rId31"/>
    <p:sldId id="269" r:id="rId32"/>
    <p:sldId id="271" r:id="rId33"/>
    <p:sldId id="270" r:id="rId34"/>
    <p:sldId id="272" r:id="rId35"/>
    <p:sldId id="273" r:id="rId36"/>
    <p:sldId id="275" r:id="rId37"/>
    <p:sldId id="276" r:id="rId38"/>
    <p:sldId id="277" r:id="rId39"/>
    <p:sldId id="278" r:id="rId40"/>
    <p:sldId id="305" r:id="rId41"/>
    <p:sldId id="294" r:id="rId42"/>
    <p:sldId id="292" r:id="rId4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747" autoAdjust="0"/>
    <p:restoredTop sz="94660"/>
  </p:normalViewPr>
  <p:slideViewPr>
    <p:cSldViewPr>
      <p:cViewPr>
        <p:scale>
          <a:sx n="100" d="100"/>
          <a:sy n="100" d="100"/>
        </p:scale>
        <p:origin x="-2484" y="-3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7A0900-9D54-43BA-A06C-1FC8105BC28C}" type="datetimeFigureOut">
              <a:rPr lang="es-ES" smtClean="0"/>
              <a:t>17/03/2016</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F82DA2-B9C2-4482-9C7B-E3591AB176BF}" type="slidenum">
              <a:rPr lang="es-ES" smtClean="0"/>
              <a:t>‹Nº›</a:t>
            </a:fld>
            <a:endParaRPr lang="es-ES"/>
          </a:p>
        </p:txBody>
      </p:sp>
    </p:spTree>
    <p:extLst>
      <p:ext uri="{BB962C8B-B14F-4D97-AF65-F5344CB8AC3E}">
        <p14:creationId xmlns:p14="http://schemas.microsoft.com/office/powerpoint/2010/main" val="277558043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BCF32D-7239-4DE9-96BD-3F98A14A2D8C}" type="datetimeFigureOut">
              <a:rPr lang="es-ES" smtClean="0"/>
              <a:t>17/03/2016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D7FC2F-0B9B-4818-BB37-7534DD8C0101}" type="slidenum">
              <a:rPr lang="es-ES" smtClean="0"/>
              <a:t>‹Nº›</a:t>
            </a:fld>
            <a:endParaRPr lang="es-ES"/>
          </a:p>
        </p:txBody>
      </p:sp>
    </p:spTree>
    <p:extLst>
      <p:ext uri="{BB962C8B-B14F-4D97-AF65-F5344CB8AC3E}">
        <p14:creationId xmlns:p14="http://schemas.microsoft.com/office/powerpoint/2010/main" val="155509272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Tree>
    <p:extLst>
      <p:ext uri="{BB962C8B-B14F-4D97-AF65-F5344CB8AC3E}">
        <p14:creationId xmlns:p14="http://schemas.microsoft.com/office/powerpoint/2010/main" val="158302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5A2CA573-48D1-4100-90EC-8A02FA614CD7}" type="datetime1">
              <a:rPr lang="es-ES" smtClean="0"/>
              <a:t>17/03/2016</a:t>
            </a:fld>
            <a:endParaRPr lang="es-ES"/>
          </a:p>
        </p:txBody>
      </p:sp>
      <p:sp>
        <p:nvSpPr>
          <p:cNvPr id="8" name="Slide Number Placeholder 7"/>
          <p:cNvSpPr>
            <a:spLocks noGrp="1"/>
          </p:cNvSpPr>
          <p:nvPr>
            <p:ph type="sldNum" sz="quarter" idx="11"/>
          </p:nvPr>
        </p:nvSpPr>
        <p:spPr/>
        <p:txBody>
          <a:bodyPr/>
          <a:lstStyle/>
          <a:p>
            <a:fld id="{85F16AB5-1DFA-48AD-9EE2-3C278CE5A4A4}" type="slidenum">
              <a:rPr lang="es-ES" smtClean="0"/>
              <a:t>‹Nº›</a:t>
            </a:fld>
            <a:endParaRPr lang="es-ES"/>
          </a:p>
        </p:txBody>
      </p:sp>
      <p:sp>
        <p:nvSpPr>
          <p:cNvPr id="9" name="Footer Placeholder 8"/>
          <p:cNvSpPr>
            <a:spLocks noGrp="1"/>
          </p:cNvSpPr>
          <p:nvPr>
            <p:ph type="ftr" sz="quarter" idx="12"/>
          </p:nvPr>
        </p:nvSpPr>
        <p:spPr/>
        <p:txBody>
          <a:bodyPr/>
          <a:lstStyle/>
          <a:p>
            <a:r>
              <a:rPr lang="es-ES" smtClean="0"/>
              <a:t>Universidad de Navarra</a:t>
            </a:r>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CD1DF60-70E1-4A99-BC13-91657002A438}" type="datetime1">
              <a:rPr lang="es-ES" smtClean="0"/>
              <a:t>17/03/2016</a:t>
            </a:fld>
            <a:endParaRPr lang="es-ES"/>
          </a:p>
        </p:txBody>
      </p:sp>
      <p:sp>
        <p:nvSpPr>
          <p:cNvPr id="5" name="Footer Placeholder 4"/>
          <p:cNvSpPr>
            <a:spLocks noGrp="1"/>
          </p:cNvSpPr>
          <p:nvPr>
            <p:ph type="ftr" sz="quarter" idx="11"/>
          </p:nvPr>
        </p:nvSpPr>
        <p:spPr/>
        <p:txBody>
          <a:bodyPr/>
          <a:lstStyle/>
          <a:p>
            <a:r>
              <a:rPr lang="es-ES" smtClean="0"/>
              <a:t>Universidad de Navarra</a:t>
            </a:r>
            <a:endParaRPr lang="es-ES"/>
          </a:p>
        </p:txBody>
      </p:sp>
      <p:sp>
        <p:nvSpPr>
          <p:cNvPr id="6" name="Slide Number Placeholder 5"/>
          <p:cNvSpPr>
            <a:spLocks noGrp="1"/>
          </p:cNvSpPr>
          <p:nvPr>
            <p:ph type="sldNum" sz="quarter" idx="12"/>
          </p:nvPr>
        </p:nvSpPr>
        <p:spPr/>
        <p:txBody>
          <a:bodyPr/>
          <a:lstStyle/>
          <a:p>
            <a:fld id="{85F16AB5-1DFA-48AD-9EE2-3C278CE5A4A4}"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7C05042-46BC-484B-AB95-DB273261F92B}" type="datetime1">
              <a:rPr lang="es-ES" smtClean="0"/>
              <a:t>17/03/2016</a:t>
            </a:fld>
            <a:endParaRPr lang="es-ES"/>
          </a:p>
        </p:txBody>
      </p:sp>
      <p:sp>
        <p:nvSpPr>
          <p:cNvPr id="5" name="Footer Placeholder 4"/>
          <p:cNvSpPr>
            <a:spLocks noGrp="1"/>
          </p:cNvSpPr>
          <p:nvPr>
            <p:ph type="ftr" sz="quarter" idx="11"/>
          </p:nvPr>
        </p:nvSpPr>
        <p:spPr/>
        <p:txBody>
          <a:bodyPr/>
          <a:lstStyle/>
          <a:p>
            <a:r>
              <a:rPr lang="es-ES" smtClean="0"/>
              <a:t>Universidad de Navarra</a:t>
            </a:r>
            <a:endParaRPr lang="es-ES"/>
          </a:p>
        </p:txBody>
      </p:sp>
      <p:sp>
        <p:nvSpPr>
          <p:cNvPr id="6" name="Slide Number Placeholder 5"/>
          <p:cNvSpPr>
            <a:spLocks noGrp="1"/>
          </p:cNvSpPr>
          <p:nvPr>
            <p:ph type="sldNum" sz="quarter" idx="12"/>
          </p:nvPr>
        </p:nvSpPr>
        <p:spPr/>
        <p:txBody>
          <a:bodyPr/>
          <a:lstStyle/>
          <a:p>
            <a:fld id="{85F16AB5-1DFA-48AD-9EE2-3C278CE5A4A4}"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D4B18FB4-D134-483C-8D99-7700A6DA6328}" type="datetime1">
              <a:rPr lang="es-ES" smtClean="0"/>
              <a:t>17/03/2016</a:t>
            </a:fld>
            <a:endParaRPr lang="es-ES"/>
          </a:p>
        </p:txBody>
      </p:sp>
      <p:sp>
        <p:nvSpPr>
          <p:cNvPr id="5" name="Footer Placeholder 4"/>
          <p:cNvSpPr>
            <a:spLocks noGrp="1"/>
          </p:cNvSpPr>
          <p:nvPr>
            <p:ph type="ftr" sz="quarter" idx="11"/>
          </p:nvPr>
        </p:nvSpPr>
        <p:spPr/>
        <p:txBody>
          <a:bodyPr/>
          <a:lstStyle/>
          <a:p>
            <a:r>
              <a:rPr lang="es-ES" smtClean="0"/>
              <a:t>Universidad de Navarra</a:t>
            </a:r>
            <a:endParaRPr lang="es-ES"/>
          </a:p>
        </p:txBody>
      </p:sp>
      <p:sp>
        <p:nvSpPr>
          <p:cNvPr id="6" name="Slide Number Placeholder 5"/>
          <p:cNvSpPr>
            <a:spLocks noGrp="1"/>
          </p:cNvSpPr>
          <p:nvPr>
            <p:ph type="sldNum" sz="quarter" idx="12"/>
          </p:nvPr>
        </p:nvSpPr>
        <p:spPr/>
        <p:txBody>
          <a:bodyPr/>
          <a:lstStyle/>
          <a:p>
            <a:fld id="{85F16AB5-1DFA-48AD-9EE2-3C278CE5A4A4}"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293D9BB-B3AE-4131-846F-B5B9162CB5A7}" type="datetime1">
              <a:rPr lang="es-ES" smtClean="0"/>
              <a:t>17/03/2016</a:t>
            </a:fld>
            <a:endParaRPr lang="es-ES"/>
          </a:p>
        </p:txBody>
      </p:sp>
      <p:sp>
        <p:nvSpPr>
          <p:cNvPr id="5" name="Footer Placeholder 4"/>
          <p:cNvSpPr>
            <a:spLocks noGrp="1"/>
          </p:cNvSpPr>
          <p:nvPr>
            <p:ph type="ftr" sz="quarter" idx="11"/>
          </p:nvPr>
        </p:nvSpPr>
        <p:spPr/>
        <p:txBody>
          <a:bodyPr/>
          <a:lstStyle/>
          <a:p>
            <a:r>
              <a:rPr lang="es-ES" smtClean="0"/>
              <a:t>Universidad de Navarra</a:t>
            </a:r>
            <a:endParaRPr lang="es-ES"/>
          </a:p>
        </p:txBody>
      </p:sp>
      <p:sp>
        <p:nvSpPr>
          <p:cNvPr id="6" name="Slide Number Placeholder 5"/>
          <p:cNvSpPr>
            <a:spLocks noGrp="1"/>
          </p:cNvSpPr>
          <p:nvPr>
            <p:ph type="sldNum" sz="quarter" idx="12"/>
          </p:nvPr>
        </p:nvSpPr>
        <p:spPr/>
        <p:txBody>
          <a:bodyPr/>
          <a:lstStyle/>
          <a:p>
            <a:fld id="{85F16AB5-1DFA-48AD-9EE2-3C278CE5A4A4}" type="slidenum">
              <a:rPr lang="es-ES" smtClean="0"/>
              <a:t>‹Nº›</a:t>
            </a:fld>
            <a:endParaRPr lang="es-E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410A710B-165A-44AC-A991-27D62151AC94}" type="datetime1">
              <a:rPr lang="es-ES" smtClean="0"/>
              <a:t>17/03/2016</a:t>
            </a:fld>
            <a:endParaRPr lang="es-ES"/>
          </a:p>
        </p:txBody>
      </p:sp>
      <p:sp>
        <p:nvSpPr>
          <p:cNvPr id="6" name="Footer Placeholder 5"/>
          <p:cNvSpPr>
            <a:spLocks noGrp="1"/>
          </p:cNvSpPr>
          <p:nvPr>
            <p:ph type="ftr" sz="quarter" idx="11"/>
          </p:nvPr>
        </p:nvSpPr>
        <p:spPr/>
        <p:txBody>
          <a:bodyPr/>
          <a:lstStyle/>
          <a:p>
            <a:r>
              <a:rPr lang="es-ES" smtClean="0"/>
              <a:t>Universidad de Navarra</a:t>
            </a:r>
            <a:endParaRPr lang="es-ES"/>
          </a:p>
        </p:txBody>
      </p:sp>
      <p:sp>
        <p:nvSpPr>
          <p:cNvPr id="7" name="Slide Number Placeholder 6"/>
          <p:cNvSpPr>
            <a:spLocks noGrp="1"/>
          </p:cNvSpPr>
          <p:nvPr>
            <p:ph type="sldNum" sz="quarter" idx="12"/>
          </p:nvPr>
        </p:nvSpPr>
        <p:spPr/>
        <p:txBody>
          <a:bodyPr/>
          <a:lstStyle/>
          <a:p>
            <a:fld id="{85F16AB5-1DFA-48AD-9EE2-3C278CE5A4A4}" type="slidenum">
              <a:rPr lang="es-ES" smtClean="0"/>
              <a:t>‹Nº›</a:t>
            </a:fld>
            <a:endParaRPr lang="es-ES"/>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F8D6AA3B-372D-44D1-86D0-2C32335B6DA0}" type="datetime1">
              <a:rPr lang="es-ES" smtClean="0"/>
              <a:t>17/03/2016</a:t>
            </a:fld>
            <a:endParaRPr lang="es-ES"/>
          </a:p>
        </p:txBody>
      </p:sp>
      <p:sp>
        <p:nvSpPr>
          <p:cNvPr id="8" name="Footer Placeholder 7"/>
          <p:cNvSpPr>
            <a:spLocks noGrp="1"/>
          </p:cNvSpPr>
          <p:nvPr>
            <p:ph type="ftr" sz="quarter" idx="11"/>
          </p:nvPr>
        </p:nvSpPr>
        <p:spPr/>
        <p:txBody>
          <a:bodyPr/>
          <a:lstStyle/>
          <a:p>
            <a:r>
              <a:rPr lang="es-ES" smtClean="0"/>
              <a:t>Universidad de Navarra</a:t>
            </a:r>
            <a:endParaRPr lang="es-ES"/>
          </a:p>
        </p:txBody>
      </p:sp>
      <p:sp>
        <p:nvSpPr>
          <p:cNvPr id="9" name="Slide Number Placeholder 8"/>
          <p:cNvSpPr>
            <a:spLocks noGrp="1"/>
          </p:cNvSpPr>
          <p:nvPr>
            <p:ph type="sldNum" sz="quarter" idx="12"/>
          </p:nvPr>
        </p:nvSpPr>
        <p:spPr/>
        <p:txBody>
          <a:bodyPr/>
          <a:lstStyle/>
          <a:p>
            <a:fld id="{85F16AB5-1DFA-48AD-9EE2-3C278CE5A4A4}" type="slidenum">
              <a:rPr lang="es-ES" smtClean="0"/>
              <a:t>‹Nº›</a:t>
            </a:fld>
            <a:endParaRPr lang="es-ES"/>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18C4606-F541-449F-9F40-7EAB6B8E0216}" type="datetime1">
              <a:rPr lang="es-ES" smtClean="0"/>
              <a:t>17/03/2016</a:t>
            </a:fld>
            <a:endParaRPr lang="es-ES"/>
          </a:p>
        </p:txBody>
      </p:sp>
      <p:sp>
        <p:nvSpPr>
          <p:cNvPr id="4" name="Footer Placeholder 3"/>
          <p:cNvSpPr>
            <a:spLocks noGrp="1"/>
          </p:cNvSpPr>
          <p:nvPr>
            <p:ph type="ftr" sz="quarter" idx="11"/>
          </p:nvPr>
        </p:nvSpPr>
        <p:spPr/>
        <p:txBody>
          <a:bodyPr/>
          <a:lstStyle/>
          <a:p>
            <a:r>
              <a:rPr lang="es-ES" smtClean="0"/>
              <a:t>Universidad de Navarra</a:t>
            </a:r>
            <a:endParaRPr lang="es-ES"/>
          </a:p>
        </p:txBody>
      </p:sp>
      <p:sp>
        <p:nvSpPr>
          <p:cNvPr id="5" name="Slide Number Placeholder 4"/>
          <p:cNvSpPr>
            <a:spLocks noGrp="1"/>
          </p:cNvSpPr>
          <p:nvPr>
            <p:ph type="sldNum" sz="quarter" idx="12"/>
          </p:nvPr>
        </p:nvSpPr>
        <p:spPr/>
        <p:txBody>
          <a:bodyPr/>
          <a:lstStyle/>
          <a:p>
            <a:fld id="{85F16AB5-1DFA-48AD-9EE2-3C278CE5A4A4}"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A5060-3BAC-41B3-A2A0-738796735DEE}" type="datetime1">
              <a:rPr lang="es-ES" smtClean="0"/>
              <a:t>17/03/2016</a:t>
            </a:fld>
            <a:endParaRPr lang="es-ES"/>
          </a:p>
        </p:txBody>
      </p:sp>
      <p:sp>
        <p:nvSpPr>
          <p:cNvPr id="3" name="Footer Placeholder 2"/>
          <p:cNvSpPr>
            <a:spLocks noGrp="1"/>
          </p:cNvSpPr>
          <p:nvPr>
            <p:ph type="ftr" sz="quarter" idx="11"/>
          </p:nvPr>
        </p:nvSpPr>
        <p:spPr/>
        <p:txBody>
          <a:bodyPr/>
          <a:lstStyle/>
          <a:p>
            <a:r>
              <a:rPr lang="es-ES" smtClean="0"/>
              <a:t>Universidad de Navarra</a:t>
            </a:r>
            <a:endParaRPr lang="es-ES"/>
          </a:p>
        </p:txBody>
      </p:sp>
      <p:sp>
        <p:nvSpPr>
          <p:cNvPr id="4" name="Slide Number Placeholder 3"/>
          <p:cNvSpPr>
            <a:spLocks noGrp="1"/>
          </p:cNvSpPr>
          <p:nvPr>
            <p:ph type="sldNum" sz="quarter" idx="12"/>
          </p:nvPr>
        </p:nvSpPr>
        <p:spPr/>
        <p:txBody>
          <a:bodyPr/>
          <a:lstStyle/>
          <a:p>
            <a:fld id="{85F16AB5-1DFA-48AD-9EE2-3C278CE5A4A4}"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1D797B0-A0C2-4FB4-82C7-F0C1ADB5C2A5}" type="datetime1">
              <a:rPr lang="es-ES" smtClean="0"/>
              <a:t>17/03/2016</a:t>
            </a:fld>
            <a:endParaRPr lang="es-ES"/>
          </a:p>
        </p:txBody>
      </p:sp>
      <p:sp>
        <p:nvSpPr>
          <p:cNvPr id="6" name="Footer Placeholder 5"/>
          <p:cNvSpPr>
            <a:spLocks noGrp="1"/>
          </p:cNvSpPr>
          <p:nvPr>
            <p:ph type="ftr" sz="quarter" idx="11"/>
          </p:nvPr>
        </p:nvSpPr>
        <p:spPr/>
        <p:txBody>
          <a:bodyPr/>
          <a:lstStyle/>
          <a:p>
            <a:r>
              <a:rPr lang="es-ES" smtClean="0"/>
              <a:t>Universidad de Navarra</a:t>
            </a:r>
            <a:endParaRPr lang="es-ES"/>
          </a:p>
        </p:txBody>
      </p:sp>
      <p:sp>
        <p:nvSpPr>
          <p:cNvPr id="7" name="Slide Number Placeholder 6"/>
          <p:cNvSpPr>
            <a:spLocks noGrp="1"/>
          </p:cNvSpPr>
          <p:nvPr>
            <p:ph type="sldNum" sz="quarter" idx="12"/>
          </p:nvPr>
        </p:nvSpPr>
        <p:spPr/>
        <p:txBody>
          <a:bodyPr/>
          <a:lstStyle/>
          <a:p>
            <a:fld id="{85F16AB5-1DFA-48AD-9EE2-3C278CE5A4A4}"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4094B08-C779-47A0-A443-C96F6E7C3CA6}" type="datetime1">
              <a:rPr lang="es-ES" smtClean="0"/>
              <a:t>17/03/2016</a:t>
            </a:fld>
            <a:endParaRPr lang="es-ES"/>
          </a:p>
        </p:txBody>
      </p:sp>
      <p:sp>
        <p:nvSpPr>
          <p:cNvPr id="6" name="Footer Placeholder 5"/>
          <p:cNvSpPr>
            <a:spLocks noGrp="1"/>
          </p:cNvSpPr>
          <p:nvPr>
            <p:ph type="ftr" sz="quarter" idx="11"/>
          </p:nvPr>
        </p:nvSpPr>
        <p:spPr/>
        <p:txBody>
          <a:bodyPr/>
          <a:lstStyle/>
          <a:p>
            <a:r>
              <a:rPr lang="es-ES" smtClean="0"/>
              <a:t>Universidad de Navarra</a:t>
            </a:r>
            <a:endParaRPr lang="es-ES"/>
          </a:p>
        </p:txBody>
      </p:sp>
      <p:sp>
        <p:nvSpPr>
          <p:cNvPr id="7" name="Slide Number Placeholder 6"/>
          <p:cNvSpPr>
            <a:spLocks noGrp="1"/>
          </p:cNvSpPr>
          <p:nvPr>
            <p:ph type="sldNum" sz="quarter" idx="12"/>
          </p:nvPr>
        </p:nvSpPr>
        <p:spPr/>
        <p:txBody>
          <a:bodyPr/>
          <a:lstStyle/>
          <a:p>
            <a:fld id="{85F16AB5-1DFA-48AD-9EE2-3C278CE5A4A4}"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39DA5AD-748E-4FF6-8CAB-055CE9E26C66}" type="datetime1">
              <a:rPr lang="es-ES" smtClean="0"/>
              <a:t>17/03/2016</a:t>
            </a:fld>
            <a:endParaRPr lang="es-E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s-ES" smtClean="0"/>
              <a:t>Universidad de Navarra</a:t>
            </a:r>
            <a:endParaRPr lang="es-E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5F16AB5-1DFA-48AD-9EE2-3C278CE5A4A4}" type="slidenum">
              <a:rPr lang="es-ES" smtClean="0"/>
              <a:t>‹Nº›</a:t>
            </a:fld>
            <a:endParaRPr lang="es-E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cdn1.sefutbol.com/sites/default/files/pdf/Reglamento-Intermediarios-web.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187624" y="2348880"/>
            <a:ext cx="7088832" cy="1728192"/>
          </a:xfrm>
        </p:spPr>
        <p:txBody>
          <a:bodyPr>
            <a:normAutofit/>
          </a:bodyPr>
          <a:lstStyle/>
          <a:p>
            <a:r>
              <a:rPr lang="es-ES" sz="2800" b="1" dirty="0" smtClean="0">
                <a:solidFill>
                  <a:schemeClr val="tx2"/>
                </a:solidFill>
              </a:rPr>
              <a:t>“¿</a:t>
            </a:r>
            <a:r>
              <a:rPr lang="es-ES" sz="2800" b="1" dirty="0">
                <a:solidFill>
                  <a:schemeClr val="tx2"/>
                </a:solidFill>
              </a:rPr>
              <a:t>Puedo ser representante de deportistas: El nuevo régimen jurídico de los intermediarios del deporte?”</a:t>
            </a:r>
          </a:p>
          <a:p>
            <a:endParaRPr lang="es-ES" sz="2800" dirty="0">
              <a:solidFill>
                <a:schemeClr val="tx2"/>
              </a:solidFill>
            </a:endParaRPr>
          </a:p>
        </p:txBody>
      </p:sp>
      <p:pic>
        <p:nvPicPr>
          <p:cNvPr id="4" name="Imagen 6" descr="III Curso de Especialización en Derecho Deportivo"/>
          <p:cNvPicPr/>
          <p:nvPr/>
        </p:nvPicPr>
        <p:blipFill>
          <a:blip r:embed="rId3">
            <a:extLst/>
          </a:blip>
          <a:srcRect/>
          <a:stretch>
            <a:fillRect/>
          </a:stretch>
        </p:blipFill>
        <p:spPr bwMode="auto">
          <a:xfrm>
            <a:off x="467544" y="4365104"/>
            <a:ext cx="4392488" cy="2091680"/>
          </a:xfrm>
          <a:prstGeom prst="rect">
            <a:avLst/>
          </a:prstGeom>
          <a:ln>
            <a:noFill/>
          </a:ln>
          <a:effectLst>
            <a:softEdge rad="112500"/>
          </a:effectLst>
        </p:spPr>
      </p:pic>
      <p:pic>
        <p:nvPicPr>
          <p:cNvPr id="5" name="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128" y="656014"/>
            <a:ext cx="1008112" cy="121444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2" name="1 CuadroTexto"/>
          <p:cNvSpPr txBox="1"/>
          <p:nvPr/>
        </p:nvSpPr>
        <p:spPr>
          <a:xfrm>
            <a:off x="3779912" y="4725144"/>
            <a:ext cx="4896544" cy="1077218"/>
          </a:xfrm>
          <a:prstGeom prst="rect">
            <a:avLst/>
          </a:prstGeom>
          <a:noFill/>
        </p:spPr>
        <p:txBody>
          <a:bodyPr wrap="square" rtlCol="0">
            <a:spAutoFit/>
          </a:bodyPr>
          <a:lstStyle/>
          <a:p>
            <a:pPr algn="r"/>
            <a:r>
              <a:rPr lang="es-ES" sz="1600" b="1" dirty="0" smtClean="0">
                <a:latin typeface="+mj-lt"/>
              </a:rPr>
              <a:t>Don </a:t>
            </a:r>
            <a:r>
              <a:rPr lang="es-ES" sz="1600" b="1" dirty="0" smtClean="0">
                <a:latin typeface="+mj-lt"/>
              </a:rPr>
              <a:t>Juan José Sánchez Puig</a:t>
            </a:r>
          </a:p>
          <a:p>
            <a:pPr algn="r"/>
            <a:r>
              <a:rPr lang="es-ES" sz="1600" b="1" dirty="0" smtClean="0">
                <a:latin typeface="+mj-lt"/>
              </a:rPr>
              <a:t>Director General</a:t>
            </a:r>
          </a:p>
          <a:p>
            <a:pPr algn="r"/>
            <a:r>
              <a:rPr lang="es-ES" sz="1600" b="1" dirty="0" smtClean="0">
                <a:latin typeface="+mj-lt"/>
              </a:rPr>
              <a:t>ISDE</a:t>
            </a:r>
          </a:p>
          <a:p>
            <a:pPr algn="r"/>
            <a:r>
              <a:rPr lang="es-ES" sz="1600" b="1" dirty="0" smtClean="0">
                <a:latin typeface="+mj-lt"/>
              </a:rPr>
              <a:t>18 marzo 2016</a:t>
            </a:r>
            <a:endParaRPr lang="es-ES" sz="1600" b="1" dirty="0">
              <a:latin typeface="+mj-lt"/>
            </a:endParaRPr>
          </a:p>
        </p:txBody>
      </p:sp>
      <p:pic>
        <p:nvPicPr>
          <p:cNvPr id="1026" name="Picture 2" descr="http://noticias.universia.es/es/images/migracion/a/an/ana/analisis-sangr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9842" y="551420"/>
            <a:ext cx="2458992" cy="142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968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55000" lnSpcReduction="20000"/>
          </a:bodyPr>
          <a:lstStyle/>
          <a:p>
            <a:pPr algn="just"/>
            <a:endParaRPr lang="es-ES" b="1" dirty="0" smtClean="0">
              <a:solidFill>
                <a:schemeClr val="tx1"/>
              </a:solidFill>
            </a:endParaRPr>
          </a:p>
          <a:p>
            <a:pPr algn="just"/>
            <a:r>
              <a:rPr lang="es-ES" b="1" dirty="0" smtClean="0">
                <a:solidFill>
                  <a:schemeClr val="tx1"/>
                </a:solidFill>
              </a:rPr>
              <a:t>Artículo </a:t>
            </a:r>
            <a:r>
              <a:rPr lang="es-ES" b="1" dirty="0">
                <a:solidFill>
                  <a:schemeClr val="tx1"/>
                </a:solidFill>
              </a:rPr>
              <a:t>7. Registro de operaciones/transacciones</a:t>
            </a:r>
            <a:endParaRPr lang="es-ES" dirty="0">
              <a:solidFill>
                <a:schemeClr val="tx1"/>
              </a:solidFill>
            </a:endParaRPr>
          </a:p>
          <a:p>
            <a:pPr marL="0" lvl="0" indent="0" algn="just" fontAlgn="base">
              <a:buNone/>
            </a:pPr>
            <a:r>
              <a:rPr lang="es-ES" dirty="0">
                <a:solidFill>
                  <a:schemeClr val="tx1"/>
                </a:solidFill>
              </a:rPr>
              <a:t>Cuando se cierre una transacción, el jugador que contrate los servicios de un intermediario conforme a lo estipulado en el artículo 1, apdo. 1 a) del presente reglamento, deberá remitir a la RFEF como mínimo la declaración de intermediario y cualquier otra documentación que le sea solicitada. En el caso de la renegociación de un contrato de trabajo, el jugador que hubiere contratado los servicios de un intermediario deberá, asimismo, remitir la misma documentación a la RFEF</a:t>
            </a:r>
            <a:r>
              <a:rPr lang="es-ES" dirty="0" smtClean="0">
                <a:solidFill>
                  <a:schemeClr val="tx1"/>
                </a:solidFill>
              </a:rPr>
              <a:t>.</a:t>
            </a:r>
          </a:p>
          <a:p>
            <a:pPr marL="0" lvl="0" indent="0" algn="just" fontAlgn="base">
              <a:buNone/>
            </a:pPr>
            <a:endParaRPr lang="es-ES" dirty="0">
              <a:solidFill>
                <a:schemeClr val="tx1"/>
              </a:solidFill>
            </a:endParaRPr>
          </a:p>
          <a:p>
            <a:pPr algn="just"/>
            <a:r>
              <a:rPr lang="es-ES" b="1" dirty="0">
                <a:solidFill>
                  <a:schemeClr val="tx1"/>
                </a:solidFill>
              </a:rPr>
              <a:t>Artículo 8. Contrato de representación</a:t>
            </a:r>
            <a:endParaRPr lang="es-ES" dirty="0">
              <a:solidFill>
                <a:schemeClr val="tx1"/>
              </a:solidFill>
            </a:endParaRPr>
          </a:p>
          <a:p>
            <a:pPr marL="0" lvl="0" indent="0" algn="just" fontAlgn="base">
              <a:buNone/>
            </a:pPr>
            <a:r>
              <a:rPr lang="es-ES" dirty="0">
                <a:solidFill>
                  <a:schemeClr val="tx1"/>
                </a:solidFill>
              </a:rPr>
              <a:t>Un intermediario podrá representar a un jugador o club únicamente mediante la suscripción de un contrato de representación por escrito con dicho jugador o club.</a:t>
            </a:r>
          </a:p>
          <a:p>
            <a:pPr marL="0" lvl="0" indent="0" algn="just" fontAlgn="base">
              <a:buNone/>
            </a:pPr>
            <a:endParaRPr lang="es-ES" dirty="0" smtClean="0">
              <a:solidFill>
                <a:schemeClr val="tx1"/>
              </a:solidFill>
            </a:endParaRPr>
          </a:p>
          <a:p>
            <a:pPr marL="0" lvl="0" indent="0" algn="just" fontAlgn="base">
              <a:buNone/>
            </a:pPr>
            <a:r>
              <a:rPr lang="es-ES" dirty="0" smtClean="0">
                <a:solidFill>
                  <a:schemeClr val="tx1"/>
                </a:solidFill>
              </a:rPr>
              <a:t>Se </a:t>
            </a:r>
            <a:r>
              <a:rPr lang="es-ES" dirty="0">
                <a:solidFill>
                  <a:schemeClr val="tx1"/>
                </a:solidFill>
              </a:rPr>
              <a:t>deberá dejar constancia por escrito de los principales puntos o </a:t>
            </a:r>
            <a:r>
              <a:rPr lang="es-ES" dirty="0" smtClean="0">
                <a:solidFill>
                  <a:schemeClr val="tx1"/>
                </a:solidFill>
              </a:rPr>
              <a:t>cláusulas </a:t>
            </a:r>
            <a:r>
              <a:rPr lang="es-ES" dirty="0">
                <a:solidFill>
                  <a:schemeClr val="tx1"/>
                </a:solidFill>
              </a:rPr>
              <a:t>que vertebran la relación jurídica entre el jugador o el club y el intermediario antes de que este inicie sus actividades. El contrato de representación deberá incluir como mínimo los datos siguientes: los nombres de las partes, el alcance de los servicios, la duración de la relación jurídica, el monto de la remuneración adeudada al intermediario, las condiciones generales de pago, la fecha de inicio de la relación contractual, las cláusulas de rescisión y la firma de las partes</a:t>
            </a:r>
            <a:r>
              <a:rPr lang="es-ES" dirty="0" smtClean="0">
                <a:solidFill>
                  <a:schemeClr val="tx1"/>
                </a:solidFill>
              </a:rPr>
              <a:t>.</a:t>
            </a:r>
          </a:p>
          <a:p>
            <a:pPr marL="0" lvl="0" indent="0" algn="just" fontAlgn="base">
              <a:buNone/>
            </a:pPr>
            <a:endParaRPr lang="es-ES" dirty="0">
              <a:solidFill>
                <a:schemeClr val="tx1"/>
              </a:solidFill>
            </a:endParaRPr>
          </a:p>
          <a:p>
            <a:pPr algn="just"/>
            <a:r>
              <a:rPr lang="es-ES" b="1" dirty="0">
                <a:solidFill>
                  <a:schemeClr val="tx1"/>
                </a:solidFill>
              </a:rPr>
              <a:t>Artículo 9. Comunicación y publicación de información</a:t>
            </a:r>
            <a:endParaRPr lang="es-ES" dirty="0">
              <a:solidFill>
                <a:schemeClr val="tx1"/>
              </a:solidFill>
            </a:endParaRPr>
          </a:p>
          <a:p>
            <a:pPr marL="0" lvl="0" indent="0" algn="just" fontAlgn="base">
              <a:buNone/>
            </a:pPr>
            <a:r>
              <a:rPr lang="es-ES" dirty="0">
                <a:solidFill>
                  <a:schemeClr val="tx1"/>
                </a:solidFill>
              </a:rPr>
              <a:t>Los jugadores y los clubes deberán proporcionar a la RFEF toda la información relativa a las remuneraciones o pagos de cualquier naturaleza que se hayan hecho efectivos o se vayan a realizar a un intermediario.</a:t>
            </a:r>
          </a:p>
        </p:txBody>
      </p:sp>
      <p:sp>
        <p:nvSpPr>
          <p:cNvPr id="5" name="4 Marcador de número de diapositiva"/>
          <p:cNvSpPr>
            <a:spLocks noGrp="1"/>
          </p:cNvSpPr>
          <p:nvPr>
            <p:ph type="sldNum" sz="quarter" idx="12"/>
          </p:nvPr>
        </p:nvSpPr>
        <p:spPr/>
        <p:txBody>
          <a:bodyPr/>
          <a:lstStyle/>
          <a:p>
            <a:fld id="{85F16AB5-1DFA-48AD-9EE2-3C278CE5A4A4}" type="slidenum">
              <a:rPr lang="es-ES" smtClean="0"/>
              <a:t>10</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7" name="1 Título"/>
          <p:cNvSpPr>
            <a:spLocks noGrp="1"/>
          </p:cNvSpPr>
          <p:nvPr>
            <p:ph type="title"/>
          </p:nvPr>
        </p:nvSpPr>
        <p:spPr>
          <a:xfrm>
            <a:off x="1619672" y="274638"/>
            <a:ext cx="7067128" cy="1143000"/>
          </a:xfrm>
        </p:spPr>
        <p:txBody>
          <a:bodyPr/>
          <a:lstStyle/>
          <a:p>
            <a:r>
              <a:rPr lang="es-ES" sz="3200" b="1" dirty="0" smtClean="0">
                <a:solidFill>
                  <a:schemeClr val="tx1"/>
                </a:solidFill>
              </a:rPr>
              <a:t>Artículos 7-9</a:t>
            </a:r>
            <a:endParaRPr lang="es-ES" sz="3200" b="1" dirty="0">
              <a:solidFill>
                <a:schemeClr val="tx1"/>
              </a:solidFill>
            </a:endParaRPr>
          </a:p>
        </p:txBody>
      </p:sp>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3605545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ES" sz="1400" b="1" dirty="0">
                <a:solidFill>
                  <a:schemeClr val="tx1"/>
                </a:solidFill>
              </a:rPr>
              <a:t>Artículo 10. Pagos a intermediarios</a:t>
            </a:r>
            <a:endParaRPr lang="es-ES" sz="1400" dirty="0">
              <a:solidFill>
                <a:schemeClr val="tx1"/>
              </a:solidFill>
            </a:endParaRPr>
          </a:p>
          <a:p>
            <a:pPr marL="0" lvl="0" indent="0" algn="just" fontAlgn="base">
              <a:buNone/>
            </a:pPr>
            <a:r>
              <a:rPr lang="es-ES" sz="1400" dirty="0">
                <a:solidFill>
                  <a:schemeClr val="tx1"/>
                </a:solidFill>
              </a:rPr>
              <a:t>La remuneración del intermediario contratado para actuar en nombre del jugador se calculará sobre el ingreso bruto base del jugador correspondiente al periodo de vigencia del contrato</a:t>
            </a:r>
            <a:r>
              <a:rPr lang="es-ES" sz="1400" dirty="0" smtClean="0">
                <a:solidFill>
                  <a:schemeClr val="tx1"/>
                </a:solidFill>
              </a:rPr>
              <a:t>.</a:t>
            </a:r>
          </a:p>
          <a:p>
            <a:pPr marL="0" lvl="0" indent="0" algn="just" fontAlgn="base">
              <a:buNone/>
            </a:pPr>
            <a:endParaRPr lang="es-ES" sz="1400" dirty="0">
              <a:solidFill>
                <a:schemeClr val="tx1"/>
              </a:solidFill>
            </a:endParaRPr>
          </a:p>
          <a:p>
            <a:pPr algn="just"/>
            <a:r>
              <a:rPr lang="es-ES" sz="1400" b="1" dirty="0">
                <a:solidFill>
                  <a:schemeClr val="tx1"/>
                </a:solidFill>
              </a:rPr>
              <a:t>Artículo 11. Derecho a establecer contacto y prohibición de captación.</a:t>
            </a:r>
            <a:endParaRPr lang="es-ES" sz="1400" dirty="0">
              <a:solidFill>
                <a:schemeClr val="tx1"/>
              </a:solidFill>
            </a:endParaRPr>
          </a:p>
          <a:p>
            <a:pPr marL="0" indent="0" algn="just">
              <a:buNone/>
            </a:pPr>
            <a:r>
              <a:rPr lang="es-ES" sz="1400" dirty="0" smtClean="0">
                <a:solidFill>
                  <a:schemeClr val="tx1"/>
                </a:solidFill>
              </a:rPr>
              <a:t>Los </a:t>
            </a:r>
            <a:r>
              <a:rPr lang="es-ES" sz="1400" dirty="0">
                <a:solidFill>
                  <a:schemeClr val="tx1"/>
                </a:solidFill>
              </a:rPr>
              <a:t>intermediarios registrados tienen derecho </a:t>
            </a:r>
            <a:r>
              <a:rPr lang="es-ES" sz="1400" dirty="0" smtClean="0">
                <a:solidFill>
                  <a:schemeClr val="tx1"/>
                </a:solidFill>
              </a:rPr>
              <a:t>a ponerse </a:t>
            </a:r>
            <a:r>
              <a:rPr lang="es-ES" sz="1400" dirty="0">
                <a:solidFill>
                  <a:schemeClr val="tx1"/>
                </a:solidFill>
              </a:rPr>
              <a:t>en contacto con cualquier jugador o club que no esté bajo la representación exclusiva de otro </a:t>
            </a:r>
            <a:r>
              <a:rPr lang="es-ES" sz="1400" dirty="0" smtClean="0">
                <a:solidFill>
                  <a:schemeClr val="tx1"/>
                </a:solidFill>
              </a:rPr>
              <a:t>intermediario. Representar </a:t>
            </a:r>
            <a:r>
              <a:rPr lang="es-ES" sz="1400" dirty="0">
                <a:solidFill>
                  <a:schemeClr val="tx1"/>
                </a:solidFill>
              </a:rPr>
              <a:t>y cuidar los intereses de cualquier jugador o club que le requiera para negociar contratos en su nombre</a:t>
            </a:r>
            <a:r>
              <a:rPr lang="es-ES" sz="1400" dirty="0" smtClean="0">
                <a:solidFill>
                  <a:schemeClr val="tx1"/>
                </a:solidFill>
              </a:rPr>
              <a:t>.</a:t>
            </a:r>
          </a:p>
          <a:p>
            <a:pPr marL="0" indent="0" algn="just">
              <a:buNone/>
            </a:pPr>
            <a:endParaRPr lang="es-ES" sz="1400" dirty="0">
              <a:solidFill>
                <a:schemeClr val="tx1"/>
              </a:solidFill>
            </a:endParaRPr>
          </a:p>
          <a:p>
            <a:pPr algn="just"/>
            <a:r>
              <a:rPr lang="es-ES" sz="1400" b="1" dirty="0">
                <a:solidFill>
                  <a:schemeClr val="tx1"/>
                </a:solidFill>
              </a:rPr>
              <a:t>Artículo 12. Conflicto de intereses</a:t>
            </a:r>
            <a:endParaRPr lang="es-ES" sz="1400" dirty="0">
              <a:solidFill>
                <a:schemeClr val="tx1"/>
              </a:solidFill>
            </a:endParaRPr>
          </a:p>
          <a:p>
            <a:pPr marL="0" lvl="0" indent="0" algn="just" fontAlgn="base">
              <a:buNone/>
            </a:pPr>
            <a:r>
              <a:rPr lang="es-ES" sz="1400" dirty="0">
                <a:solidFill>
                  <a:schemeClr val="tx1"/>
                </a:solidFill>
              </a:rPr>
              <a:t>Antes de recurrir a los servicios de un intermediario, los jugadores y los clubes deberán hacer todo lo que esté en su mano para tener la certeza de que no existen conflictos de intereses ni hay riesgo de que existan para los jugadores y los clubes o para los intermediarios.</a:t>
            </a:r>
          </a:p>
          <a:p>
            <a:pPr marL="0" indent="0" algn="just">
              <a:buNone/>
            </a:pPr>
            <a:endParaRPr lang="es-ES" sz="1400" dirty="0" smtClean="0">
              <a:solidFill>
                <a:schemeClr val="tx1"/>
              </a:solidFill>
            </a:endParaRPr>
          </a:p>
          <a:p>
            <a:pPr marL="0" indent="0" algn="just">
              <a:buNone/>
            </a:pPr>
            <a:r>
              <a:rPr lang="es-ES" sz="1400" dirty="0" smtClean="0">
                <a:solidFill>
                  <a:schemeClr val="tx1"/>
                </a:solidFill>
              </a:rPr>
              <a:t>Las </a:t>
            </a:r>
            <a:r>
              <a:rPr lang="es-ES" sz="1400" dirty="0">
                <a:solidFill>
                  <a:schemeClr val="tx1"/>
                </a:solidFill>
              </a:rPr>
              <a:t>partes notificarán dicho acuerdo a la RFEF y, en consecuencia, presentarán toda la documentación relativa al proceso de registro.</a:t>
            </a:r>
          </a:p>
          <a:p>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11</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7" name="1 Título"/>
          <p:cNvSpPr>
            <a:spLocks noGrp="1"/>
          </p:cNvSpPr>
          <p:nvPr>
            <p:ph type="title"/>
          </p:nvPr>
        </p:nvSpPr>
        <p:spPr>
          <a:xfrm>
            <a:off x="1619672" y="274638"/>
            <a:ext cx="7067128" cy="1143000"/>
          </a:xfrm>
        </p:spPr>
        <p:txBody>
          <a:bodyPr/>
          <a:lstStyle/>
          <a:p>
            <a:r>
              <a:rPr lang="es-ES" sz="3200" b="1" dirty="0" smtClean="0">
                <a:solidFill>
                  <a:schemeClr val="tx1"/>
                </a:solidFill>
              </a:rPr>
              <a:t>Artículos 10-12</a:t>
            </a:r>
            <a:endParaRPr lang="es-ES" sz="3200" b="1" dirty="0">
              <a:solidFill>
                <a:schemeClr val="tx1"/>
              </a:solidFill>
            </a:endParaRPr>
          </a:p>
        </p:txBody>
      </p:sp>
      <p:sp>
        <p:nvSpPr>
          <p:cNvPr id="2" name="1 Marcador de pie de página"/>
          <p:cNvSpPr>
            <a:spLocks noGrp="1"/>
          </p:cNvSpPr>
          <p:nvPr>
            <p:ph type="ftr" sz="quarter" idx="11"/>
          </p:nvPr>
        </p:nvSpPr>
        <p:spPr/>
        <p:txBody>
          <a:bodyPr/>
          <a:lstStyle/>
          <a:p>
            <a:r>
              <a:rPr lang="es-ES" dirty="0" smtClean="0"/>
              <a:t>Universidad de Navarra</a:t>
            </a:r>
            <a:endParaRPr lang="es-ES" dirty="0"/>
          </a:p>
        </p:txBody>
      </p:sp>
    </p:spTree>
    <p:extLst>
      <p:ext uri="{BB962C8B-B14F-4D97-AF65-F5344CB8AC3E}">
        <p14:creationId xmlns:p14="http://schemas.microsoft.com/office/powerpoint/2010/main" val="3605545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Autofit/>
          </a:bodyPr>
          <a:lstStyle/>
          <a:p>
            <a:pPr algn="just"/>
            <a:endParaRPr lang="es-ES" sz="1400" b="1" dirty="0" smtClean="0">
              <a:solidFill>
                <a:schemeClr val="tx1"/>
              </a:solidFill>
            </a:endParaRPr>
          </a:p>
          <a:p>
            <a:pPr algn="just"/>
            <a:r>
              <a:rPr lang="es-ES" sz="1400" b="1" dirty="0" smtClean="0">
                <a:solidFill>
                  <a:schemeClr val="tx1"/>
                </a:solidFill>
              </a:rPr>
              <a:t>Artículo </a:t>
            </a:r>
            <a:r>
              <a:rPr lang="es-ES" sz="1400" b="1" dirty="0">
                <a:solidFill>
                  <a:schemeClr val="tx1"/>
                </a:solidFill>
              </a:rPr>
              <a:t>13. Cumplimiento de los estatutos, reglamentos y legislación aplicable.</a:t>
            </a:r>
            <a:endParaRPr lang="es-ES" sz="1400" dirty="0">
              <a:solidFill>
                <a:schemeClr val="tx1"/>
              </a:solidFill>
            </a:endParaRPr>
          </a:p>
          <a:p>
            <a:pPr marL="0" indent="0" algn="just">
              <a:buNone/>
            </a:pPr>
            <a:r>
              <a:rPr lang="es-ES" sz="1400" dirty="0" smtClean="0">
                <a:solidFill>
                  <a:schemeClr val="tx1"/>
                </a:solidFill>
              </a:rPr>
              <a:t>Los </a:t>
            </a:r>
            <a:r>
              <a:rPr lang="es-ES" sz="1400" dirty="0">
                <a:solidFill>
                  <a:schemeClr val="tx1"/>
                </a:solidFill>
              </a:rPr>
              <a:t>intermediarios deberán respetar y adherirse a los estatutos, reglamentos, directivas, circulares y decisiones de los órganos competentes de la RFEF, de la FIFA, de la UEFA, y de aquellas confederaciones y federaciones nacionales en las que puedan intervenir</a:t>
            </a:r>
            <a:r>
              <a:rPr lang="es-ES" sz="1400" dirty="0" smtClean="0">
                <a:solidFill>
                  <a:schemeClr val="tx1"/>
                </a:solidFill>
              </a:rPr>
              <a:t>.</a:t>
            </a:r>
          </a:p>
          <a:p>
            <a:pPr lvl="0" algn="just" fontAlgn="base"/>
            <a:endParaRPr lang="es-ES" sz="1400" dirty="0">
              <a:solidFill>
                <a:schemeClr val="tx1"/>
              </a:solidFill>
            </a:endParaRPr>
          </a:p>
          <a:p>
            <a:pPr algn="just"/>
            <a:r>
              <a:rPr lang="es-ES" sz="1400" b="1" dirty="0">
                <a:solidFill>
                  <a:schemeClr val="tx1"/>
                </a:solidFill>
              </a:rPr>
              <a:t>Artículo 14. Resolución de disputas</a:t>
            </a:r>
            <a:endParaRPr lang="es-ES" sz="1400" dirty="0">
              <a:solidFill>
                <a:schemeClr val="tx1"/>
              </a:solidFill>
            </a:endParaRPr>
          </a:p>
          <a:p>
            <a:pPr marL="0" lvl="0" indent="0" algn="just" fontAlgn="base">
              <a:buNone/>
            </a:pPr>
            <a:r>
              <a:rPr lang="es-ES" sz="1400" dirty="0">
                <a:solidFill>
                  <a:schemeClr val="tx1"/>
                </a:solidFill>
              </a:rPr>
              <a:t>El Comité Jurisdiccional es el órgano a quien corresponde conocer y resolver de las disputas de tipo económico que se susciten </a:t>
            </a:r>
            <a:r>
              <a:rPr lang="es-ES" sz="1400" dirty="0" smtClean="0">
                <a:solidFill>
                  <a:schemeClr val="tx1"/>
                </a:solidFill>
              </a:rPr>
              <a:t>y se deduzcan </a:t>
            </a:r>
            <a:r>
              <a:rPr lang="es-ES" sz="1400" dirty="0">
                <a:solidFill>
                  <a:schemeClr val="tx1"/>
                </a:solidFill>
              </a:rPr>
              <a:t>entre los intermediarios y los clubes y/o futbolistas en la ejecución de los contratos de representación suscritos entre ellos</a:t>
            </a:r>
            <a:r>
              <a:rPr lang="es-ES" sz="1400" dirty="0" smtClean="0">
                <a:solidFill>
                  <a:schemeClr val="tx1"/>
                </a:solidFill>
              </a:rPr>
              <a:t>.</a:t>
            </a:r>
          </a:p>
          <a:p>
            <a:pPr lvl="0" algn="just" fontAlgn="base"/>
            <a:endParaRPr lang="es-ES" sz="1400" dirty="0">
              <a:solidFill>
                <a:schemeClr val="tx1"/>
              </a:solidFill>
            </a:endParaRPr>
          </a:p>
          <a:p>
            <a:pPr algn="just"/>
            <a:r>
              <a:rPr lang="es-ES" sz="1400" b="1" dirty="0">
                <a:solidFill>
                  <a:schemeClr val="tx1"/>
                </a:solidFill>
              </a:rPr>
              <a:t>Artículo 15. Sanciones</a:t>
            </a:r>
            <a:endParaRPr lang="es-ES" sz="1400" dirty="0">
              <a:solidFill>
                <a:schemeClr val="tx1"/>
              </a:solidFill>
            </a:endParaRPr>
          </a:p>
          <a:p>
            <a:pPr marL="0" lvl="0" indent="0" algn="just" fontAlgn="base">
              <a:buNone/>
            </a:pPr>
            <a:r>
              <a:rPr lang="es-ES" sz="1400" dirty="0">
                <a:solidFill>
                  <a:schemeClr val="tx1"/>
                </a:solidFill>
              </a:rPr>
              <a:t>Las contravenciones del presente ordenamiento jurídico podrán ser objeto de sanción, de acuerdo con el ordenamiento federativo </a:t>
            </a:r>
            <a:r>
              <a:rPr lang="es-ES" sz="1400" dirty="0" smtClean="0">
                <a:solidFill>
                  <a:schemeClr val="tx1"/>
                </a:solidFill>
              </a:rPr>
              <a:t>vigente.  Las </a:t>
            </a:r>
            <a:r>
              <a:rPr lang="es-ES" sz="1400" dirty="0">
                <a:solidFill>
                  <a:schemeClr val="tx1"/>
                </a:solidFill>
              </a:rPr>
              <a:t>sanciones serán objeto de publicación de acuerdo con el artículo 41 del Código Disciplinario de la RFEF y las mismas se notificarán a FIFA.</a:t>
            </a:r>
          </a:p>
          <a:p>
            <a:pPr algn="just"/>
            <a:endParaRPr lang="es-ES" sz="1400" dirty="0">
              <a:solidFill>
                <a:schemeClr val="tx1"/>
              </a:solidFill>
            </a:endParaRPr>
          </a:p>
        </p:txBody>
      </p:sp>
      <p:sp>
        <p:nvSpPr>
          <p:cNvPr id="5" name="4 Marcador de número de diapositiva"/>
          <p:cNvSpPr>
            <a:spLocks noGrp="1"/>
          </p:cNvSpPr>
          <p:nvPr>
            <p:ph type="sldNum" sz="quarter" idx="12"/>
          </p:nvPr>
        </p:nvSpPr>
        <p:spPr/>
        <p:txBody>
          <a:bodyPr/>
          <a:lstStyle/>
          <a:p>
            <a:fld id="{85F16AB5-1DFA-48AD-9EE2-3C278CE5A4A4}" type="slidenum">
              <a:rPr lang="es-ES" smtClean="0"/>
              <a:t>12</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7" name="1 Título"/>
          <p:cNvSpPr>
            <a:spLocks noGrp="1"/>
          </p:cNvSpPr>
          <p:nvPr>
            <p:ph type="title"/>
          </p:nvPr>
        </p:nvSpPr>
        <p:spPr>
          <a:xfrm>
            <a:off x="1619672" y="274638"/>
            <a:ext cx="7067128" cy="1143000"/>
          </a:xfrm>
        </p:spPr>
        <p:txBody>
          <a:bodyPr/>
          <a:lstStyle/>
          <a:p>
            <a:r>
              <a:rPr lang="es-ES" sz="3200" b="1" dirty="0" smtClean="0">
                <a:solidFill>
                  <a:schemeClr val="tx1"/>
                </a:solidFill>
              </a:rPr>
              <a:t>Artículos 13-15</a:t>
            </a:r>
            <a:endParaRPr lang="es-ES" sz="3200" b="1" dirty="0">
              <a:solidFill>
                <a:schemeClr val="tx1"/>
              </a:solidFill>
            </a:endParaRPr>
          </a:p>
        </p:txBody>
      </p:sp>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1962519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endParaRPr lang="es-ES" sz="1400" b="1" dirty="0" smtClean="0">
              <a:solidFill>
                <a:schemeClr val="tx1"/>
              </a:solidFill>
            </a:endParaRPr>
          </a:p>
          <a:p>
            <a:pPr algn="just"/>
            <a:endParaRPr lang="es-ES" sz="1400" b="1" dirty="0">
              <a:solidFill>
                <a:schemeClr val="tx1"/>
              </a:solidFill>
            </a:endParaRPr>
          </a:p>
          <a:p>
            <a:pPr algn="just"/>
            <a:r>
              <a:rPr lang="es-ES" sz="1400" b="1" dirty="0" smtClean="0">
                <a:solidFill>
                  <a:schemeClr val="tx1"/>
                </a:solidFill>
              </a:rPr>
              <a:t>Artículo </a:t>
            </a:r>
            <a:r>
              <a:rPr lang="es-ES" sz="1400" b="1" dirty="0">
                <a:solidFill>
                  <a:schemeClr val="tx1"/>
                </a:solidFill>
              </a:rPr>
              <a:t>16. Disposiciones transitorias</a:t>
            </a:r>
            <a:endParaRPr lang="es-ES" sz="1400" dirty="0">
              <a:solidFill>
                <a:schemeClr val="tx1"/>
              </a:solidFill>
            </a:endParaRPr>
          </a:p>
          <a:p>
            <a:pPr marL="0" indent="0" algn="just">
              <a:buNone/>
            </a:pPr>
            <a:r>
              <a:rPr lang="es-ES" sz="1400" dirty="0" smtClean="0">
                <a:solidFill>
                  <a:schemeClr val="tx1"/>
                </a:solidFill>
              </a:rPr>
              <a:t>El </a:t>
            </a:r>
            <a:r>
              <a:rPr lang="es-ES" sz="1400" dirty="0">
                <a:solidFill>
                  <a:schemeClr val="tx1"/>
                </a:solidFill>
              </a:rPr>
              <a:t>Reglamento Sobre las Relaciones con los Intermediario de FIFA sustituye al Reglamento sobre los Agentes de Jugadores, enmendado por última vez el 29 de octubre de 2007, y entra en vigor el 1 de abril de 2015</a:t>
            </a:r>
            <a:r>
              <a:rPr lang="es-ES" sz="1400" dirty="0" smtClean="0">
                <a:solidFill>
                  <a:schemeClr val="tx1"/>
                </a:solidFill>
              </a:rPr>
              <a:t>.</a:t>
            </a:r>
          </a:p>
          <a:p>
            <a:pPr marL="0" indent="0" algn="just">
              <a:buNone/>
            </a:pPr>
            <a:endParaRPr lang="es-ES" sz="1400" dirty="0">
              <a:solidFill>
                <a:schemeClr val="tx1"/>
              </a:solidFill>
            </a:endParaRPr>
          </a:p>
          <a:p>
            <a:pPr marL="0" indent="0" algn="just">
              <a:buNone/>
            </a:pPr>
            <a:r>
              <a:rPr lang="es-ES" sz="1400" dirty="0" smtClean="0">
                <a:solidFill>
                  <a:schemeClr val="tx1"/>
                </a:solidFill>
              </a:rPr>
              <a:t>De </a:t>
            </a:r>
            <a:r>
              <a:rPr lang="es-ES" sz="1400" dirty="0">
                <a:solidFill>
                  <a:schemeClr val="tx1"/>
                </a:solidFill>
              </a:rPr>
              <a:t>conformidad con lo establecido en epígrafe anterior y con la entrada en vigor del presente reglamento, prescribe el sistema de concesión de licencias y estas caducan de inmediato y deben devolverse a la RFEF</a:t>
            </a:r>
            <a:r>
              <a:rPr lang="es-ES" sz="1400" dirty="0" smtClean="0">
                <a:solidFill>
                  <a:schemeClr val="tx1"/>
                </a:solidFill>
              </a:rPr>
              <a:t>.</a:t>
            </a:r>
          </a:p>
          <a:p>
            <a:pPr marL="0" indent="0" algn="just">
              <a:buNone/>
            </a:pPr>
            <a:endParaRPr lang="es-ES" sz="1400" dirty="0">
              <a:solidFill>
                <a:schemeClr val="tx1"/>
              </a:solidFill>
            </a:endParaRPr>
          </a:p>
          <a:p>
            <a:pPr algn="just"/>
            <a:r>
              <a:rPr lang="es-ES" sz="1400" b="1" dirty="0">
                <a:solidFill>
                  <a:schemeClr val="tx1"/>
                </a:solidFill>
              </a:rPr>
              <a:t>Artículo 17. Casos no previstos.</a:t>
            </a:r>
            <a:endParaRPr lang="es-ES" sz="1400" dirty="0">
              <a:solidFill>
                <a:schemeClr val="tx1"/>
              </a:solidFill>
            </a:endParaRPr>
          </a:p>
          <a:p>
            <a:pPr marL="0" indent="0" algn="just">
              <a:buNone/>
            </a:pPr>
            <a:r>
              <a:rPr lang="es-ES" sz="1400" dirty="0" smtClean="0">
                <a:solidFill>
                  <a:schemeClr val="tx1"/>
                </a:solidFill>
              </a:rPr>
              <a:t>Los </a:t>
            </a:r>
            <a:r>
              <a:rPr lang="es-ES" sz="1400" dirty="0">
                <a:solidFill>
                  <a:schemeClr val="tx1"/>
                </a:solidFill>
              </a:rPr>
              <a:t>casos no previstos en este reglamento y los casos de fuerza mayor serán resueltos por la Junta Directiva de la RFEF, cuyas decisiones serán definitivas.</a:t>
            </a:r>
          </a:p>
          <a:p>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13</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7" name="1 Título"/>
          <p:cNvSpPr>
            <a:spLocks noGrp="1"/>
          </p:cNvSpPr>
          <p:nvPr>
            <p:ph type="title"/>
          </p:nvPr>
        </p:nvSpPr>
        <p:spPr>
          <a:xfrm>
            <a:off x="1619672" y="274638"/>
            <a:ext cx="7067128" cy="1143000"/>
          </a:xfrm>
        </p:spPr>
        <p:txBody>
          <a:bodyPr/>
          <a:lstStyle/>
          <a:p>
            <a:r>
              <a:rPr lang="es-ES" sz="3200" b="1" dirty="0" smtClean="0">
                <a:solidFill>
                  <a:schemeClr val="tx1"/>
                </a:solidFill>
              </a:rPr>
              <a:t>Artículos 16 y 17</a:t>
            </a:r>
            <a:endParaRPr lang="es-ES" sz="3200" b="1" dirty="0">
              <a:solidFill>
                <a:schemeClr val="tx1"/>
              </a:solidFill>
            </a:endParaRPr>
          </a:p>
        </p:txBody>
      </p:sp>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1718885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endParaRPr lang="es-ES" sz="1800" b="1" dirty="0" smtClean="0">
              <a:solidFill>
                <a:schemeClr val="tx1"/>
              </a:solidFill>
            </a:endParaRPr>
          </a:p>
          <a:p>
            <a:pPr marL="0" indent="0" algn="just">
              <a:buNone/>
            </a:pPr>
            <a:endParaRPr lang="es-ES" sz="1800" b="1" dirty="0" smtClean="0">
              <a:solidFill>
                <a:schemeClr val="tx1"/>
              </a:solidFill>
            </a:endParaRPr>
          </a:p>
          <a:p>
            <a:pPr marL="0" indent="0" algn="just">
              <a:buNone/>
            </a:pPr>
            <a:endParaRPr lang="es-ES" sz="1800" b="1" dirty="0">
              <a:solidFill>
                <a:schemeClr val="tx1"/>
              </a:solidFill>
            </a:endParaRPr>
          </a:p>
          <a:p>
            <a:pPr marL="0" indent="0" algn="just">
              <a:buNone/>
            </a:pPr>
            <a:endParaRPr lang="es-ES" sz="1800" b="1" dirty="0" smtClean="0">
              <a:solidFill>
                <a:schemeClr val="tx1"/>
              </a:solidFill>
            </a:endParaRPr>
          </a:p>
          <a:p>
            <a:pPr marL="0" indent="0" algn="just">
              <a:buNone/>
            </a:pPr>
            <a:r>
              <a:rPr lang="es-ES" sz="1800" b="1" dirty="0" smtClean="0">
                <a:solidFill>
                  <a:schemeClr val="tx1"/>
                </a:solidFill>
              </a:rPr>
              <a:t>Formulario Declaración </a:t>
            </a:r>
          </a:p>
          <a:p>
            <a:pPr marL="0" indent="0" algn="just">
              <a:buNone/>
            </a:pPr>
            <a:r>
              <a:rPr lang="es-ES" sz="1800" b="1" dirty="0" smtClean="0">
                <a:solidFill>
                  <a:schemeClr val="tx1"/>
                </a:solidFill>
              </a:rPr>
              <a:t>de </a:t>
            </a:r>
            <a:r>
              <a:rPr lang="es-ES" sz="1800" b="1" dirty="0">
                <a:solidFill>
                  <a:schemeClr val="tx1"/>
                </a:solidFill>
              </a:rPr>
              <a:t>intermediario </a:t>
            </a:r>
            <a:endParaRPr lang="es-ES" sz="1800" b="1" dirty="0" smtClean="0">
              <a:solidFill>
                <a:schemeClr val="tx1"/>
              </a:solidFill>
            </a:endParaRPr>
          </a:p>
          <a:p>
            <a:pPr marL="0" indent="0" algn="just">
              <a:buNone/>
            </a:pPr>
            <a:r>
              <a:rPr lang="es-ES" sz="1800" b="1" dirty="0" smtClean="0">
                <a:solidFill>
                  <a:schemeClr val="tx1"/>
                </a:solidFill>
              </a:rPr>
              <a:t>para </a:t>
            </a:r>
            <a:r>
              <a:rPr lang="es-ES" sz="1800" b="1" dirty="0">
                <a:solidFill>
                  <a:schemeClr val="tx1"/>
                </a:solidFill>
              </a:rPr>
              <a:t>personas físicas.</a:t>
            </a:r>
            <a:endParaRPr lang="es-ES" sz="1800" dirty="0">
              <a:solidFill>
                <a:schemeClr val="tx1"/>
              </a:solidFill>
            </a:endParaRPr>
          </a:p>
          <a:p>
            <a:pPr marL="0" indent="0">
              <a:buNone/>
            </a:pPr>
            <a:r>
              <a:rPr lang="es-ES" b="1" dirty="0"/>
              <a:t/>
            </a:r>
            <a:br>
              <a:rPr lang="es-ES" b="1" dirty="0"/>
            </a:br>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14</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7" name="1 Título"/>
          <p:cNvSpPr>
            <a:spLocks noGrp="1"/>
          </p:cNvSpPr>
          <p:nvPr>
            <p:ph type="title"/>
          </p:nvPr>
        </p:nvSpPr>
        <p:spPr>
          <a:xfrm>
            <a:off x="1619672" y="274638"/>
            <a:ext cx="7067128" cy="1143000"/>
          </a:xfrm>
        </p:spPr>
        <p:txBody>
          <a:bodyPr/>
          <a:lstStyle/>
          <a:p>
            <a:pPr algn="l"/>
            <a:r>
              <a:rPr lang="es-ES" sz="3200" b="1" dirty="0" smtClean="0">
                <a:solidFill>
                  <a:schemeClr val="tx1"/>
                </a:solidFill>
              </a:rPr>
              <a:t>ANEXO I</a:t>
            </a:r>
            <a:endParaRPr lang="es-ES" sz="3200" b="1"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750522"/>
            <a:ext cx="3888432" cy="565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3605545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endParaRPr lang="es-ES" sz="1800" b="1" dirty="0" smtClean="0">
              <a:solidFill>
                <a:schemeClr val="tx1"/>
              </a:solidFill>
            </a:endParaRPr>
          </a:p>
          <a:p>
            <a:pPr marL="0" indent="0" algn="just">
              <a:buNone/>
            </a:pPr>
            <a:endParaRPr lang="es-ES" sz="1800" b="1" dirty="0" smtClean="0">
              <a:solidFill>
                <a:schemeClr val="tx1"/>
              </a:solidFill>
            </a:endParaRPr>
          </a:p>
          <a:p>
            <a:pPr marL="0" indent="0" algn="just">
              <a:buNone/>
            </a:pPr>
            <a:endParaRPr lang="es-ES" sz="1800" b="1" dirty="0">
              <a:solidFill>
                <a:schemeClr val="tx1"/>
              </a:solidFill>
            </a:endParaRPr>
          </a:p>
          <a:p>
            <a:pPr marL="0" indent="0" algn="just">
              <a:buNone/>
            </a:pPr>
            <a:endParaRPr lang="es-ES" sz="1800" b="1" dirty="0" smtClean="0">
              <a:solidFill>
                <a:schemeClr val="tx1"/>
              </a:solidFill>
            </a:endParaRPr>
          </a:p>
          <a:p>
            <a:pPr marL="0" indent="0" algn="just">
              <a:buNone/>
            </a:pPr>
            <a:r>
              <a:rPr lang="es-ES" sz="1800" b="1" dirty="0" smtClean="0">
                <a:solidFill>
                  <a:schemeClr val="tx1"/>
                </a:solidFill>
              </a:rPr>
              <a:t>Formulario Declaración </a:t>
            </a:r>
          </a:p>
          <a:p>
            <a:pPr marL="0" indent="0" algn="just">
              <a:buNone/>
            </a:pPr>
            <a:r>
              <a:rPr lang="es-ES" sz="1800" b="1" dirty="0" smtClean="0">
                <a:solidFill>
                  <a:schemeClr val="tx1"/>
                </a:solidFill>
              </a:rPr>
              <a:t>de </a:t>
            </a:r>
            <a:r>
              <a:rPr lang="es-ES" sz="1800" b="1" dirty="0">
                <a:solidFill>
                  <a:schemeClr val="tx1"/>
                </a:solidFill>
              </a:rPr>
              <a:t>intermediario </a:t>
            </a:r>
            <a:endParaRPr lang="es-ES" sz="1800" b="1" dirty="0" smtClean="0">
              <a:solidFill>
                <a:schemeClr val="tx1"/>
              </a:solidFill>
            </a:endParaRPr>
          </a:p>
          <a:p>
            <a:pPr marL="0" indent="0">
              <a:buNone/>
            </a:pPr>
            <a:r>
              <a:rPr lang="es-ES" sz="1800" b="1" dirty="0" smtClean="0">
                <a:solidFill>
                  <a:schemeClr val="tx1"/>
                </a:solidFill>
              </a:rPr>
              <a:t>para </a:t>
            </a:r>
            <a:r>
              <a:rPr lang="es-ES" sz="1800" b="1" dirty="0">
                <a:solidFill>
                  <a:schemeClr val="tx1"/>
                </a:solidFill>
              </a:rPr>
              <a:t>personas jurídicas</a:t>
            </a:r>
            <a:r>
              <a:rPr lang="es-ES" b="1" dirty="0">
                <a:solidFill>
                  <a:schemeClr val="tx1"/>
                </a:solidFill>
              </a:rPr>
              <a:t/>
            </a:r>
            <a:br>
              <a:rPr lang="es-ES" b="1" dirty="0">
                <a:solidFill>
                  <a:schemeClr val="tx1"/>
                </a:solidFill>
              </a:rPr>
            </a:br>
            <a:endParaRPr lang="es-ES" dirty="0">
              <a:solidFill>
                <a:schemeClr val="tx1"/>
              </a:solidFill>
            </a:endParaRPr>
          </a:p>
        </p:txBody>
      </p:sp>
      <p:sp>
        <p:nvSpPr>
          <p:cNvPr id="5" name="4 Marcador de número de diapositiva"/>
          <p:cNvSpPr>
            <a:spLocks noGrp="1"/>
          </p:cNvSpPr>
          <p:nvPr>
            <p:ph type="sldNum" sz="quarter" idx="12"/>
          </p:nvPr>
        </p:nvSpPr>
        <p:spPr/>
        <p:txBody>
          <a:bodyPr/>
          <a:lstStyle/>
          <a:p>
            <a:fld id="{85F16AB5-1DFA-48AD-9EE2-3C278CE5A4A4}" type="slidenum">
              <a:rPr lang="es-ES" smtClean="0"/>
              <a:t>15</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7" name="1 Título"/>
          <p:cNvSpPr>
            <a:spLocks noGrp="1"/>
          </p:cNvSpPr>
          <p:nvPr>
            <p:ph type="title"/>
          </p:nvPr>
        </p:nvSpPr>
        <p:spPr>
          <a:xfrm>
            <a:off x="1619672" y="274638"/>
            <a:ext cx="7067128" cy="1143000"/>
          </a:xfrm>
        </p:spPr>
        <p:txBody>
          <a:bodyPr/>
          <a:lstStyle/>
          <a:p>
            <a:pPr algn="l"/>
            <a:r>
              <a:rPr lang="es-ES" sz="3200" b="1" dirty="0" smtClean="0">
                <a:solidFill>
                  <a:schemeClr val="tx1"/>
                </a:solidFill>
              </a:rPr>
              <a:t>ANEXO II</a:t>
            </a:r>
            <a:endParaRPr lang="es-ES" sz="3200" b="1"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32656"/>
            <a:ext cx="3467100" cy="595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1759411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endParaRPr lang="es-ES" sz="1800" b="1" dirty="0" smtClean="0">
              <a:solidFill>
                <a:schemeClr val="tx1"/>
              </a:solidFill>
            </a:endParaRPr>
          </a:p>
          <a:p>
            <a:pPr marL="0" indent="0" algn="just">
              <a:buNone/>
            </a:pPr>
            <a:endParaRPr lang="es-ES" sz="1800" b="1" dirty="0" smtClean="0">
              <a:solidFill>
                <a:schemeClr val="tx1"/>
              </a:solidFill>
            </a:endParaRPr>
          </a:p>
          <a:p>
            <a:pPr marL="0" indent="0" algn="just">
              <a:buNone/>
            </a:pPr>
            <a:endParaRPr lang="es-ES" sz="1800" b="1" dirty="0">
              <a:solidFill>
                <a:schemeClr val="tx1"/>
              </a:solidFill>
            </a:endParaRPr>
          </a:p>
          <a:p>
            <a:pPr marL="0" indent="0" algn="just">
              <a:buNone/>
            </a:pPr>
            <a:endParaRPr lang="es-ES" sz="1800" b="1" dirty="0" smtClean="0">
              <a:solidFill>
                <a:schemeClr val="tx1"/>
              </a:solidFill>
            </a:endParaRPr>
          </a:p>
          <a:p>
            <a:pPr marL="0" indent="0" algn="just">
              <a:buNone/>
            </a:pPr>
            <a:r>
              <a:rPr lang="es-ES" sz="1800" b="1" dirty="0" smtClean="0">
                <a:solidFill>
                  <a:schemeClr val="tx1"/>
                </a:solidFill>
              </a:rPr>
              <a:t>	Código Deontológico</a:t>
            </a:r>
            <a:endParaRPr lang="es-ES" dirty="0">
              <a:solidFill>
                <a:schemeClr val="tx1"/>
              </a:solidFill>
            </a:endParaRPr>
          </a:p>
        </p:txBody>
      </p:sp>
      <p:sp>
        <p:nvSpPr>
          <p:cNvPr id="5" name="4 Marcador de número de diapositiva"/>
          <p:cNvSpPr>
            <a:spLocks noGrp="1"/>
          </p:cNvSpPr>
          <p:nvPr>
            <p:ph type="sldNum" sz="quarter" idx="12"/>
          </p:nvPr>
        </p:nvSpPr>
        <p:spPr/>
        <p:txBody>
          <a:bodyPr/>
          <a:lstStyle/>
          <a:p>
            <a:fld id="{85F16AB5-1DFA-48AD-9EE2-3C278CE5A4A4}" type="slidenum">
              <a:rPr lang="es-ES" smtClean="0"/>
              <a:t>16</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7" name="1 Título"/>
          <p:cNvSpPr>
            <a:spLocks noGrp="1"/>
          </p:cNvSpPr>
          <p:nvPr>
            <p:ph type="title"/>
          </p:nvPr>
        </p:nvSpPr>
        <p:spPr>
          <a:xfrm>
            <a:off x="1619672" y="274638"/>
            <a:ext cx="7067128" cy="1143000"/>
          </a:xfrm>
        </p:spPr>
        <p:txBody>
          <a:bodyPr/>
          <a:lstStyle/>
          <a:p>
            <a:pPr algn="l"/>
            <a:r>
              <a:rPr lang="es-ES" sz="3200" b="1" dirty="0" smtClean="0">
                <a:solidFill>
                  <a:schemeClr val="tx1"/>
                </a:solidFill>
              </a:rPr>
              <a:t>ANEXO III</a:t>
            </a:r>
            <a:endParaRPr lang="es-ES" sz="3200" b="1" dirty="0">
              <a:solidFill>
                <a:schemeClr val="tx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476275"/>
            <a:ext cx="408622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1758993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85F16AB5-1DFA-48AD-9EE2-3C278CE5A4A4}" type="slidenum">
              <a:rPr lang="es-ES" smtClean="0"/>
              <a:t>17</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4" name="3 Rectángulo"/>
          <p:cNvSpPr/>
          <p:nvPr/>
        </p:nvSpPr>
        <p:spPr>
          <a:xfrm>
            <a:off x="211553" y="2367171"/>
            <a:ext cx="8790996" cy="1754326"/>
          </a:xfrm>
          <a:prstGeom prst="rect">
            <a:avLst/>
          </a:prstGeom>
        </p:spPr>
        <p:txBody>
          <a:bodyPr wrap="none">
            <a:spAutoFit/>
          </a:bodyPr>
          <a:lstStyle/>
          <a:p>
            <a:pPr algn="ctr"/>
            <a:r>
              <a:rPr lang="es-ES" sz="3600" b="1" dirty="0">
                <a:solidFill>
                  <a:schemeClr val="tx2"/>
                </a:solidFill>
              </a:rPr>
              <a:t>LOS </a:t>
            </a:r>
            <a:r>
              <a:rPr lang="es-ES" sz="3600" b="1" dirty="0" smtClean="0">
                <a:solidFill>
                  <a:schemeClr val="tx2"/>
                </a:solidFill>
              </a:rPr>
              <a:t>INTERMEDIARIOS</a:t>
            </a:r>
          </a:p>
          <a:p>
            <a:pPr algn="ctr"/>
            <a:r>
              <a:rPr lang="es-ES" sz="3600" b="1" dirty="0">
                <a:solidFill>
                  <a:schemeClr val="tx2"/>
                </a:solidFill>
              </a:rPr>
              <a:t>CON </a:t>
            </a:r>
            <a:endParaRPr lang="es-ES" sz="3600" b="1" dirty="0" smtClean="0">
              <a:solidFill>
                <a:schemeClr val="tx2"/>
              </a:solidFill>
            </a:endParaRPr>
          </a:p>
          <a:p>
            <a:pPr algn="ctr"/>
            <a:r>
              <a:rPr lang="es-ES" sz="3600" b="1" dirty="0" smtClean="0">
                <a:solidFill>
                  <a:schemeClr val="tx2"/>
                </a:solidFill>
              </a:rPr>
              <a:t>LA </a:t>
            </a:r>
            <a:r>
              <a:rPr lang="es-ES" sz="3600" b="1" dirty="0">
                <a:solidFill>
                  <a:schemeClr val="tx2"/>
                </a:solidFill>
              </a:rPr>
              <a:t>NUEVA REGULACIÓN DE LA </a:t>
            </a:r>
            <a:r>
              <a:rPr lang="es-ES" sz="3600" b="1" dirty="0" smtClean="0">
                <a:solidFill>
                  <a:schemeClr val="tx2"/>
                </a:solidFill>
              </a:rPr>
              <a:t>RFEF</a:t>
            </a:r>
            <a:endParaRPr lang="es-ES" sz="3600" dirty="0">
              <a:solidFill>
                <a:schemeClr val="tx2"/>
              </a:solidFill>
            </a:endParaRPr>
          </a:p>
        </p:txBody>
      </p:sp>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55776" y="274638"/>
            <a:ext cx="6131024" cy="1143000"/>
          </a:xfrm>
        </p:spPr>
        <p:txBody>
          <a:bodyPr/>
          <a:lstStyle/>
          <a:p>
            <a:pPr algn="l"/>
            <a:r>
              <a:rPr lang="es-ES" b="1" dirty="0" smtClean="0">
                <a:solidFill>
                  <a:schemeClr val="tx1"/>
                </a:solidFill>
              </a:rPr>
              <a:t>CONTENIDO</a:t>
            </a:r>
            <a:endParaRPr lang="es-ES" b="1" dirty="0">
              <a:solidFill>
                <a:schemeClr val="tx1"/>
              </a:solidFill>
            </a:endParaRPr>
          </a:p>
        </p:txBody>
      </p:sp>
      <p:sp>
        <p:nvSpPr>
          <p:cNvPr id="3" name="2 Marcador de contenido"/>
          <p:cNvSpPr>
            <a:spLocks noGrp="1"/>
          </p:cNvSpPr>
          <p:nvPr>
            <p:ph idx="1"/>
          </p:nvPr>
        </p:nvSpPr>
        <p:spPr>
          <a:xfrm>
            <a:off x="467544" y="2060849"/>
            <a:ext cx="8229600" cy="3600400"/>
          </a:xfrm>
        </p:spPr>
        <p:txBody>
          <a:bodyPr>
            <a:normAutofit/>
          </a:bodyPr>
          <a:lstStyle/>
          <a:p>
            <a:pPr lvl="0" algn="just" hangingPunct="0"/>
            <a:r>
              <a:rPr lang="es-ES" sz="1800" dirty="0">
                <a:solidFill>
                  <a:schemeClr val="tx1"/>
                </a:solidFill>
              </a:rPr>
              <a:t>“</a:t>
            </a:r>
            <a:r>
              <a:rPr lang="es-ES" sz="1800" b="1" dirty="0">
                <a:solidFill>
                  <a:schemeClr val="tx1"/>
                </a:solidFill>
              </a:rPr>
              <a:t>REGLAMENTO DE INTERMEDIARIOS DE LA RFEF”</a:t>
            </a:r>
            <a:r>
              <a:rPr lang="es-ES" sz="1800" dirty="0">
                <a:solidFill>
                  <a:schemeClr val="tx1"/>
                </a:solidFill>
              </a:rPr>
              <a:t>: Aprobado por la </a:t>
            </a:r>
            <a:r>
              <a:rPr lang="es-ES" sz="1800" dirty="0" smtClean="0">
                <a:solidFill>
                  <a:schemeClr val="tx1"/>
                </a:solidFill>
              </a:rPr>
              <a:t>Comisión </a:t>
            </a:r>
            <a:r>
              <a:rPr lang="es-ES" sz="1800" dirty="0">
                <a:solidFill>
                  <a:schemeClr val="tx1"/>
                </a:solidFill>
              </a:rPr>
              <a:t>Delegada de la Asamblea General de la Real Federación Española de Fútbol el 25 de marzo de 2015, y entrada en vigor el 1 de abril de 2015 </a:t>
            </a:r>
          </a:p>
          <a:p>
            <a:pPr marL="0" indent="0" algn="just">
              <a:buNone/>
            </a:pPr>
            <a:endParaRPr lang="es-ES" sz="1800" dirty="0">
              <a:solidFill>
                <a:schemeClr val="tx1"/>
              </a:solidFill>
            </a:endParaRPr>
          </a:p>
          <a:p>
            <a:pPr lvl="0" algn="just" hangingPunct="0"/>
            <a:r>
              <a:rPr lang="es-ES" sz="1800" dirty="0">
                <a:solidFill>
                  <a:schemeClr val="tx1"/>
                </a:solidFill>
              </a:rPr>
              <a:t>Elaborado de acuerdo con el artículo 1.2 del Reglamento sobre las relaciones con intermediarios de la FIFA. </a:t>
            </a:r>
          </a:p>
          <a:p>
            <a:pPr marL="0" indent="0" algn="just">
              <a:buNone/>
            </a:pPr>
            <a:endParaRPr lang="es-ES" sz="1800" dirty="0">
              <a:solidFill>
                <a:schemeClr val="tx1"/>
              </a:solidFill>
            </a:endParaRPr>
          </a:p>
          <a:p>
            <a:pPr lvl="0" algn="just" hangingPunct="0"/>
            <a:r>
              <a:rPr lang="es-ES" sz="1800" dirty="0">
                <a:solidFill>
                  <a:schemeClr val="tx1"/>
                </a:solidFill>
              </a:rPr>
              <a:t>En caso de discrepancia entre el Reglamento FIFA y el de la RFEF </a:t>
            </a:r>
            <a:r>
              <a:rPr lang="es-ES" sz="1800" b="1" dirty="0">
                <a:solidFill>
                  <a:schemeClr val="tx1"/>
                </a:solidFill>
              </a:rPr>
              <a:t>prevalece el de la RFEF</a:t>
            </a:r>
            <a:r>
              <a:rPr lang="es-ES" sz="1800" dirty="0">
                <a:solidFill>
                  <a:schemeClr val="tx1"/>
                </a:solidFill>
              </a:rPr>
              <a:t>. </a:t>
            </a:r>
          </a:p>
          <a:p>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18</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4" name="3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274638"/>
            <a:ext cx="7139136" cy="1143000"/>
          </a:xfrm>
        </p:spPr>
        <p:txBody>
          <a:bodyPr/>
          <a:lstStyle/>
          <a:p>
            <a:r>
              <a:rPr lang="es-ES" sz="2800" b="1" u="sng" dirty="0">
                <a:solidFill>
                  <a:schemeClr val="tx1"/>
                </a:solidFill>
                <a:effectLst/>
              </a:rPr>
              <a:t>CUOTA PARA </a:t>
            </a:r>
            <a:r>
              <a:rPr lang="es-ES" sz="2800" b="1" u="sng" dirty="0" smtClean="0">
                <a:solidFill>
                  <a:schemeClr val="tx1"/>
                </a:solidFill>
                <a:effectLst/>
              </a:rPr>
              <a:t>INTERMEDIARIOS</a:t>
            </a:r>
            <a:endParaRPr lang="es-ES" sz="2800" dirty="0">
              <a:solidFill>
                <a:schemeClr val="tx1"/>
              </a:solidFill>
            </a:endParaRPr>
          </a:p>
        </p:txBody>
      </p:sp>
      <p:sp>
        <p:nvSpPr>
          <p:cNvPr id="3" name="2 Marcador de contenido"/>
          <p:cNvSpPr>
            <a:spLocks noGrp="1"/>
          </p:cNvSpPr>
          <p:nvPr>
            <p:ph idx="1"/>
          </p:nvPr>
        </p:nvSpPr>
        <p:spPr/>
        <p:txBody>
          <a:bodyPr>
            <a:normAutofit/>
          </a:bodyPr>
          <a:lstStyle/>
          <a:p>
            <a:pPr algn="just" hangingPunct="0"/>
            <a:endParaRPr lang="es-ES" sz="1400" dirty="0" smtClean="0">
              <a:solidFill>
                <a:schemeClr val="tx1"/>
              </a:solidFill>
            </a:endParaRPr>
          </a:p>
          <a:p>
            <a:pPr algn="just" hangingPunct="0"/>
            <a:endParaRPr lang="es-ES" sz="1400" dirty="0">
              <a:solidFill>
                <a:schemeClr val="tx1"/>
              </a:solidFill>
            </a:endParaRPr>
          </a:p>
          <a:p>
            <a:pPr algn="just" hangingPunct="0"/>
            <a:r>
              <a:rPr lang="es-ES" sz="1400" dirty="0" smtClean="0">
                <a:solidFill>
                  <a:schemeClr val="tx1"/>
                </a:solidFill>
              </a:rPr>
              <a:t>En </a:t>
            </a:r>
            <a:r>
              <a:rPr lang="es-ES" sz="1400" dirty="0">
                <a:solidFill>
                  <a:schemeClr val="tx1"/>
                </a:solidFill>
              </a:rPr>
              <a:t>el apartado e) del artículo 4.3 del Reglamento de Intermediarios de la RFEF, se dispone que </a:t>
            </a:r>
            <a:r>
              <a:rPr lang="es-ES" sz="1400" b="1" dirty="0">
                <a:solidFill>
                  <a:schemeClr val="tx1"/>
                </a:solidFill>
              </a:rPr>
              <a:t>los intermediarios deberán abonar a la RFEF la cuota que anualmente establezca la Asamblea General</a:t>
            </a:r>
            <a:r>
              <a:rPr lang="es-ES" sz="1400" dirty="0">
                <a:solidFill>
                  <a:schemeClr val="tx1"/>
                </a:solidFill>
              </a:rPr>
              <a:t> de la RFEF, a través de </a:t>
            </a:r>
            <a:r>
              <a:rPr lang="es-ES" sz="1400" dirty="0" smtClean="0">
                <a:solidFill>
                  <a:schemeClr val="tx1"/>
                </a:solidFill>
              </a:rPr>
              <a:t>su</a:t>
            </a:r>
            <a:r>
              <a:rPr lang="es-ES" sz="1400" dirty="0">
                <a:solidFill>
                  <a:schemeClr val="tx1"/>
                </a:solidFill>
              </a:rPr>
              <a:t> </a:t>
            </a:r>
            <a:r>
              <a:rPr lang="es-ES" sz="1400" dirty="0" smtClean="0">
                <a:solidFill>
                  <a:schemeClr val="tx1"/>
                </a:solidFill>
              </a:rPr>
              <a:t>Comisión </a:t>
            </a:r>
            <a:r>
              <a:rPr lang="es-ES" sz="1400" dirty="0">
                <a:solidFill>
                  <a:schemeClr val="tx1"/>
                </a:solidFill>
              </a:rPr>
              <a:t>Delegada.</a:t>
            </a:r>
          </a:p>
          <a:p>
            <a:pPr marL="0" indent="0" algn="just">
              <a:buNone/>
            </a:pPr>
            <a:endParaRPr lang="es-ES" sz="1400" dirty="0">
              <a:solidFill>
                <a:schemeClr val="tx1"/>
              </a:solidFill>
            </a:endParaRPr>
          </a:p>
          <a:p>
            <a:pPr algn="just" hangingPunct="0"/>
            <a:r>
              <a:rPr lang="es-ES" sz="1400" dirty="0">
                <a:solidFill>
                  <a:schemeClr val="tx1"/>
                </a:solidFill>
              </a:rPr>
              <a:t>Cuando el intermediario sea </a:t>
            </a:r>
            <a:r>
              <a:rPr lang="es-ES" sz="1400" b="1" dirty="0">
                <a:solidFill>
                  <a:schemeClr val="tx1"/>
                </a:solidFill>
              </a:rPr>
              <a:t>persona jurídica</a:t>
            </a:r>
            <a:r>
              <a:rPr lang="es-ES" sz="1400" dirty="0">
                <a:solidFill>
                  <a:schemeClr val="tx1"/>
                </a:solidFill>
              </a:rPr>
              <a:t>, se abonará </a:t>
            </a:r>
            <a:r>
              <a:rPr lang="es-ES" sz="1400" b="1" dirty="0">
                <a:solidFill>
                  <a:schemeClr val="tx1"/>
                </a:solidFill>
              </a:rPr>
              <a:t>una cuota por cada representante de la misma</a:t>
            </a:r>
            <a:r>
              <a:rPr lang="es-ES" sz="1400" dirty="0">
                <a:solidFill>
                  <a:schemeClr val="tx1"/>
                </a:solidFill>
              </a:rPr>
              <a:t>.</a:t>
            </a:r>
          </a:p>
          <a:p>
            <a:pPr marL="0" indent="0" algn="just">
              <a:buNone/>
            </a:pPr>
            <a:endParaRPr lang="es-ES" sz="1400" dirty="0">
              <a:solidFill>
                <a:schemeClr val="tx1"/>
              </a:solidFill>
            </a:endParaRPr>
          </a:p>
          <a:p>
            <a:pPr algn="just" hangingPunct="0"/>
            <a:r>
              <a:rPr lang="es-ES" sz="1400" dirty="0">
                <a:solidFill>
                  <a:schemeClr val="tx1"/>
                </a:solidFill>
              </a:rPr>
              <a:t>El pago de la cuota </a:t>
            </a:r>
            <a:r>
              <a:rPr lang="es-ES" sz="1400" b="1" dirty="0">
                <a:solidFill>
                  <a:schemeClr val="tx1"/>
                </a:solidFill>
              </a:rPr>
              <a:t>tiene carácter anual</a:t>
            </a:r>
            <a:r>
              <a:rPr lang="es-ES" sz="1400" dirty="0">
                <a:solidFill>
                  <a:schemeClr val="tx1"/>
                </a:solidFill>
              </a:rPr>
              <a:t>, renovándose su importe, previa actualización del IPC anual, salvo que la Comisión Delegada de la </a:t>
            </a:r>
            <a:r>
              <a:rPr lang="es-ES" sz="1400" dirty="0" smtClean="0">
                <a:solidFill>
                  <a:schemeClr val="tx1"/>
                </a:solidFill>
              </a:rPr>
              <a:t>Asamblea General </a:t>
            </a:r>
            <a:r>
              <a:rPr lang="es-ES" sz="1400" dirty="0">
                <a:solidFill>
                  <a:schemeClr val="tx1"/>
                </a:solidFill>
              </a:rPr>
              <a:t>de la RFEF acuerde establecer otra cuota.</a:t>
            </a:r>
          </a:p>
          <a:p>
            <a:pPr marL="0" indent="0" algn="just">
              <a:buNone/>
            </a:pPr>
            <a:endParaRPr lang="es-ES" sz="1400" dirty="0">
              <a:solidFill>
                <a:schemeClr val="tx1"/>
              </a:solidFill>
            </a:endParaRPr>
          </a:p>
          <a:p>
            <a:pPr algn="just"/>
            <a:r>
              <a:rPr lang="es-ES" sz="1400" dirty="0">
                <a:solidFill>
                  <a:schemeClr val="tx1"/>
                </a:solidFill>
              </a:rPr>
              <a:t>Dicha cuota fue establecida en la Circular RFEF número 47 de la </a:t>
            </a:r>
            <a:r>
              <a:rPr lang="es-ES" sz="1400" dirty="0" smtClean="0">
                <a:solidFill>
                  <a:schemeClr val="tx1"/>
                </a:solidFill>
              </a:rPr>
              <a:t>temporada 2014/2015 </a:t>
            </a:r>
            <a:r>
              <a:rPr lang="es-ES" sz="1400" dirty="0">
                <a:solidFill>
                  <a:schemeClr val="tx1"/>
                </a:solidFill>
              </a:rPr>
              <a:t>en </a:t>
            </a:r>
            <a:r>
              <a:rPr lang="es-ES" sz="1400" b="1" dirty="0">
                <a:solidFill>
                  <a:schemeClr val="tx1"/>
                </a:solidFill>
              </a:rPr>
              <a:t>la cantidad de </a:t>
            </a:r>
            <a:r>
              <a:rPr lang="es-ES" sz="1400" b="1" dirty="0" smtClean="0">
                <a:solidFill>
                  <a:schemeClr val="tx1"/>
                </a:solidFill>
              </a:rPr>
              <a:t>861</a:t>
            </a:r>
            <a:r>
              <a:rPr lang="es-ES" sz="1400" b="1" dirty="0">
                <a:solidFill>
                  <a:schemeClr val="tx1"/>
                </a:solidFill>
              </a:rPr>
              <a:t>€</a:t>
            </a:r>
            <a:r>
              <a:rPr lang="es-ES" sz="1400" dirty="0" smtClean="0">
                <a:solidFill>
                  <a:schemeClr val="tx1"/>
                </a:solidFill>
              </a:rPr>
              <a:t>.</a:t>
            </a:r>
            <a:endParaRPr lang="es-ES" sz="1400" dirty="0">
              <a:solidFill>
                <a:schemeClr val="tx1"/>
              </a:solidFill>
            </a:endParaRPr>
          </a:p>
          <a:p>
            <a:endParaRPr lang="es-ES" sz="2000"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19</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4" name="3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274638"/>
            <a:ext cx="6995120" cy="1143000"/>
          </a:xfrm>
        </p:spPr>
        <p:txBody>
          <a:bodyPr/>
          <a:lstStyle/>
          <a:p>
            <a:pPr algn="l"/>
            <a:r>
              <a:rPr lang="es-ES" dirty="0" smtClean="0"/>
              <a:t>      Índice </a:t>
            </a:r>
            <a:endParaRPr lang="es-ES" dirty="0"/>
          </a:p>
        </p:txBody>
      </p:sp>
      <p:sp>
        <p:nvSpPr>
          <p:cNvPr id="3" name="2 Marcador de contenido"/>
          <p:cNvSpPr>
            <a:spLocks noGrp="1"/>
          </p:cNvSpPr>
          <p:nvPr>
            <p:ph idx="1"/>
          </p:nvPr>
        </p:nvSpPr>
        <p:spPr/>
        <p:txBody>
          <a:bodyPr/>
          <a:lstStyle/>
          <a:p>
            <a:pPr marL="457200" indent="-457200">
              <a:buFont typeface="+mj-lt"/>
              <a:buAutoNum type="arabicPeriod"/>
            </a:pPr>
            <a:endParaRPr lang="es-ES" dirty="0" smtClean="0">
              <a:solidFill>
                <a:schemeClr val="tx1"/>
              </a:solidFill>
            </a:endParaRPr>
          </a:p>
          <a:p>
            <a:pPr marL="457200" indent="-457200">
              <a:buFont typeface="+mj-lt"/>
              <a:buAutoNum type="arabicPeriod"/>
            </a:pPr>
            <a:endParaRPr lang="es-ES" dirty="0">
              <a:solidFill>
                <a:schemeClr val="tx1"/>
              </a:solidFill>
            </a:endParaRPr>
          </a:p>
          <a:p>
            <a:pPr marL="457200" indent="-457200">
              <a:buFont typeface="+mj-lt"/>
              <a:buAutoNum type="arabicPeriod"/>
            </a:pPr>
            <a:r>
              <a:rPr lang="es-ES" dirty="0" smtClean="0">
                <a:solidFill>
                  <a:schemeClr val="tx1"/>
                </a:solidFill>
              </a:rPr>
              <a:t>Reglamento de Intermediarios</a:t>
            </a:r>
            <a:endParaRPr lang="es-ES" dirty="0">
              <a:solidFill>
                <a:schemeClr val="tx1"/>
              </a:solidFill>
            </a:endParaRPr>
          </a:p>
          <a:p>
            <a:pPr marL="457200" indent="-457200">
              <a:buFont typeface="+mj-lt"/>
              <a:buAutoNum type="arabicPeriod"/>
            </a:pPr>
            <a:r>
              <a:rPr lang="es-ES" dirty="0" smtClean="0">
                <a:solidFill>
                  <a:schemeClr val="tx1"/>
                </a:solidFill>
              </a:rPr>
              <a:t>Aspectos Importantes</a:t>
            </a:r>
          </a:p>
          <a:p>
            <a:pPr marL="457200" indent="-457200">
              <a:buFont typeface="+mj-lt"/>
              <a:buAutoNum type="arabicPeriod"/>
            </a:pPr>
            <a:r>
              <a:rPr lang="es-ES" dirty="0" smtClean="0">
                <a:solidFill>
                  <a:schemeClr val="tx1"/>
                </a:solidFill>
              </a:rPr>
              <a:t>Los Intermediaros con la nueva regulación de la RFEF</a:t>
            </a:r>
          </a:p>
          <a:p>
            <a:pPr marL="457200" indent="-457200">
              <a:buFont typeface="+mj-lt"/>
              <a:buAutoNum type="arabicPeriod"/>
            </a:pPr>
            <a:r>
              <a:rPr lang="es-ES" dirty="0" smtClean="0">
                <a:solidFill>
                  <a:schemeClr val="tx1"/>
                </a:solidFill>
              </a:rPr>
              <a:t>Definiciones</a:t>
            </a:r>
          </a:p>
          <a:p>
            <a:pPr marL="457200" indent="-457200">
              <a:buFont typeface="+mj-lt"/>
              <a:buAutoNum type="arabicPeriod"/>
            </a:pPr>
            <a:r>
              <a:rPr lang="es-ES" dirty="0" smtClean="0">
                <a:solidFill>
                  <a:schemeClr val="tx1"/>
                </a:solidFill>
              </a:rPr>
              <a:t>Referencias</a:t>
            </a:r>
          </a:p>
          <a:p>
            <a:pPr marL="457200" indent="-457200">
              <a:buFont typeface="+mj-lt"/>
              <a:buAutoNum type="arabicPeriod"/>
            </a:pPr>
            <a:endParaRPr lang="es-ES" dirty="0">
              <a:solidFill>
                <a:schemeClr val="tx1"/>
              </a:solidFill>
            </a:endParaRPr>
          </a:p>
        </p:txBody>
      </p:sp>
      <p:sp>
        <p:nvSpPr>
          <p:cNvPr id="8" name="7 Marcador de número de diapositiva"/>
          <p:cNvSpPr>
            <a:spLocks noGrp="1"/>
          </p:cNvSpPr>
          <p:nvPr>
            <p:ph type="sldNum" sz="quarter" idx="12"/>
          </p:nvPr>
        </p:nvSpPr>
        <p:spPr/>
        <p:txBody>
          <a:bodyPr/>
          <a:lstStyle/>
          <a:p>
            <a:fld id="{85F16AB5-1DFA-48AD-9EE2-3C278CE5A4A4}" type="slidenum">
              <a:rPr lang="es-ES" smtClean="0"/>
              <a:t>2</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4" name="3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2882002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274638"/>
            <a:ext cx="7283152" cy="1143000"/>
          </a:xfrm>
        </p:spPr>
        <p:txBody>
          <a:bodyPr/>
          <a:lstStyle/>
          <a:p>
            <a:pPr>
              <a:lnSpc>
                <a:spcPct val="100000"/>
              </a:lnSpc>
            </a:pPr>
            <a:r>
              <a:rPr lang="es-ES" sz="2000" b="1" u="sng" dirty="0">
                <a:solidFill>
                  <a:schemeClr val="tx1"/>
                </a:solidFill>
                <a:effectLst/>
              </a:rPr>
              <a:t>DERECHO A ESTABLECER CONTACTO Y PROHIBICIÓN DE </a:t>
            </a:r>
            <a:r>
              <a:rPr lang="es-ES" sz="2000" b="1" u="sng" dirty="0" smtClean="0">
                <a:solidFill>
                  <a:schemeClr val="tx1"/>
                </a:solidFill>
                <a:effectLst/>
              </a:rPr>
              <a:t>CAPTACIÓN</a:t>
            </a:r>
            <a:endParaRPr lang="es-ES" sz="2000" dirty="0">
              <a:solidFill>
                <a:schemeClr val="tx1"/>
              </a:solidFill>
            </a:endParaRPr>
          </a:p>
        </p:txBody>
      </p:sp>
      <p:sp>
        <p:nvSpPr>
          <p:cNvPr id="3" name="2 Marcador de contenido"/>
          <p:cNvSpPr>
            <a:spLocks noGrp="1"/>
          </p:cNvSpPr>
          <p:nvPr>
            <p:ph idx="1"/>
          </p:nvPr>
        </p:nvSpPr>
        <p:spPr>
          <a:xfrm>
            <a:off x="467544" y="2060848"/>
            <a:ext cx="8229600" cy="4525963"/>
          </a:xfrm>
        </p:spPr>
        <p:txBody>
          <a:bodyPr>
            <a:normAutofit/>
          </a:bodyPr>
          <a:lstStyle/>
          <a:p>
            <a:pPr marL="0" indent="0" hangingPunct="0">
              <a:buNone/>
            </a:pPr>
            <a:r>
              <a:rPr lang="es-ES" sz="2000" dirty="0">
                <a:solidFill>
                  <a:schemeClr val="tx1"/>
                </a:solidFill>
              </a:rPr>
              <a:t>El </a:t>
            </a:r>
            <a:r>
              <a:rPr lang="es-ES" sz="2000" b="1" u="sng" dirty="0">
                <a:solidFill>
                  <a:schemeClr val="tx1"/>
                </a:solidFill>
              </a:rPr>
              <a:t>artículo 11</a:t>
            </a:r>
            <a:r>
              <a:rPr lang="es-ES" sz="2000" dirty="0">
                <a:solidFill>
                  <a:schemeClr val="tx1"/>
                </a:solidFill>
              </a:rPr>
              <a:t> del reglamento RFEF es novedoso respecto a lo contemplado en el Reglamento FIFA.</a:t>
            </a:r>
          </a:p>
          <a:p>
            <a:pPr marL="0" indent="0">
              <a:buNone/>
            </a:pPr>
            <a:endParaRPr lang="es-ES" sz="2000" dirty="0">
              <a:solidFill>
                <a:schemeClr val="tx1"/>
              </a:solidFill>
            </a:endParaRPr>
          </a:p>
          <a:p>
            <a:pPr marL="0" indent="0">
              <a:buNone/>
            </a:pPr>
            <a:r>
              <a:rPr lang="es-ES" sz="2000" dirty="0">
                <a:solidFill>
                  <a:schemeClr val="tx1"/>
                </a:solidFill>
              </a:rPr>
              <a:t>Los intermediarios registrados en la RFEF tienen derecho a:</a:t>
            </a:r>
          </a:p>
          <a:p>
            <a:pPr marL="0" indent="0">
              <a:buNone/>
            </a:pPr>
            <a:endParaRPr lang="es-ES" sz="2000" dirty="0">
              <a:solidFill>
                <a:schemeClr val="tx1"/>
              </a:solidFill>
            </a:endParaRPr>
          </a:p>
          <a:p>
            <a:pPr lvl="1" hangingPunct="0"/>
            <a:r>
              <a:rPr lang="es-ES" sz="1400" dirty="0">
                <a:solidFill>
                  <a:schemeClr val="tx1"/>
                </a:solidFill>
              </a:rPr>
              <a:t>Ponerse en contacto con cualquier jugador o club que no esté bajo la representación exclusiva de otro intermediario. </a:t>
            </a:r>
          </a:p>
          <a:p>
            <a:pPr marL="400050" lvl="1" indent="0">
              <a:buNone/>
            </a:pPr>
            <a:endParaRPr lang="es-ES" sz="1400" dirty="0">
              <a:solidFill>
                <a:schemeClr val="tx1"/>
              </a:solidFill>
            </a:endParaRPr>
          </a:p>
          <a:p>
            <a:pPr lvl="1" hangingPunct="0"/>
            <a:r>
              <a:rPr lang="es-ES" sz="1400" dirty="0">
                <a:solidFill>
                  <a:schemeClr val="tx1"/>
                </a:solidFill>
              </a:rPr>
              <a:t>Representar y cuidar los intereses de cualquier jugador o club que le requiera para negociar contratos en su nombre. </a:t>
            </a:r>
          </a:p>
          <a:p>
            <a:endParaRPr lang="es-ES" sz="2000" dirty="0">
              <a:solidFill>
                <a:schemeClr val="tx1"/>
              </a:solidFill>
            </a:endParaRPr>
          </a:p>
        </p:txBody>
      </p:sp>
      <p:sp>
        <p:nvSpPr>
          <p:cNvPr id="5" name="4 Marcador de número de diapositiva"/>
          <p:cNvSpPr>
            <a:spLocks noGrp="1"/>
          </p:cNvSpPr>
          <p:nvPr>
            <p:ph type="sldNum" sz="quarter" idx="12"/>
          </p:nvPr>
        </p:nvSpPr>
        <p:spPr/>
        <p:txBody>
          <a:bodyPr/>
          <a:lstStyle/>
          <a:p>
            <a:fld id="{85F16AB5-1DFA-48AD-9EE2-3C278CE5A4A4}" type="slidenum">
              <a:rPr lang="es-ES" smtClean="0"/>
              <a:t>20</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4" name="3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endParaRPr lang="es-ES" sz="1600" b="1" dirty="0" smtClean="0">
              <a:solidFill>
                <a:schemeClr val="tx1"/>
              </a:solidFill>
            </a:endParaRPr>
          </a:p>
          <a:p>
            <a:pPr marL="0" indent="0">
              <a:buNone/>
            </a:pPr>
            <a:endParaRPr lang="es-ES" sz="1600" b="1" dirty="0">
              <a:solidFill>
                <a:schemeClr val="tx1"/>
              </a:solidFill>
            </a:endParaRPr>
          </a:p>
          <a:p>
            <a:pPr marL="0" indent="0">
              <a:buNone/>
            </a:pPr>
            <a:r>
              <a:rPr lang="es-ES" sz="1600" b="1" dirty="0" smtClean="0">
                <a:solidFill>
                  <a:schemeClr val="tx1"/>
                </a:solidFill>
              </a:rPr>
              <a:t>Como </a:t>
            </a:r>
            <a:r>
              <a:rPr lang="es-ES" sz="1600" b="1" dirty="0">
                <a:solidFill>
                  <a:schemeClr val="tx1"/>
                </a:solidFill>
              </a:rPr>
              <a:t>prohibiciones, los intermediarios no pueden:</a:t>
            </a:r>
            <a:endParaRPr lang="es-ES" sz="1600" dirty="0">
              <a:solidFill>
                <a:schemeClr val="tx1"/>
              </a:solidFill>
            </a:endParaRPr>
          </a:p>
          <a:p>
            <a:pPr marL="0" indent="0">
              <a:buNone/>
            </a:pPr>
            <a:endParaRPr lang="es-ES" sz="1600" dirty="0">
              <a:solidFill>
                <a:schemeClr val="tx1"/>
              </a:solidFill>
            </a:endParaRPr>
          </a:p>
          <a:p>
            <a:pPr lvl="0" algn="just" hangingPunct="0"/>
            <a:r>
              <a:rPr lang="es-ES" sz="1400" dirty="0">
                <a:solidFill>
                  <a:schemeClr val="tx1"/>
                </a:solidFill>
              </a:rPr>
              <a:t>Tratar, directa o indirectamente, la suscripción de un contrato de representación por parte de un jugador o un club que tenga contrato con exclusividad de otro intermediario. </a:t>
            </a:r>
            <a:endParaRPr lang="es-ES" sz="1400" dirty="0" smtClean="0">
              <a:solidFill>
                <a:schemeClr val="tx1"/>
              </a:solidFill>
            </a:endParaRPr>
          </a:p>
          <a:p>
            <a:pPr marL="0" lvl="0" indent="0" algn="just" hangingPunct="0">
              <a:buNone/>
            </a:pPr>
            <a:endParaRPr lang="es-ES" sz="1400" dirty="0" smtClean="0">
              <a:solidFill>
                <a:schemeClr val="tx1"/>
              </a:solidFill>
            </a:endParaRPr>
          </a:p>
          <a:p>
            <a:pPr lvl="0" algn="just" hangingPunct="0"/>
            <a:r>
              <a:rPr lang="es-ES" sz="1400" dirty="0" smtClean="0">
                <a:solidFill>
                  <a:schemeClr val="tx1"/>
                </a:solidFill>
              </a:rPr>
              <a:t>Persuadir </a:t>
            </a:r>
            <a:r>
              <a:rPr lang="es-ES" sz="1400" dirty="0">
                <a:solidFill>
                  <a:schemeClr val="tx1"/>
                </a:solidFill>
              </a:rPr>
              <a:t>a un jugador o club para que incumpla el contrato que tiene, salvo que tenga el consentimiento expreso por escrito del intermediario actual del jugador o del club. </a:t>
            </a:r>
          </a:p>
          <a:p>
            <a:pPr algn="just"/>
            <a:endParaRPr lang="es-ES" sz="1400" dirty="0">
              <a:solidFill>
                <a:schemeClr val="tx1"/>
              </a:solidFill>
            </a:endParaRPr>
          </a:p>
          <a:p>
            <a:pPr lvl="0" algn="just" hangingPunct="0"/>
            <a:r>
              <a:rPr lang="es-ES" sz="1400" dirty="0">
                <a:solidFill>
                  <a:schemeClr val="tx1"/>
                </a:solidFill>
              </a:rPr>
              <a:t>Contactar con cualquier jugador que tenga un contrato con un club, con el objetivo de persuadirle que termine su contrato de forma prematura o para que incumpla cualquiera de las obligaciones que se prevén en su contrato de trabajo. </a:t>
            </a:r>
          </a:p>
          <a:p>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21</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7" name="1 Título"/>
          <p:cNvSpPr>
            <a:spLocks noGrp="1"/>
          </p:cNvSpPr>
          <p:nvPr>
            <p:ph type="title"/>
          </p:nvPr>
        </p:nvSpPr>
        <p:spPr>
          <a:xfrm>
            <a:off x="1403648" y="274638"/>
            <a:ext cx="7283152" cy="1143000"/>
          </a:xfrm>
        </p:spPr>
        <p:txBody>
          <a:bodyPr/>
          <a:lstStyle/>
          <a:p>
            <a:pPr>
              <a:lnSpc>
                <a:spcPct val="100000"/>
              </a:lnSpc>
            </a:pPr>
            <a:r>
              <a:rPr lang="es-ES" sz="2000" b="1" u="sng" dirty="0">
                <a:solidFill>
                  <a:schemeClr val="tx1"/>
                </a:solidFill>
                <a:effectLst/>
              </a:rPr>
              <a:t>DERECHO A ESTABLECER CONTACTO Y PROHIBICIÓN DE </a:t>
            </a:r>
            <a:r>
              <a:rPr lang="es-ES" sz="2000" b="1" u="sng" dirty="0" smtClean="0">
                <a:solidFill>
                  <a:schemeClr val="tx1"/>
                </a:solidFill>
                <a:effectLst/>
              </a:rPr>
              <a:t>CAPTACIÓN</a:t>
            </a:r>
            <a:endParaRPr lang="es-ES" sz="2000" dirty="0">
              <a:solidFill>
                <a:schemeClr val="tx1"/>
              </a:solidFill>
            </a:endParaRPr>
          </a:p>
        </p:txBody>
      </p:sp>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274638"/>
            <a:ext cx="7139136" cy="1143000"/>
          </a:xfrm>
        </p:spPr>
        <p:txBody>
          <a:bodyPr/>
          <a:lstStyle/>
          <a:p>
            <a:pPr>
              <a:lnSpc>
                <a:spcPct val="100000"/>
              </a:lnSpc>
            </a:pPr>
            <a:r>
              <a:rPr lang="es-ES" sz="3600" b="1" u="sng" dirty="0">
                <a:solidFill>
                  <a:schemeClr val="tx1"/>
                </a:solidFill>
                <a:effectLst/>
              </a:rPr>
              <a:t>RESOLUCIÓN DE </a:t>
            </a:r>
            <a:r>
              <a:rPr lang="es-ES" sz="3600" b="1" u="sng" dirty="0" smtClean="0">
                <a:solidFill>
                  <a:schemeClr val="tx1"/>
                </a:solidFill>
                <a:effectLst/>
              </a:rPr>
              <a:t>DISPUTAS</a:t>
            </a:r>
            <a:endParaRPr lang="es-ES" sz="3600" dirty="0">
              <a:solidFill>
                <a:schemeClr val="tx1"/>
              </a:solidFill>
            </a:endParaRPr>
          </a:p>
        </p:txBody>
      </p:sp>
      <p:sp>
        <p:nvSpPr>
          <p:cNvPr id="3" name="2 Marcador de contenido"/>
          <p:cNvSpPr>
            <a:spLocks noGrp="1"/>
          </p:cNvSpPr>
          <p:nvPr>
            <p:ph idx="1"/>
          </p:nvPr>
        </p:nvSpPr>
        <p:spPr>
          <a:xfrm>
            <a:off x="457200" y="2132856"/>
            <a:ext cx="8229600" cy="3993307"/>
          </a:xfrm>
        </p:spPr>
        <p:txBody>
          <a:bodyPr>
            <a:normAutofit fontScale="77500" lnSpcReduction="20000"/>
          </a:bodyPr>
          <a:lstStyle/>
          <a:p>
            <a:pPr marL="0" indent="0" algn="just" hangingPunct="0">
              <a:buNone/>
            </a:pPr>
            <a:r>
              <a:rPr lang="es-ES" sz="2100" dirty="0">
                <a:solidFill>
                  <a:schemeClr val="tx1"/>
                </a:solidFill>
              </a:rPr>
              <a:t>Se establece un mecanismo de resolución de disputas, atribuyendo la competencia al </a:t>
            </a:r>
            <a:r>
              <a:rPr lang="es-ES" sz="2100" b="1" dirty="0">
                <a:solidFill>
                  <a:schemeClr val="tx1"/>
                </a:solidFill>
              </a:rPr>
              <a:t>Comité Jurisdiccional de la RFEF</a:t>
            </a:r>
            <a:r>
              <a:rPr lang="es-ES" sz="2100" dirty="0">
                <a:solidFill>
                  <a:schemeClr val="tx1"/>
                </a:solidFill>
              </a:rPr>
              <a:t>, que será el órgano encargado de conocer y resolver las disputas económicas que se presenten entre intermediarios y clubes o futbolistas en la ejecución de los correspondientes contratos suscritos.</a:t>
            </a:r>
          </a:p>
          <a:p>
            <a:pPr marL="0" indent="0" algn="just">
              <a:buNone/>
            </a:pPr>
            <a:endParaRPr lang="es-ES" sz="2100" dirty="0">
              <a:solidFill>
                <a:schemeClr val="tx1"/>
              </a:solidFill>
            </a:endParaRPr>
          </a:p>
          <a:p>
            <a:pPr marL="0" indent="0" algn="just">
              <a:buNone/>
            </a:pPr>
            <a:r>
              <a:rPr lang="es-ES" sz="2100" dirty="0">
                <a:solidFill>
                  <a:schemeClr val="tx1"/>
                </a:solidFill>
              </a:rPr>
              <a:t>Como requisitos para que pueda entrar a conocer este órgano federativo:</a:t>
            </a:r>
          </a:p>
          <a:p>
            <a:pPr marL="0" indent="0" algn="just">
              <a:buNone/>
            </a:pPr>
            <a:endParaRPr lang="es-ES" sz="2100" dirty="0">
              <a:solidFill>
                <a:schemeClr val="tx1"/>
              </a:solidFill>
            </a:endParaRPr>
          </a:p>
          <a:p>
            <a:pPr lvl="0" algn="just" hangingPunct="0"/>
            <a:r>
              <a:rPr lang="es-ES" sz="2100" dirty="0">
                <a:solidFill>
                  <a:schemeClr val="tx1"/>
                </a:solidFill>
              </a:rPr>
              <a:t>No debe haberse vulnerado el Reglamento RFEF en la relación jurídica entre las partes. </a:t>
            </a:r>
          </a:p>
          <a:p>
            <a:pPr marL="0" indent="0" algn="just">
              <a:buNone/>
            </a:pPr>
            <a:endParaRPr lang="es-ES" sz="2100" dirty="0">
              <a:solidFill>
                <a:schemeClr val="tx1"/>
              </a:solidFill>
            </a:endParaRPr>
          </a:p>
          <a:p>
            <a:pPr lvl="0" algn="just" hangingPunct="0"/>
            <a:r>
              <a:rPr lang="es-ES" sz="2100" dirty="0">
                <a:solidFill>
                  <a:schemeClr val="tx1"/>
                </a:solidFill>
              </a:rPr>
              <a:t>Debe reflejarse de forma clara e indubitada en el contrato de representación el sometimiento previo y voluntario al Comité Jurisdiccional en caso de conflicto entre las partes. </a:t>
            </a:r>
          </a:p>
          <a:p>
            <a:pPr marL="0" indent="0">
              <a:buNone/>
            </a:pPr>
            <a:r>
              <a:rPr lang="es-ES" dirty="0"/>
              <a:t/>
            </a:r>
            <a:br>
              <a:rPr lang="es-ES" dirty="0"/>
            </a:br>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22</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4" name="3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85F16AB5-1DFA-48AD-9EE2-3C278CE5A4A4}" type="slidenum">
              <a:rPr lang="es-ES" smtClean="0"/>
              <a:t>23</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7" name="1 Título"/>
          <p:cNvSpPr>
            <a:spLocks noGrp="1"/>
          </p:cNvSpPr>
          <p:nvPr>
            <p:ph idx="1"/>
          </p:nvPr>
        </p:nvSpPr>
        <p:spPr>
          <a:xfrm>
            <a:off x="405805" y="1268761"/>
            <a:ext cx="8229600" cy="2520280"/>
          </a:xfrm>
        </p:spPr>
        <p:txBody>
          <a:bodyPr>
            <a:normAutofit/>
          </a:bodyPr>
          <a:lstStyle/>
          <a:p>
            <a:pPr marL="0" indent="0" algn="ctr">
              <a:buNone/>
            </a:pPr>
            <a:r>
              <a:rPr lang="es-ES" sz="7200" b="1" dirty="0" smtClean="0">
                <a:solidFill>
                  <a:schemeClr val="tx2"/>
                </a:solidFill>
              </a:rPr>
              <a:t>ASPECTOS IMPORTANTES</a:t>
            </a:r>
            <a:endParaRPr lang="es-ES" sz="7200" b="1" dirty="0">
              <a:solidFill>
                <a:schemeClr val="tx2"/>
              </a:solidFill>
            </a:endParaRPr>
          </a:p>
        </p:txBody>
      </p:sp>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672" y="260648"/>
            <a:ext cx="7056784" cy="1143000"/>
          </a:xfrm>
        </p:spPr>
        <p:txBody>
          <a:bodyPr/>
          <a:lstStyle/>
          <a:p>
            <a:pPr>
              <a:lnSpc>
                <a:spcPct val="100000"/>
              </a:lnSpc>
            </a:pPr>
            <a:r>
              <a:rPr lang="es-ES" sz="2400" b="1" dirty="0">
                <a:solidFill>
                  <a:schemeClr val="tx1"/>
                </a:solidFill>
              </a:rPr>
              <a:t>Nuevo  Reglamento  de  Intermediarios  de  la  FIFA  “</a:t>
            </a:r>
            <a:r>
              <a:rPr lang="es-ES" sz="2400" b="1" i="1" u="sng" dirty="0">
                <a:solidFill>
                  <a:schemeClr val="tx1"/>
                </a:solidFill>
              </a:rPr>
              <a:t>REGLAMENTO</a:t>
            </a:r>
            <a:r>
              <a:rPr lang="es-ES" sz="2400" u="sng" dirty="0">
                <a:solidFill>
                  <a:schemeClr val="tx1"/>
                </a:solidFill>
              </a:rPr>
              <a:t> </a:t>
            </a:r>
            <a:r>
              <a:rPr lang="es-ES" sz="2400" b="1" i="1" u="sng" dirty="0">
                <a:solidFill>
                  <a:schemeClr val="tx1"/>
                </a:solidFill>
              </a:rPr>
              <a:t>SOBRE LAS RELACIONES CON INTERMEDIARIOS</a:t>
            </a:r>
            <a:r>
              <a:rPr lang="es-ES" sz="2400" b="1" dirty="0">
                <a:solidFill>
                  <a:schemeClr val="tx1"/>
                </a:solidFill>
              </a:rPr>
              <a:t>”</a:t>
            </a:r>
            <a:endParaRPr lang="es-ES" sz="2400" b="1" dirty="0"/>
          </a:p>
        </p:txBody>
      </p:sp>
      <p:sp>
        <p:nvSpPr>
          <p:cNvPr id="3" name="2 Marcador de contenido"/>
          <p:cNvSpPr>
            <a:spLocks noGrp="1"/>
          </p:cNvSpPr>
          <p:nvPr>
            <p:ph idx="1"/>
          </p:nvPr>
        </p:nvSpPr>
        <p:spPr>
          <a:xfrm>
            <a:off x="539552" y="2276872"/>
            <a:ext cx="8229600" cy="3556992"/>
          </a:xfrm>
        </p:spPr>
        <p:txBody>
          <a:bodyPr>
            <a:normAutofit/>
          </a:bodyPr>
          <a:lstStyle/>
          <a:p>
            <a:pPr marL="0" indent="0">
              <a:buNone/>
            </a:pPr>
            <a:endParaRPr lang="es-ES" dirty="0">
              <a:solidFill>
                <a:schemeClr val="tx1"/>
              </a:solidFill>
            </a:endParaRPr>
          </a:p>
          <a:p>
            <a:pPr algn="just" hangingPunct="0"/>
            <a:r>
              <a:rPr lang="es-ES" sz="1800" dirty="0">
                <a:solidFill>
                  <a:schemeClr val="tx1"/>
                </a:solidFill>
              </a:rPr>
              <a:t>El Comité Ejecutivo de la FIFA aprobó </a:t>
            </a:r>
            <a:r>
              <a:rPr lang="es-ES" sz="1800" dirty="0" smtClean="0">
                <a:solidFill>
                  <a:schemeClr val="tx1"/>
                </a:solidFill>
              </a:rPr>
              <a:t>el </a:t>
            </a:r>
            <a:r>
              <a:rPr lang="es-ES" sz="1800" dirty="0">
                <a:solidFill>
                  <a:schemeClr val="tx1"/>
                </a:solidFill>
              </a:rPr>
              <a:t>nuevo Reglamento </a:t>
            </a:r>
            <a:r>
              <a:rPr lang="es-ES" sz="1800" dirty="0" smtClean="0">
                <a:solidFill>
                  <a:schemeClr val="tx1"/>
                </a:solidFill>
              </a:rPr>
              <a:t>vigente desde </a:t>
            </a:r>
            <a:r>
              <a:rPr lang="es-ES" sz="1800" b="1" dirty="0" smtClean="0">
                <a:solidFill>
                  <a:schemeClr val="tx1"/>
                </a:solidFill>
              </a:rPr>
              <a:t>1 </a:t>
            </a:r>
            <a:r>
              <a:rPr lang="es-ES" sz="1800" b="1" dirty="0">
                <a:solidFill>
                  <a:schemeClr val="tx1"/>
                </a:solidFill>
              </a:rPr>
              <a:t>de abril de 2015</a:t>
            </a:r>
            <a:r>
              <a:rPr lang="es-ES" sz="1800" dirty="0">
                <a:solidFill>
                  <a:schemeClr val="tx1"/>
                </a:solidFill>
              </a:rPr>
              <a:t>.</a:t>
            </a:r>
          </a:p>
          <a:p>
            <a:pPr marL="0" indent="0" algn="just">
              <a:buNone/>
            </a:pPr>
            <a:endParaRPr lang="es-ES" sz="1800" dirty="0">
              <a:solidFill>
                <a:schemeClr val="tx1"/>
              </a:solidFill>
            </a:endParaRPr>
          </a:p>
          <a:p>
            <a:pPr algn="just" hangingPunct="0"/>
            <a:r>
              <a:rPr lang="es-ES" sz="1800" dirty="0">
                <a:solidFill>
                  <a:schemeClr val="tx1"/>
                </a:solidFill>
              </a:rPr>
              <a:t>Con la </a:t>
            </a:r>
            <a:r>
              <a:rPr lang="es-ES" sz="1800" dirty="0" smtClean="0">
                <a:solidFill>
                  <a:schemeClr val="tx1"/>
                </a:solidFill>
              </a:rPr>
              <a:t>aprobación, se reformó en </a:t>
            </a:r>
            <a:r>
              <a:rPr lang="es-ES" sz="1800" dirty="0">
                <a:solidFill>
                  <a:schemeClr val="tx1"/>
                </a:solidFill>
              </a:rPr>
              <a:t>profundidad </a:t>
            </a:r>
            <a:r>
              <a:rPr lang="es-ES" sz="1800" b="1" dirty="0">
                <a:solidFill>
                  <a:schemeClr val="tx1"/>
                </a:solidFill>
              </a:rPr>
              <a:t>el sistema rector de agentes de futbolistas</a:t>
            </a:r>
            <a:r>
              <a:rPr lang="es-ES" sz="1800" dirty="0">
                <a:solidFill>
                  <a:schemeClr val="tx1"/>
                </a:solidFill>
              </a:rPr>
              <a:t> </a:t>
            </a:r>
            <a:r>
              <a:rPr lang="es-ES" sz="1800" dirty="0" smtClean="0">
                <a:solidFill>
                  <a:schemeClr val="tx1"/>
                </a:solidFill>
                <a:sym typeface="Wingdings" pitchFamily="2" charset="2"/>
              </a:rPr>
              <a:t></a:t>
            </a:r>
            <a:r>
              <a:rPr lang="es-ES" sz="1800" u="sng" dirty="0" smtClean="0">
                <a:solidFill>
                  <a:schemeClr val="tx1"/>
                </a:solidFill>
              </a:rPr>
              <a:t>acabar </a:t>
            </a:r>
            <a:r>
              <a:rPr lang="es-ES" sz="1800" u="sng" dirty="0">
                <a:solidFill>
                  <a:schemeClr val="tx1"/>
                </a:solidFill>
              </a:rPr>
              <a:t>con una serie de </a:t>
            </a:r>
            <a:r>
              <a:rPr lang="es-ES" sz="1800" u="sng" dirty="0" smtClean="0">
                <a:solidFill>
                  <a:schemeClr val="tx1"/>
                </a:solidFill>
              </a:rPr>
              <a:t>disfunciones</a:t>
            </a:r>
            <a:endParaRPr lang="es-ES" sz="1800" dirty="0">
              <a:solidFill>
                <a:schemeClr val="tx1"/>
              </a:solidFill>
            </a:endParaRPr>
          </a:p>
          <a:p>
            <a:pPr marL="0" indent="0">
              <a:buNone/>
            </a:pPr>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24</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4" name="3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gn="just" hangingPunct="0">
              <a:buNone/>
            </a:pPr>
            <a:endParaRPr lang="es-ES" sz="1800" b="1" dirty="0" smtClean="0">
              <a:solidFill>
                <a:schemeClr val="tx1"/>
              </a:solidFill>
            </a:endParaRPr>
          </a:p>
          <a:p>
            <a:pPr marL="0" indent="0" algn="just" hangingPunct="0">
              <a:buNone/>
            </a:pPr>
            <a:endParaRPr lang="es-ES" sz="1600" b="1" dirty="0" smtClean="0">
              <a:solidFill>
                <a:schemeClr val="tx1"/>
              </a:solidFill>
            </a:endParaRPr>
          </a:p>
          <a:p>
            <a:pPr marL="0" indent="0" algn="just" hangingPunct="0">
              <a:buNone/>
            </a:pPr>
            <a:r>
              <a:rPr lang="es-ES" sz="1600" b="1" dirty="0" smtClean="0">
                <a:solidFill>
                  <a:schemeClr val="tx1"/>
                </a:solidFill>
              </a:rPr>
              <a:t>sino </a:t>
            </a:r>
            <a:r>
              <a:rPr lang="es-ES" sz="1600" b="1" dirty="0">
                <a:solidFill>
                  <a:schemeClr val="tx1"/>
                </a:solidFill>
              </a:rPr>
              <a:t>controlar </a:t>
            </a:r>
            <a:r>
              <a:rPr lang="es-ES" sz="1600" b="1" dirty="0" smtClean="0">
                <a:solidFill>
                  <a:schemeClr val="tx1"/>
                </a:solidFill>
              </a:rPr>
              <a:t>a </a:t>
            </a:r>
            <a:r>
              <a:rPr lang="es-ES" sz="1600" b="1" dirty="0">
                <a:solidFill>
                  <a:schemeClr val="tx1"/>
                </a:solidFill>
              </a:rPr>
              <a:t>aquellos que representan a clubes o jugadores en las </a:t>
            </a:r>
            <a:r>
              <a:rPr lang="es-ES" sz="1600" b="1" dirty="0" smtClean="0">
                <a:solidFill>
                  <a:schemeClr val="tx1"/>
                </a:solidFill>
              </a:rPr>
              <a:t>negociaciones</a:t>
            </a:r>
            <a:r>
              <a:rPr lang="es-ES" sz="1600" b="1" dirty="0" smtClean="0">
                <a:solidFill>
                  <a:schemeClr val="tx1"/>
                </a:solidFill>
                <a:sym typeface="Wingdings" pitchFamily="2" charset="2"/>
              </a:rPr>
              <a:t> </a:t>
            </a:r>
            <a:r>
              <a:rPr lang="es-ES" sz="1600" dirty="0" smtClean="0">
                <a:solidFill>
                  <a:schemeClr val="tx1"/>
                </a:solidFill>
                <a:sym typeface="Wingdings" pitchFamily="2" charset="2"/>
              </a:rPr>
              <a:t>así aumenta la </a:t>
            </a:r>
            <a:r>
              <a:rPr lang="es-ES" sz="1600" dirty="0" smtClean="0">
                <a:solidFill>
                  <a:schemeClr val="tx1"/>
                </a:solidFill>
              </a:rPr>
              <a:t>transparencia.</a:t>
            </a:r>
            <a:endParaRPr lang="es-ES" sz="1600" dirty="0">
              <a:solidFill>
                <a:schemeClr val="tx1"/>
              </a:solidFill>
            </a:endParaRPr>
          </a:p>
          <a:p>
            <a:pPr marL="0" indent="0" algn="just">
              <a:buNone/>
            </a:pPr>
            <a:endParaRPr lang="es-ES" sz="1600" dirty="0">
              <a:solidFill>
                <a:schemeClr val="tx1"/>
              </a:solidFill>
            </a:endParaRPr>
          </a:p>
          <a:p>
            <a:pPr algn="just" hangingPunct="0"/>
            <a:r>
              <a:rPr lang="es-ES" sz="1600" dirty="0" smtClean="0">
                <a:solidFill>
                  <a:schemeClr val="tx1"/>
                </a:solidFill>
              </a:rPr>
              <a:t>Ya </a:t>
            </a:r>
            <a:r>
              <a:rPr lang="es-ES" sz="1600" dirty="0">
                <a:solidFill>
                  <a:schemeClr val="tx1"/>
                </a:solidFill>
              </a:rPr>
              <a:t>no regula el acceso a la profesión, sino que la controla: </a:t>
            </a:r>
            <a:r>
              <a:rPr lang="es-ES" sz="1600" u="sng" dirty="0">
                <a:solidFill>
                  <a:schemeClr val="tx1"/>
                </a:solidFill>
              </a:rPr>
              <a:t>jugadores y clubes pueden elegir como intermediario a cualquiera de las </a:t>
            </a:r>
            <a:r>
              <a:rPr lang="es-ES" sz="1600" u="sng" dirty="0" smtClean="0">
                <a:solidFill>
                  <a:schemeClr val="tx1"/>
                </a:solidFill>
              </a:rPr>
              <a:t>partes</a:t>
            </a:r>
            <a:r>
              <a:rPr lang="es-ES" sz="1600" dirty="0" smtClean="0">
                <a:solidFill>
                  <a:schemeClr val="tx1"/>
                </a:solidFill>
              </a:rPr>
              <a:t>.</a:t>
            </a:r>
            <a:endParaRPr lang="es-ES" sz="1600" dirty="0">
              <a:solidFill>
                <a:schemeClr val="tx1"/>
              </a:solidFill>
            </a:endParaRPr>
          </a:p>
          <a:p>
            <a:pPr marL="0" indent="0" algn="just">
              <a:buNone/>
            </a:pPr>
            <a:endParaRPr lang="es-ES" sz="1600" dirty="0">
              <a:solidFill>
                <a:schemeClr val="tx1"/>
              </a:solidFill>
            </a:endParaRPr>
          </a:p>
          <a:p>
            <a:pPr algn="just" hangingPunct="0"/>
            <a:r>
              <a:rPr lang="es-ES" sz="1600" b="1" dirty="0">
                <a:solidFill>
                  <a:schemeClr val="tx1"/>
                </a:solidFill>
              </a:rPr>
              <a:t>ÁMBITO DE APLICACIÓN del </a:t>
            </a:r>
            <a:r>
              <a:rPr lang="es-ES" sz="1600" b="1" dirty="0" smtClean="0">
                <a:solidFill>
                  <a:schemeClr val="tx1"/>
                </a:solidFill>
              </a:rPr>
              <a:t>REGLAMENTO</a:t>
            </a:r>
            <a:r>
              <a:rPr lang="es-ES" sz="1600" dirty="0">
                <a:solidFill>
                  <a:schemeClr val="tx1"/>
                </a:solidFill>
              </a:rPr>
              <a:t> </a:t>
            </a:r>
          </a:p>
          <a:p>
            <a:pPr lvl="1" algn="just" hangingPunct="0">
              <a:buFont typeface="Wingdings" pitchFamily="2" charset="2"/>
              <a:buChar char="q"/>
            </a:pPr>
            <a:r>
              <a:rPr lang="es-ES" sz="1400" dirty="0">
                <a:solidFill>
                  <a:schemeClr val="tx1"/>
                </a:solidFill>
              </a:rPr>
              <a:t>celebrar contratos laborales entre el jugador y el </a:t>
            </a:r>
            <a:r>
              <a:rPr lang="es-ES" sz="1400" dirty="0" smtClean="0">
                <a:solidFill>
                  <a:schemeClr val="tx1"/>
                </a:solidFill>
              </a:rPr>
              <a:t>club</a:t>
            </a:r>
            <a:endParaRPr lang="es-ES" sz="1400" dirty="0">
              <a:solidFill>
                <a:schemeClr val="tx1"/>
              </a:solidFill>
            </a:endParaRPr>
          </a:p>
          <a:p>
            <a:pPr lvl="1" algn="just" hangingPunct="0">
              <a:buFont typeface="Wingdings" pitchFamily="2" charset="2"/>
              <a:buChar char="q"/>
            </a:pPr>
            <a:r>
              <a:rPr lang="es-ES" sz="1400" dirty="0">
                <a:solidFill>
                  <a:schemeClr val="tx1"/>
                </a:solidFill>
              </a:rPr>
              <a:t>cerrar acuerdos de transferencias entre dos clubes. </a:t>
            </a:r>
          </a:p>
          <a:p>
            <a:endParaRPr lang="es-ES" dirty="0">
              <a:solidFill>
                <a:schemeClr val="tx1"/>
              </a:solidFill>
            </a:endParaRPr>
          </a:p>
        </p:txBody>
      </p:sp>
      <p:sp>
        <p:nvSpPr>
          <p:cNvPr id="5" name="4 Marcador de número de diapositiva"/>
          <p:cNvSpPr>
            <a:spLocks noGrp="1"/>
          </p:cNvSpPr>
          <p:nvPr>
            <p:ph type="sldNum" sz="quarter" idx="12"/>
          </p:nvPr>
        </p:nvSpPr>
        <p:spPr/>
        <p:txBody>
          <a:bodyPr/>
          <a:lstStyle/>
          <a:p>
            <a:fld id="{85F16AB5-1DFA-48AD-9EE2-3C278CE5A4A4}" type="slidenum">
              <a:rPr lang="es-ES" smtClean="0"/>
              <a:t>25</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7" name="1 Título"/>
          <p:cNvSpPr>
            <a:spLocks noGrp="1"/>
          </p:cNvSpPr>
          <p:nvPr>
            <p:ph type="title"/>
          </p:nvPr>
        </p:nvSpPr>
        <p:spPr>
          <a:xfrm>
            <a:off x="1619672" y="260648"/>
            <a:ext cx="7056784" cy="1143000"/>
          </a:xfrm>
        </p:spPr>
        <p:txBody>
          <a:bodyPr/>
          <a:lstStyle/>
          <a:p>
            <a:pPr hangingPunct="0">
              <a:lnSpc>
                <a:spcPct val="100000"/>
              </a:lnSpc>
            </a:pPr>
            <a:r>
              <a:rPr lang="es-ES" sz="2400" b="1" dirty="0">
                <a:solidFill>
                  <a:schemeClr val="tx1"/>
                </a:solidFill>
              </a:rPr>
              <a:t>El fin perseguido por los grupos de trabajo no fue nunca "desregular"</a:t>
            </a:r>
            <a:r>
              <a:rPr lang="es-ES" sz="2400" dirty="0">
                <a:solidFill>
                  <a:schemeClr val="tx1"/>
                </a:solidFill>
              </a:rPr>
              <a:t> </a:t>
            </a:r>
            <a:r>
              <a:rPr lang="es-ES" sz="2400" b="1" dirty="0">
                <a:solidFill>
                  <a:schemeClr val="tx1"/>
                </a:solidFill>
              </a:rPr>
              <a:t>la </a:t>
            </a:r>
            <a:r>
              <a:rPr lang="es-ES" sz="2400" b="1" dirty="0" smtClean="0">
                <a:solidFill>
                  <a:schemeClr val="tx1"/>
                </a:solidFill>
              </a:rPr>
              <a:t>profesión</a:t>
            </a:r>
            <a:endParaRPr lang="es-ES" sz="2400" b="1" dirty="0">
              <a:solidFill>
                <a:schemeClr val="tx1"/>
              </a:solidFill>
            </a:endParaRPr>
          </a:p>
        </p:txBody>
      </p:sp>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10000"/>
          </a:bodyPr>
          <a:lstStyle/>
          <a:p>
            <a:pPr marL="0" indent="0">
              <a:buNone/>
            </a:pPr>
            <a:endParaRPr lang="es-ES" dirty="0">
              <a:solidFill>
                <a:schemeClr val="tx1"/>
              </a:solidFill>
            </a:endParaRPr>
          </a:p>
          <a:p>
            <a:pPr lvl="1" hangingPunct="0"/>
            <a:r>
              <a:rPr lang="es-ES" b="1" dirty="0">
                <a:solidFill>
                  <a:schemeClr val="tx1"/>
                </a:solidFill>
              </a:rPr>
              <a:t>Futbolistas y clubes</a:t>
            </a:r>
            <a:r>
              <a:rPr lang="es-ES" dirty="0">
                <a:solidFill>
                  <a:schemeClr val="tx1"/>
                </a:solidFill>
              </a:rPr>
              <a:t> </a:t>
            </a:r>
            <a:r>
              <a:rPr lang="es-ES" dirty="0" smtClean="0">
                <a:solidFill>
                  <a:schemeClr val="tx1"/>
                </a:solidFill>
              </a:rPr>
              <a:t>actuarán con </a:t>
            </a:r>
            <a:r>
              <a:rPr lang="es-ES" b="1" dirty="0" smtClean="0">
                <a:solidFill>
                  <a:schemeClr val="tx1"/>
                </a:solidFill>
              </a:rPr>
              <a:t>diligencia</a:t>
            </a:r>
            <a:r>
              <a:rPr lang="es-ES" dirty="0" smtClean="0">
                <a:solidFill>
                  <a:schemeClr val="tx1"/>
                </a:solidFill>
              </a:rPr>
              <a:t> </a:t>
            </a:r>
            <a:r>
              <a:rPr lang="es-ES" dirty="0">
                <a:solidFill>
                  <a:schemeClr val="tx1"/>
                </a:solidFill>
              </a:rPr>
              <a:t>al seleccionar a los intermediarios. </a:t>
            </a:r>
            <a:endParaRPr lang="es-ES" dirty="0" smtClean="0">
              <a:solidFill>
                <a:schemeClr val="tx1"/>
              </a:solidFill>
            </a:endParaRPr>
          </a:p>
          <a:p>
            <a:pPr marL="400050" lvl="1" indent="0" hangingPunct="0">
              <a:buNone/>
            </a:pPr>
            <a:endParaRPr lang="es-ES" dirty="0">
              <a:solidFill>
                <a:schemeClr val="tx1"/>
              </a:solidFill>
            </a:endParaRPr>
          </a:p>
          <a:p>
            <a:pPr lvl="1" hangingPunct="0"/>
            <a:r>
              <a:rPr lang="es-ES" dirty="0">
                <a:solidFill>
                  <a:schemeClr val="tx1"/>
                </a:solidFill>
              </a:rPr>
              <a:t>Para lograr la deseada transparencia, </a:t>
            </a:r>
            <a:r>
              <a:rPr lang="es-ES" dirty="0" smtClean="0">
                <a:solidFill>
                  <a:schemeClr val="tx1"/>
                </a:solidFill>
              </a:rPr>
              <a:t>se pondrá </a:t>
            </a:r>
            <a:r>
              <a:rPr lang="es-ES" dirty="0">
                <a:solidFill>
                  <a:schemeClr val="tx1"/>
                </a:solidFill>
              </a:rPr>
              <a:t>en marcha un </a:t>
            </a:r>
            <a:r>
              <a:rPr lang="es-ES" b="1" dirty="0">
                <a:solidFill>
                  <a:schemeClr val="tx1"/>
                </a:solidFill>
              </a:rPr>
              <a:t>sistema de registro de intermediarios </a:t>
            </a:r>
            <a:r>
              <a:rPr lang="es-ES" dirty="0">
                <a:solidFill>
                  <a:schemeClr val="tx1"/>
                </a:solidFill>
              </a:rPr>
              <a:t>en el que </a:t>
            </a:r>
            <a:r>
              <a:rPr lang="es-ES" dirty="0" smtClean="0">
                <a:solidFill>
                  <a:schemeClr val="tx1"/>
                </a:solidFill>
              </a:rPr>
              <a:t>deberán </a:t>
            </a:r>
            <a:r>
              <a:rPr lang="es-ES" dirty="0">
                <a:solidFill>
                  <a:schemeClr val="tx1"/>
                </a:solidFill>
              </a:rPr>
              <a:t>inscribirse </a:t>
            </a:r>
            <a:r>
              <a:rPr lang="es-ES" dirty="0" smtClean="0">
                <a:solidFill>
                  <a:schemeClr val="tx1"/>
                </a:solidFill>
                <a:sym typeface="Wingdings" pitchFamily="2" charset="2"/>
              </a:rPr>
              <a:t></a:t>
            </a:r>
            <a:r>
              <a:rPr lang="es-ES" dirty="0" smtClean="0">
                <a:solidFill>
                  <a:schemeClr val="tx1"/>
                </a:solidFill>
              </a:rPr>
              <a:t>cada </a:t>
            </a:r>
            <a:r>
              <a:rPr lang="es-ES" dirty="0">
                <a:solidFill>
                  <a:schemeClr val="tx1"/>
                </a:solidFill>
              </a:rPr>
              <a:t>vez que participen en una transacción. </a:t>
            </a:r>
            <a:endParaRPr lang="es-ES" dirty="0" smtClean="0">
              <a:solidFill>
                <a:schemeClr val="tx1"/>
              </a:solidFill>
            </a:endParaRPr>
          </a:p>
          <a:p>
            <a:pPr marL="400050" lvl="1" indent="0" hangingPunct="0">
              <a:buNone/>
            </a:pPr>
            <a:endParaRPr lang="es-ES" dirty="0">
              <a:solidFill>
                <a:schemeClr val="tx1"/>
              </a:solidFill>
            </a:endParaRPr>
          </a:p>
          <a:p>
            <a:pPr lvl="1" hangingPunct="0"/>
            <a:r>
              <a:rPr lang="es-ES" b="1" dirty="0">
                <a:solidFill>
                  <a:schemeClr val="tx1"/>
                </a:solidFill>
              </a:rPr>
              <a:t>Declaración</a:t>
            </a:r>
            <a:r>
              <a:rPr lang="es-ES" dirty="0">
                <a:solidFill>
                  <a:schemeClr val="tx1"/>
                </a:solidFill>
              </a:rPr>
              <a:t> de Intermediario </a:t>
            </a:r>
            <a:r>
              <a:rPr lang="es-ES" b="1" dirty="0">
                <a:solidFill>
                  <a:schemeClr val="tx1"/>
                </a:solidFill>
              </a:rPr>
              <a:t>obligatoria</a:t>
            </a:r>
            <a:r>
              <a:rPr lang="es-ES" dirty="0">
                <a:solidFill>
                  <a:schemeClr val="tx1"/>
                </a:solidFill>
              </a:rPr>
              <a:t> </a:t>
            </a:r>
            <a:r>
              <a:rPr lang="es-ES" dirty="0" smtClean="0">
                <a:solidFill>
                  <a:schemeClr val="tx1"/>
                </a:solidFill>
              </a:rPr>
              <a:t>(personas </a:t>
            </a:r>
            <a:r>
              <a:rPr lang="es-ES" dirty="0">
                <a:solidFill>
                  <a:schemeClr val="tx1"/>
                </a:solidFill>
              </a:rPr>
              <a:t>físicas y </a:t>
            </a:r>
            <a:r>
              <a:rPr lang="es-ES" dirty="0" smtClean="0">
                <a:solidFill>
                  <a:schemeClr val="tx1"/>
                </a:solidFill>
              </a:rPr>
              <a:t>jurídicas)</a:t>
            </a:r>
          </a:p>
          <a:p>
            <a:pPr lvl="1" hangingPunct="0"/>
            <a:endParaRPr lang="es-ES" dirty="0">
              <a:solidFill>
                <a:schemeClr val="tx1"/>
              </a:solidFill>
            </a:endParaRPr>
          </a:p>
          <a:p>
            <a:pPr lvl="1" hangingPunct="0"/>
            <a:r>
              <a:rPr lang="es-ES" dirty="0">
                <a:solidFill>
                  <a:schemeClr val="tx1"/>
                </a:solidFill>
              </a:rPr>
              <a:t>Disposiciones sobre los requisitos de registro </a:t>
            </a:r>
          </a:p>
          <a:p>
            <a:pPr marL="400050" lvl="1" indent="0" hangingPunct="0">
              <a:buNone/>
            </a:pPr>
            <a:endParaRPr lang="es-ES" dirty="0">
              <a:solidFill>
                <a:schemeClr val="tx1"/>
              </a:solidFill>
            </a:endParaRPr>
          </a:p>
          <a:p>
            <a:pPr lvl="1" hangingPunct="0"/>
            <a:r>
              <a:rPr lang="es-ES" u="sng" dirty="0">
                <a:solidFill>
                  <a:schemeClr val="tx1"/>
                </a:solidFill>
              </a:rPr>
              <a:t>Disposiciones de transparencia mejoradas </a:t>
            </a:r>
            <a:r>
              <a:rPr lang="es-ES" dirty="0">
                <a:solidFill>
                  <a:schemeClr val="tx1"/>
                </a:solidFill>
              </a:rPr>
              <a:t>(requisitos relativos a la revelación y publicación de los aspectos económicos de las transacciones con intermediarios) </a:t>
            </a:r>
          </a:p>
          <a:p>
            <a:pPr marL="400050" lvl="1" indent="0" hangingPunct="0">
              <a:buNone/>
            </a:pPr>
            <a:endParaRPr lang="es-ES" dirty="0">
              <a:solidFill>
                <a:schemeClr val="tx1"/>
              </a:solidFill>
            </a:endParaRPr>
          </a:p>
          <a:p>
            <a:pPr lvl="1" hangingPunct="0"/>
            <a:r>
              <a:rPr lang="es-ES" u="sng" dirty="0">
                <a:solidFill>
                  <a:schemeClr val="tx1"/>
                </a:solidFill>
              </a:rPr>
              <a:t>Instrucciones relativas a los honorarios de los intermediarios </a:t>
            </a:r>
            <a:r>
              <a:rPr lang="es-ES" dirty="0">
                <a:solidFill>
                  <a:schemeClr val="tx1"/>
                </a:solidFill>
              </a:rPr>
              <a:t>(referencias para su cálculo, sin remuneración en el caso de que el jugador sea menor de edad, etc.) </a:t>
            </a:r>
          </a:p>
          <a:p>
            <a:pPr marL="400050" lvl="1" indent="0" hangingPunct="0">
              <a:buNone/>
            </a:pPr>
            <a:endParaRPr lang="es-ES" dirty="0">
              <a:solidFill>
                <a:schemeClr val="tx1"/>
              </a:solidFill>
            </a:endParaRPr>
          </a:p>
          <a:p>
            <a:pPr lvl="1" hangingPunct="0"/>
            <a:r>
              <a:rPr lang="es-ES" b="1" dirty="0">
                <a:solidFill>
                  <a:schemeClr val="tx1"/>
                </a:solidFill>
              </a:rPr>
              <a:t>Conflicto de intereses</a:t>
            </a:r>
            <a:endParaRPr lang="es-ES" dirty="0">
              <a:solidFill>
                <a:schemeClr val="tx1"/>
              </a:solidFill>
            </a:endParaRPr>
          </a:p>
          <a:p>
            <a:pPr marL="457200" lvl="1" indent="0" hangingPunct="0">
              <a:buNone/>
            </a:pPr>
            <a:endParaRPr lang="es-ES" dirty="0" smtClean="0">
              <a:solidFill>
                <a:schemeClr val="tx1"/>
              </a:solidFill>
            </a:endParaRPr>
          </a:p>
          <a:p>
            <a:pPr marL="0" lvl="0" indent="0" hangingPunct="0">
              <a:buNone/>
            </a:pPr>
            <a:endParaRPr lang="es-ES" dirty="0">
              <a:solidFill>
                <a:schemeClr val="tx1"/>
              </a:solidFill>
            </a:endParaRPr>
          </a:p>
        </p:txBody>
      </p:sp>
      <p:sp>
        <p:nvSpPr>
          <p:cNvPr id="5" name="4 Marcador de número de diapositiva"/>
          <p:cNvSpPr>
            <a:spLocks noGrp="1"/>
          </p:cNvSpPr>
          <p:nvPr>
            <p:ph type="sldNum" sz="quarter" idx="12"/>
          </p:nvPr>
        </p:nvSpPr>
        <p:spPr/>
        <p:txBody>
          <a:bodyPr/>
          <a:lstStyle/>
          <a:p>
            <a:fld id="{85F16AB5-1DFA-48AD-9EE2-3C278CE5A4A4}" type="slidenum">
              <a:rPr lang="es-ES" smtClean="0"/>
              <a:t>26</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7" name="1 Título"/>
          <p:cNvSpPr>
            <a:spLocks noGrp="1"/>
          </p:cNvSpPr>
          <p:nvPr>
            <p:ph type="title"/>
          </p:nvPr>
        </p:nvSpPr>
        <p:spPr>
          <a:xfrm>
            <a:off x="1619672" y="260648"/>
            <a:ext cx="7056784" cy="1143000"/>
          </a:xfrm>
        </p:spPr>
        <p:txBody>
          <a:bodyPr/>
          <a:lstStyle/>
          <a:p>
            <a:pPr marL="0" indent="0" hangingPunct="0">
              <a:lnSpc>
                <a:spcPct val="100000"/>
              </a:lnSpc>
            </a:pPr>
            <a:r>
              <a:rPr lang="es-ES" sz="2400" b="1" dirty="0">
                <a:solidFill>
                  <a:schemeClr val="tx1"/>
                </a:solidFill>
              </a:rPr>
              <a:t>El Reglamento define las siguientes normas y requisitos mínimos que deberán hacer cumplir las asociaciones miembro:</a:t>
            </a:r>
          </a:p>
        </p:txBody>
      </p:sp>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buNone/>
            </a:pPr>
            <a:endParaRPr lang="es-ES" dirty="0" smtClean="0"/>
          </a:p>
          <a:p>
            <a:pPr marL="0" indent="0">
              <a:buNone/>
            </a:pPr>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27</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7" name="1 Título"/>
          <p:cNvSpPr>
            <a:spLocks noGrp="1"/>
          </p:cNvSpPr>
          <p:nvPr>
            <p:ph type="title"/>
          </p:nvPr>
        </p:nvSpPr>
        <p:spPr>
          <a:xfrm>
            <a:off x="1619672" y="476672"/>
            <a:ext cx="7056784" cy="1143000"/>
          </a:xfrm>
        </p:spPr>
        <p:txBody>
          <a:bodyPr/>
          <a:lstStyle/>
          <a:p>
            <a:pPr marL="0" indent="0">
              <a:lnSpc>
                <a:spcPct val="100000"/>
              </a:lnSpc>
            </a:pPr>
            <a:r>
              <a:rPr lang="es-ES" sz="2800" b="1" dirty="0">
                <a:solidFill>
                  <a:schemeClr val="tx1"/>
                </a:solidFill>
              </a:rPr>
              <a:t>El Reglamento de Intermediarios sustituye al Reglamento sobre los Agentes de Jugadores</a:t>
            </a:r>
          </a:p>
        </p:txBody>
      </p:sp>
      <p:graphicFrame>
        <p:nvGraphicFramePr>
          <p:cNvPr id="4" name="3 Tabla"/>
          <p:cNvGraphicFramePr>
            <a:graphicFrameLocks noGrp="1"/>
          </p:cNvGraphicFramePr>
          <p:nvPr>
            <p:extLst>
              <p:ext uri="{D42A27DB-BD31-4B8C-83A1-F6EECF244321}">
                <p14:modId xmlns:p14="http://schemas.microsoft.com/office/powerpoint/2010/main" val="4037557729"/>
              </p:ext>
            </p:extLst>
          </p:nvPr>
        </p:nvGraphicFramePr>
        <p:xfrm>
          <a:off x="971600" y="2204864"/>
          <a:ext cx="7200800" cy="3240360"/>
        </p:xfrm>
        <a:graphic>
          <a:graphicData uri="http://schemas.openxmlformats.org/drawingml/2006/table">
            <a:tbl>
              <a:tblPr firstRow="1" bandRow="1">
                <a:tableStyleId>{5C22544A-7EE6-4342-B048-85BDC9FD1C3A}</a:tableStyleId>
              </a:tblPr>
              <a:tblGrid>
                <a:gridCol w="3600400"/>
                <a:gridCol w="3600400"/>
              </a:tblGrid>
              <a:tr h="578353">
                <a:tc gridSpan="2">
                  <a:txBody>
                    <a:bodyPr/>
                    <a:lstStyle/>
                    <a:p>
                      <a:pPr algn="ctr"/>
                      <a:r>
                        <a:rPr lang="es-ES" sz="1400" dirty="0" smtClean="0"/>
                        <a:t>ALGUNAS</a:t>
                      </a:r>
                      <a:r>
                        <a:rPr lang="es-ES" sz="1400" baseline="0" dirty="0" smtClean="0"/>
                        <a:t> DIFERENCIAS ENTRE AMBOS REGLAMENTOS </a:t>
                      </a:r>
                      <a:endParaRPr lang="es-ES" sz="1400" dirty="0"/>
                    </a:p>
                  </a:txBody>
                  <a:tcPr/>
                </a:tc>
                <a:tc hMerge="1">
                  <a:txBody>
                    <a:bodyPr/>
                    <a:lstStyle/>
                    <a:p>
                      <a:endParaRPr lang="es-ES" dirty="0"/>
                    </a:p>
                  </a:txBody>
                  <a:tcPr/>
                </a:tc>
              </a:tr>
              <a:tr h="8081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kern="1200" dirty="0" smtClean="0">
                          <a:solidFill>
                            <a:schemeClr val="dk1"/>
                          </a:solidFill>
                          <a:effectLst/>
                          <a:latin typeface="+mn-lt"/>
                          <a:ea typeface="+mn-ea"/>
                          <a:cs typeface="+mn-cs"/>
                        </a:rPr>
                        <a:t>En el anterior Reglamento se habla</a:t>
                      </a:r>
                      <a:r>
                        <a:rPr lang="es-ES" sz="1400" kern="1200" baseline="0" dirty="0" smtClean="0">
                          <a:solidFill>
                            <a:schemeClr val="dk1"/>
                          </a:solidFill>
                          <a:effectLst/>
                          <a:latin typeface="+mn-lt"/>
                          <a:ea typeface="+mn-ea"/>
                          <a:cs typeface="+mn-cs"/>
                        </a:rPr>
                        <a:t> de </a:t>
                      </a:r>
                      <a:r>
                        <a:rPr lang="es-ES" sz="1400" kern="1200" dirty="0" smtClean="0">
                          <a:solidFill>
                            <a:schemeClr val="dk1"/>
                          </a:solidFill>
                          <a:effectLst/>
                          <a:latin typeface="+mn-lt"/>
                          <a:ea typeface="+mn-ea"/>
                          <a:cs typeface="+mn-cs"/>
                        </a:rPr>
                        <a:t> </a:t>
                      </a:r>
                      <a:r>
                        <a:rPr lang="es-ES" sz="1400" b="1" kern="1200" dirty="0" smtClean="0">
                          <a:solidFill>
                            <a:schemeClr val="dk1"/>
                          </a:solidFill>
                          <a:effectLst/>
                          <a:latin typeface="+mn-lt"/>
                          <a:ea typeface="+mn-ea"/>
                          <a:cs typeface="+mn-cs"/>
                        </a:rPr>
                        <a:t>AGENTES DE JUGADORES</a:t>
                      </a:r>
                      <a:endParaRPr lang="es-ES" sz="1400" dirty="0"/>
                    </a:p>
                  </a:txBody>
                  <a:tcPr/>
                </a:tc>
                <a:tc>
                  <a:txBody>
                    <a:bodyPr/>
                    <a:lstStyle/>
                    <a:p>
                      <a:r>
                        <a:rPr lang="es-ES" sz="1400" kern="1200" dirty="0" smtClean="0">
                          <a:solidFill>
                            <a:schemeClr val="dk1"/>
                          </a:solidFill>
                          <a:effectLst/>
                          <a:latin typeface="+mn-lt"/>
                          <a:ea typeface="+mn-ea"/>
                          <a:cs typeface="+mn-cs"/>
                        </a:rPr>
                        <a:t>En  el  nuevo se habla de </a:t>
                      </a:r>
                      <a:r>
                        <a:rPr lang="es-ES" sz="1400" b="1" kern="1200" dirty="0" smtClean="0">
                          <a:solidFill>
                            <a:schemeClr val="dk1"/>
                          </a:solidFill>
                          <a:effectLst/>
                          <a:latin typeface="+mn-lt"/>
                          <a:ea typeface="+mn-ea"/>
                          <a:cs typeface="+mn-cs"/>
                        </a:rPr>
                        <a:t>INTERMEDIARIO</a:t>
                      </a:r>
                      <a:endParaRPr lang="es-ES" sz="1400" dirty="0"/>
                    </a:p>
                  </a:txBody>
                  <a:tcPr/>
                </a:tc>
              </a:tr>
              <a:tr h="18538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dk1"/>
                          </a:solidFill>
                          <a:effectLst/>
                          <a:latin typeface="+mn-lt"/>
                          <a:ea typeface="+mn-ea"/>
                          <a:cs typeface="+mn-cs"/>
                        </a:rPr>
                        <a:t>“</a:t>
                      </a:r>
                      <a:r>
                        <a:rPr lang="es-ES" sz="1200" b="1" i="1" kern="1200" dirty="0" smtClean="0">
                          <a:solidFill>
                            <a:schemeClr val="dk1"/>
                          </a:solidFill>
                          <a:effectLst/>
                          <a:latin typeface="+mn-lt"/>
                          <a:ea typeface="+mn-ea"/>
                          <a:cs typeface="+mn-cs"/>
                        </a:rPr>
                        <a:t>persona física que, mediando el cobro de honorarios, presenta</a:t>
                      </a:r>
                      <a:r>
                        <a:rPr lang="es-ES" sz="1200" kern="1200" dirty="0" smtClean="0">
                          <a:solidFill>
                            <a:schemeClr val="dk1"/>
                          </a:solidFill>
                          <a:effectLst/>
                          <a:latin typeface="+mn-lt"/>
                          <a:ea typeface="+mn-ea"/>
                          <a:cs typeface="+mn-cs"/>
                        </a:rPr>
                        <a:t> </a:t>
                      </a:r>
                      <a:r>
                        <a:rPr lang="es-ES" sz="1200" b="1" i="1" kern="1200" dirty="0" smtClean="0">
                          <a:solidFill>
                            <a:schemeClr val="dk1"/>
                          </a:solidFill>
                          <a:effectLst/>
                          <a:latin typeface="+mn-lt"/>
                          <a:ea typeface="+mn-ea"/>
                          <a:cs typeface="+mn-cs"/>
                        </a:rPr>
                        <a:t>jugadores a un club con objeto de negociar o renegociar un contrato de trabajo o presenta a dos clubes entre sí con objeto de suscribir un contrato de transferencia</a:t>
                      </a:r>
                      <a:r>
                        <a:rPr lang="es-ES" sz="1200" kern="1200" dirty="0" smtClean="0">
                          <a:solidFill>
                            <a:schemeClr val="dk1"/>
                          </a:solidFill>
                          <a:effectLst/>
                          <a:latin typeface="+mn-lt"/>
                          <a:ea typeface="+mn-ea"/>
                          <a:cs typeface="+mn-cs"/>
                        </a:rPr>
                        <a:t>”.</a:t>
                      </a:r>
                    </a:p>
                    <a:p>
                      <a:endParaRPr lang="es-E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dk1"/>
                          </a:solidFill>
                          <a:effectLst/>
                          <a:latin typeface="+mn-lt"/>
                          <a:ea typeface="+mn-ea"/>
                          <a:cs typeface="+mn-cs"/>
                        </a:rPr>
                        <a:t>“</a:t>
                      </a:r>
                      <a:r>
                        <a:rPr lang="es-ES" sz="1200" b="1" i="1" kern="1200" dirty="0" smtClean="0">
                          <a:solidFill>
                            <a:schemeClr val="dk1"/>
                          </a:solidFill>
                          <a:effectLst/>
                          <a:latin typeface="+mn-lt"/>
                          <a:ea typeface="+mn-ea"/>
                          <a:cs typeface="+mn-cs"/>
                        </a:rPr>
                        <a:t>persona física o</a:t>
                      </a:r>
                      <a:r>
                        <a:rPr lang="es-ES" sz="1200" kern="1200" dirty="0" smtClean="0">
                          <a:solidFill>
                            <a:schemeClr val="dk1"/>
                          </a:solidFill>
                          <a:effectLst/>
                          <a:latin typeface="+mn-lt"/>
                          <a:ea typeface="+mn-ea"/>
                          <a:cs typeface="+mn-cs"/>
                        </a:rPr>
                        <a:t> </a:t>
                      </a:r>
                      <a:r>
                        <a:rPr lang="es-ES" sz="1200" b="1" i="1" kern="1200" dirty="0" smtClean="0">
                          <a:solidFill>
                            <a:schemeClr val="dk1"/>
                          </a:solidFill>
                          <a:effectLst/>
                          <a:latin typeface="+mn-lt"/>
                          <a:ea typeface="+mn-ea"/>
                          <a:cs typeface="+mn-cs"/>
                        </a:rPr>
                        <a:t>jurídica que, a cambio de una remuneración o gratuitamente, actúa como representante de jugadores y clubes con miras a negociar un contrato de trabajo o representante de clubes en negociaciones con miras a celebrar un contrato de traspaso</a:t>
                      </a:r>
                      <a:r>
                        <a:rPr lang="es-ES" sz="1200" kern="1200" dirty="0" smtClean="0">
                          <a:solidFill>
                            <a:schemeClr val="dk1"/>
                          </a:solidFill>
                          <a:effectLst/>
                          <a:latin typeface="+mn-lt"/>
                          <a:ea typeface="+mn-ea"/>
                          <a:cs typeface="+mn-cs"/>
                        </a:rPr>
                        <a:t>.”</a:t>
                      </a:r>
                    </a:p>
                    <a:p>
                      <a:endParaRPr lang="es-ES" sz="1200" dirty="0"/>
                    </a:p>
                  </a:txBody>
                  <a:tcPr/>
                </a:tc>
              </a:tr>
            </a:tbl>
          </a:graphicData>
        </a:graphic>
      </p:graphicFrame>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just">
              <a:buNone/>
            </a:pPr>
            <a:endParaRPr lang="es-ES" b="1" dirty="0" smtClean="0">
              <a:solidFill>
                <a:schemeClr val="tx1"/>
              </a:solidFill>
            </a:endParaRPr>
          </a:p>
          <a:p>
            <a:pPr marL="0" indent="0" algn="just">
              <a:buNone/>
            </a:pPr>
            <a:r>
              <a:rPr lang="es-ES" b="1" dirty="0" smtClean="0">
                <a:solidFill>
                  <a:schemeClr val="tx1"/>
                </a:solidFill>
              </a:rPr>
              <a:t>Se </a:t>
            </a:r>
            <a:r>
              <a:rPr lang="es-ES" b="1" dirty="0">
                <a:solidFill>
                  <a:schemeClr val="tx1"/>
                </a:solidFill>
              </a:rPr>
              <a:t>impone a las asociaciones la obligación de aplicar e implantar las normas y requisitos mínimos establecidos en la normativa de </a:t>
            </a:r>
            <a:r>
              <a:rPr lang="es-ES" b="1" dirty="0" smtClean="0">
                <a:solidFill>
                  <a:schemeClr val="tx1"/>
                </a:solidFill>
              </a:rPr>
              <a:t>intermediarios</a:t>
            </a:r>
          </a:p>
          <a:p>
            <a:pPr marL="0" indent="0">
              <a:buNone/>
            </a:pPr>
            <a:endParaRPr lang="es-ES" b="1" dirty="0">
              <a:solidFill>
                <a:schemeClr val="tx1"/>
              </a:solidFill>
            </a:endParaRPr>
          </a:p>
          <a:p>
            <a:pPr marL="0" indent="0">
              <a:buNone/>
            </a:pPr>
            <a:endParaRPr lang="es-ES" dirty="0">
              <a:solidFill>
                <a:schemeClr val="tx1"/>
              </a:solidFill>
            </a:endParaRPr>
          </a:p>
        </p:txBody>
      </p:sp>
      <p:sp>
        <p:nvSpPr>
          <p:cNvPr id="5" name="4 Marcador de número de diapositiva"/>
          <p:cNvSpPr>
            <a:spLocks noGrp="1"/>
          </p:cNvSpPr>
          <p:nvPr>
            <p:ph type="sldNum" sz="quarter" idx="12"/>
          </p:nvPr>
        </p:nvSpPr>
        <p:spPr/>
        <p:txBody>
          <a:bodyPr/>
          <a:lstStyle/>
          <a:p>
            <a:fld id="{85F16AB5-1DFA-48AD-9EE2-3C278CE5A4A4}" type="slidenum">
              <a:rPr lang="es-ES" smtClean="0"/>
              <a:t>28</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8" name="1 Título"/>
          <p:cNvSpPr>
            <a:spLocks noGrp="1"/>
          </p:cNvSpPr>
          <p:nvPr>
            <p:ph type="title"/>
          </p:nvPr>
        </p:nvSpPr>
        <p:spPr>
          <a:xfrm>
            <a:off x="1619672" y="260648"/>
            <a:ext cx="7056784" cy="1143000"/>
          </a:xfrm>
        </p:spPr>
        <p:txBody>
          <a:bodyPr/>
          <a:lstStyle/>
          <a:p>
            <a:r>
              <a:rPr lang="es-ES" sz="3600" b="1" dirty="0" smtClean="0"/>
              <a:t>ASPECTOS IMPORTANTES</a:t>
            </a:r>
            <a:endParaRPr lang="es-ES" sz="3600" b="1" dirty="0"/>
          </a:p>
        </p:txBody>
      </p:sp>
      <p:pic>
        <p:nvPicPr>
          <p:cNvPr id="9" name="Picture 2" descr="Z:\00_Intercambio\Iuspo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652242"/>
            <a:ext cx="7344816" cy="2256242"/>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gn="just" hangingPunct="0">
              <a:buNone/>
            </a:pPr>
            <a:endParaRPr lang="es-ES" sz="1600" dirty="0" smtClean="0">
              <a:solidFill>
                <a:schemeClr val="tx1"/>
              </a:solidFill>
            </a:endParaRPr>
          </a:p>
          <a:p>
            <a:pPr marL="0" indent="0" algn="just" hangingPunct="0">
              <a:buNone/>
            </a:pPr>
            <a:r>
              <a:rPr lang="es-ES" sz="1400" dirty="0" smtClean="0">
                <a:solidFill>
                  <a:schemeClr val="tx1"/>
                </a:solidFill>
              </a:rPr>
              <a:t>Si actúa un intermediario, deberán tener</a:t>
            </a:r>
            <a:r>
              <a:rPr lang="es-ES" sz="1400" b="1" dirty="0" smtClean="0">
                <a:solidFill>
                  <a:schemeClr val="tx1"/>
                </a:solidFill>
              </a:rPr>
              <a:t> la debida diligencia </a:t>
            </a:r>
            <a:r>
              <a:rPr lang="es-ES" sz="1400" dirty="0" smtClean="0">
                <a:solidFill>
                  <a:schemeClr val="tx1"/>
                </a:solidFill>
              </a:rPr>
              <a:t>en su selección y contratación.</a:t>
            </a:r>
          </a:p>
          <a:p>
            <a:pPr marL="0" indent="0" algn="just">
              <a:buNone/>
            </a:pPr>
            <a:endParaRPr lang="es-ES" sz="1400" dirty="0" smtClean="0">
              <a:solidFill>
                <a:schemeClr val="tx1"/>
              </a:solidFill>
            </a:endParaRPr>
          </a:p>
          <a:p>
            <a:pPr algn="just" hangingPunct="0"/>
            <a:r>
              <a:rPr lang="es-ES" sz="1400" dirty="0" smtClean="0">
                <a:solidFill>
                  <a:schemeClr val="tx1"/>
                </a:solidFill>
              </a:rPr>
              <a:t>Este principio se cumplirá una vez que la </a:t>
            </a:r>
            <a:r>
              <a:rPr lang="es-ES" sz="1400" b="1" dirty="0" smtClean="0">
                <a:solidFill>
                  <a:schemeClr val="tx1"/>
                </a:solidFill>
              </a:rPr>
              <a:t>DECLARACIÓN DE INTERMEDIARIO</a:t>
            </a:r>
            <a:r>
              <a:rPr lang="es-ES" sz="1400" dirty="0" smtClean="0">
                <a:solidFill>
                  <a:schemeClr val="tx1"/>
                </a:solidFill>
              </a:rPr>
              <a:t> sea </a:t>
            </a:r>
            <a:r>
              <a:rPr lang="es-ES" sz="1400" b="1" dirty="0" smtClean="0">
                <a:solidFill>
                  <a:schemeClr val="tx1"/>
                </a:solidFill>
              </a:rPr>
              <a:t>rellenada</a:t>
            </a:r>
            <a:r>
              <a:rPr lang="es-ES" sz="1400" dirty="0" smtClean="0">
                <a:solidFill>
                  <a:schemeClr val="tx1"/>
                </a:solidFill>
              </a:rPr>
              <a:t> y </a:t>
            </a:r>
            <a:r>
              <a:rPr lang="es-ES" sz="1400" b="1" dirty="0" smtClean="0">
                <a:solidFill>
                  <a:schemeClr val="tx1"/>
                </a:solidFill>
              </a:rPr>
              <a:t>firmada</a:t>
            </a:r>
            <a:r>
              <a:rPr lang="es-ES" sz="1400" dirty="0" smtClean="0">
                <a:solidFill>
                  <a:schemeClr val="tx1"/>
                </a:solidFill>
              </a:rPr>
              <a:t> </a:t>
            </a:r>
            <a:r>
              <a:rPr lang="es-ES" sz="1400" dirty="0" smtClean="0">
                <a:solidFill>
                  <a:schemeClr val="tx1"/>
                </a:solidFill>
                <a:sym typeface="Wingdings" pitchFamily="2" charset="2"/>
              </a:rPr>
              <a:t> </a:t>
            </a:r>
            <a:r>
              <a:rPr lang="es-ES" sz="1400" dirty="0" smtClean="0">
                <a:solidFill>
                  <a:schemeClr val="tx1"/>
                </a:solidFill>
              </a:rPr>
              <a:t>intermediario.</a:t>
            </a:r>
          </a:p>
          <a:p>
            <a:pPr algn="just" hangingPunct="0"/>
            <a:r>
              <a:rPr lang="es-ES" sz="1400" dirty="0">
                <a:solidFill>
                  <a:schemeClr val="tx1"/>
                </a:solidFill>
              </a:rPr>
              <a:t>D</a:t>
            </a:r>
            <a:r>
              <a:rPr lang="es-ES" sz="1400" dirty="0" smtClean="0">
                <a:solidFill>
                  <a:schemeClr val="tx1"/>
                </a:solidFill>
              </a:rPr>
              <a:t>eberán completar esta Declaración y remitirla a la correspondiente asociación miembro.</a:t>
            </a:r>
            <a:endParaRPr lang="es-ES" sz="1400" dirty="0">
              <a:solidFill>
                <a:schemeClr val="tx1"/>
              </a:solidFill>
            </a:endParaRPr>
          </a:p>
          <a:p>
            <a:pPr algn="just" hangingPunct="0"/>
            <a:r>
              <a:rPr lang="es-ES" sz="1400" dirty="0" smtClean="0">
                <a:solidFill>
                  <a:schemeClr val="tx1"/>
                </a:solidFill>
              </a:rPr>
              <a:t>Esta </a:t>
            </a:r>
            <a:r>
              <a:rPr lang="es-ES" sz="1400" u="sng" dirty="0" smtClean="0">
                <a:solidFill>
                  <a:schemeClr val="tx1"/>
                </a:solidFill>
              </a:rPr>
              <a:t>Declaración es elemento fundamental del Reglamento</a:t>
            </a:r>
            <a:r>
              <a:rPr lang="es-ES" sz="1400" dirty="0" smtClean="0">
                <a:solidFill>
                  <a:schemeClr val="tx1"/>
                </a:solidFill>
              </a:rPr>
              <a:t>. </a:t>
            </a:r>
          </a:p>
          <a:p>
            <a:pPr marL="0" indent="0" algn="just" hangingPunct="0">
              <a:buNone/>
            </a:pPr>
            <a:endParaRPr lang="es-ES" sz="1400" dirty="0">
              <a:solidFill>
                <a:schemeClr val="tx1"/>
              </a:solidFill>
            </a:endParaRPr>
          </a:p>
          <a:p>
            <a:pPr marL="0" indent="0" algn="just" hangingPunct="0">
              <a:buNone/>
            </a:pPr>
            <a:r>
              <a:rPr lang="es-ES" sz="1400" dirty="0">
                <a:solidFill>
                  <a:schemeClr val="tx1"/>
                </a:solidFill>
              </a:rPr>
              <a:t>Para garantizar la transparencia, los intermediarios </a:t>
            </a:r>
            <a:r>
              <a:rPr lang="es-ES" sz="1400" b="1" dirty="0" smtClean="0">
                <a:solidFill>
                  <a:schemeClr val="tx1"/>
                </a:solidFill>
              </a:rPr>
              <a:t>deberán </a:t>
            </a:r>
            <a:r>
              <a:rPr lang="es-ES" sz="1400" b="1" dirty="0">
                <a:solidFill>
                  <a:schemeClr val="tx1"/>
                </a:solidFill>
              </a:rPr>
              <a:t>registrarse en un sistema público de REGISTRO DE</a:t>
            </a:r>
            <a:r>
              <a:rPr lang="es-ES" sz="1400" dirty="0">
                <a:solidFill>
                  <a:schemeClr val="tx1"/>
                </a:solidFill>
              </a:rPr>
              <a:t> </a:t>
            </a:r>
            <a:r>
              <a:rPr lang="es-ES" sz="1400" b="1" dirty="0">
                <a:solidFill>
                  <a:schemeClr val="tx1"/>
                </a:solidFill>
              </a:rPr>
              <a:t>INTERMEDIARIOS </a:t>
            </a:r>
            <a:r>
              <a:rPr lang="es-ES" sz="1400" dirty="0">
                <a:solidFill>
                  <a:schemeClr val="tx1"/>
                </a:solidFill>
              </a:rPr>
              <a:t>en las asociaciones miembro.</a:t>
            </a:r>
          </a:p>
          <a:p>
            <a:pPr marL="0" indent="0" algn="just">
              <a:buNone/>
            </a:pPr>
            <a:r>
              <a:rPr lang="es-ES" sz="1400" dirty="0">
                <a:solidFill>
                  <a:schemeClr val="tx1"/>
                </a:solidFill>
              </a:rPr>
              <a:t> </a:t>
            </a:r>
          </a:p>
          <a:p>
            <a:pPr algn="just" hangingPunct="0"/>
            <a:r>
              <a:rPr lang="es-ES" sz="1400" dirty="0">
                <a:solidFill>
                  <a:schemeClr val="tx1"/>
                </a:solidFill>
              </a:rPr>
              <a:t>Los intermediarios deberán registrarse para todas y cada una de las transacciones en las que intervengan.</a:t>
            </a:r>
          </a:p>
          <a:p>
            <a:pPr marL="0" indent="0" algn="just" hangingPunct="0">
              <a:buNone/>
            </a:pPr>
            <a:endParaRPr lang="es-ES" sz="1600" dirty="0" smtClean="0">
              <a:solidFill>
                <a:schemeClr val="tx1"/>
              </a:solidFill>
            </a:endParaRPr>
          </a:p>
          <a:p>
            <a:pPr marL="0" indent="0">
              <a:buNone/>
            </a:pPr>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29</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7" name="1 Título"/>
          <p:cNvSpPr>
            <a:spLocks noGrp="1"/>
          </p:cNvSpPr>
          <p:nvPr>
            <p:ph type="title"/>
          </p:nvPr>
        </p:nvSpPr>
        <p:spPr>
          <a:xfrm>
            <a:off x="1619672" y="260648"/>
            <a:ext cx="7056784" cy="1143000"/>
          </a:xfrm>
        </p:spPr>
        <p:txBody>
          <a:bodyPr/>
          <a:lstStyle/>
          <a:p>
            <a:pPr>
              <a:lnSpc>
                <a:spcPct val="100000"/>
              </a:lnSpc>
            </a:pPr>
            <a:r>
              <a:rPr lang="es-ES" sz="2000" b="1" dirty="0">
                <a:solidFill>
                  <a:schemeClr val="tx1"/>
                </a:solidFill>
              </a:rPr>
              <a:t>La contratación de los servicios de un intermediario para negociar un</a:t>
            </a:r>
            <a:r>
              <a:rPr lang="es-ES" sz="2000" dirty="0">
                <a:solidFill>
                  <a:schemeClr val="tx1"/>
                </a:solidFill>
              </a:rPr>
              <a:t> </a:t>
            </a:r>
            <a:r>
              <a:rPr lang="es-ES" sz="2000" b="1" dirty="0">
                <a:solidFill>
                  <a:schemeClr val="tx1"/>
                </a:solidFill>
              </a:rPr>
              <a:t>contrato o traspaso no es obligatoria, quedando a elección de jugador o club</a:t>
            </a:r>
            <a:r>
              <a:rPr lang="es-ES" sz="2000" dirty="0">
                <a:solidFill>
                  <a:schemeClr val="tx1"/>
                </a:solidFill>
              </a:rPr>
              <a:t>.</a:t>
            </a:r>
            <a:endParaRPr lang="es-ES" sz="2000" b="1" dirty="0"/>
          </a:p>
        </p:txBody>
      </p:sp>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85F16AB5-1DFA-48AD-9EE2-3C278CE5A4A4}" type="slidenum">
              <a:rPr lang="es-ES" smtClean="0"/>
              <a:t>3</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7" name="6 Rectángulo"/>
          <p:cNvSpPr/>
          <p:nvPr/>
        </p:nvSpPr>
        <p:spPr>
          <a:xfrm>
            <a:off x="1835695" y="1916832"/>
            <a:ext cx="5760639" cy="2800767"/>
          </a:xfrm>
          <a:prstGeom prst="rect">
            <a:avLst/>
          </a:prstGeom>
        </p:spPr>
        <p:txBody>
          <a:bodyPr wrap="square">
            <a:spAutoFit/>
          </a:bodyPr>
          <a:lstStyle/>
          <a:p>
            <a:pPr algn="ctr"/>
            <a:r>
              <a:rPr lang="es-ES" sz="4400" b="1" dirty="0" smtClean="0">
                <a:solidFill>
                  <a:schemeClr val="tx2"/>
                </a:solidFill>
              </a:rPr>
              <a:t>REGLAMENTO </a:t>
            </a:r>
          </a:p>
          <a:p>
            <a:pPr algn="ctr"/>
            <a:r>
              <a:rPr lang="es-ES" sz="4400" b="1" dirty="0" smtClean="0">
                <a:solidFill>
                  <a:schemeClr val="tx2"/>
                </a:solidFill>
              </a:rPr>
              <a:t>DE INTETMEDIARIOS DE LA RFEF</a:t>
            </a:r>
            <a:endParaRPr lang="es-ES" sz="4400" dirty="0">
              <a:solidFill>
                <a:schemeClr val="tx2"/>
              </a:solidFill>
            </a:endParaRPr>
          </a:p>
        </p:txBody>
      </p:sp>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36055453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gn="just">
              <a:buNone/>
            </a:pPr>
            <a:endParaRPr lang="es-ES" dirty="0">
              <a:solidFill>
                <a:schemeClr val="tx1"/>
              </a:solidFill>
            </a:endParaRPr>
          </a:p>
          <a:p>
            <a:pPr lvl="0" algn="just" hangingPunct="0">
              <a:buFont typeface="Wingdings" pitchFamily="2" charset="2"/>
              <a:buChar char="q"/>
            </a:pPr>
            <a:r>
              <a:rPr lang="es-ES" sz="1400" dirty="0">
                <a:solidFill>
                  <a:schemeClr val="tx1"/>
                </a:solidFill>
              </a:rPr>
              <a:t>L</a:t>
            </a:r>
            <a:r>
              <a:rPr lang="es-ES" sz="1400" dirty="0" smtClean="0">
                <a:solidFill>
                  <a:schemeClr val="tx1"/>
                </a:solidFill>
              </a:rPr>
              <a:t>a </a:t>
            </a:r>
            <a:r>
              <a:rPr lang="es-ES" sz="1400" dirty="0">
                <a:solidFill>
                  <a:schemeClr val="tx1"/>
                </a:solidFill>
              </a:rPr>
              <a:t>asociación deberá asegurarse que el intermediario </a:t>
            </a:r>
            <a:r>
              <a:rPr lang="es-ES" sz="1400" dirty="0" smtClean="0">
                <a:solidFill>
                  <a:schemeClr val="tx1"/>
                </a:solidFill>
              </a:rPr>
              <a:t>goza </a:t>
            </a:r>
            <a:r>
              <a:rPr lang="es-ES" sz="1400" dirty="0">
                <a:solidFill>
                  <a:schemeClr val="tx1"/>
                </a:solidFill>
              </a:rPr>
              <a:t>de reputación intachable. </a:t>
            </a:r>
            <a:endParaRPr lang="es-ES" sz="1400" dirty="0" smtClean="0">
              <a:solidFill>
                <a:schemeClr val="tx1"/>
              </a:solidFill>
            </a:endParaRPr>
          </a:p>
          <a:p>
            <a:pPr marL="0" lvl="0" indent="0" algn="just" hangingPunct="0">
              <a:buNone/>
            </a:pPr>
            <a:endParaRPr lang="es-ES" sz="1400" dirty="0">
              <a:solidFill>
                <a:schemeClr val="tx1"/>
              </a:solidFill>
            </a:endParaRPr>
          </a:p>
          <a:p>
            <a:pPr lvl="0" algn="just" hangingPunct="0">
              <a:buFont typeface="Wingdings" pitchFamily="2" charset="2"/>
              <a:buChar char="q"/>
            </a:pPr>
            <a:r>
              <a:rPr lang="es-ES" sz="1400" dirty="0">
                <a:solidFill>
                  <a:schemeClr val="tx1"/>
                </a:solidFill>
              </a:rPr>
              <a:t>Si se trata de personas jurídicas, </a:t>
            </a:r>
            <a:r>
              <a:rPr lang="es-ES" sz="1400" dirty="0" smtClean="0">
                <a:solidFill>
                  <a:schemeClr val="tx1"/>
                </a:solidFill>
              </a:rPr>
              <a:t>deberá </a:t>
            </a:r>
            <a:r>
              <a:rPr lang="es-ES" sz="1400" dirty="0">
                <a:solidFill>
                  <a:schemeClr val="tx1"/>
                </a:solidFill>
              </a:rPr>
              <a:t>asegurarse que los representantes </a:t>
            </a:r>
            <a:r>
              <a:rPr lang="es-ES" sz="1400" dirty="0" smtClean="0">
                <a:solidFill>
                  <a:schemeClr val="tx1"/>
                </a:solidFill>
              </a:rPr>
              <a:t>que </a:t>
            </a:r>
            <a:r>
              <a:rPr lang="es-ES" sz="1400" dirty="0">
                <a:solidFill>
                  <a:schemeClr val="tx1"/>
                </a:solidFill>
              </a:rPr>
              <a:t>participen en la transacción gocen de reputación intachable. </a:t>
            </a:r>
          </a:p>
          <a:p>
            <a:pPr algn="just">
              <a:buFont typeface="Wingdings" pitchFamily="2" charset="2"/>
              <a:buChar char="q"/>
            </a:pPr>
            <a:endParaRPr lang="es-ES" sz="1400" dirty="0">
              <a:solidFill>
                <a:schemeClr val="tx1"/>
              </a:solidFill>
            </a:endParaRPr>
          </a:p>
          <a:p>
            <a:pPr lvl="0" algn="just" hangingPunct="0">
              <a:buFont typeface="Wingdings" pitchFamily="2" charset="2"/>
              <a:buChar char="q"/>
            </a:pPr>
            <a:r>
              <a:rPr lang="es-ES" sz="1400" dirty="0">
                <a:solidFill>
                  <a:schemeClr val="tx1"/>
                </a:solidFill>
              </a:rPr>
              <a:t>Las asociaciones deberán tener constancia que el intermediario contratado por el club o por el jugador no mantiene relación contractual con ligas, asociaciones, confederaciones o FIFA, para evitar conflictos de intereses. </a:t>
            </a:r>
          </a:p>
          <a:p>
            <a:pPr algn="just">
              <a:buFont typeface="Wingdings" pitchFamily="2" charset="2"/>
              <a:buChar char="q"/>
            </a:pPr>
            <a:endParaRPr lang="es-ES" sz="1400" dirty="0">
              <a:solidFill>
                <a:schemeClr val="tx1"/>
              </a:solidFill>
            </a:endParaRPr>
          </a:p>
          <a:p>
            <a:pPr lvl="0" algn="just" hangingPunct="0">
              <a:buFont typeface="Wingdings" pitchFamily="2" charset="2"/>
              <a:buChar char="q"/>
            </a:pPr>
            <a:r>
              <a:rPr lang="es-ES" sz="1400" dirty="0">
                <a:solidFill>
                  <a:schemeClr val="tx1"/>
                </a:solidFill>
              </a:rPr>
              <a:t>La asociación correspondiente deberá disponer del contrato de representación que el intermediario ha suscrito con su cliente, sea el jugador o el club. </a:t>
            </a:r>
          </a:p>
          <a:p>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30</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8" name="1 Título"/>
          <p:cNvSpPr>
            <a:spLocks noGrp="1"/>
          </p:cNvSpPr>
          <p:nvPr>
            <p:ph type="title"/>
          </p:nvPr>
        </p:nvSpPr>
        <p:spPr>
          <a:xfrm>
            <a:off x="1619672" y="260648"/>
            <a:ext cx="7056784" cy="1143000"/>
          </a:xfrm>
        </p:spPr>
        <p:txBody>
          <a:bodyPr/>
          <a:lstStyle/>
          <a:p>
            <a:pPr marL="0" indent="0" hangingPunct="0">
              <a:lnSpc>
                <a:spcPct val="100000"/>
              </a:lnSpc>
            </a:pPr>
            <a:r>
              <a:rPr lang="es-ES" sz="2800" b="1" dirty="0">
                <a:solidFill>
                  <a:schemeClr val="tx1"/>
                </a:solidFill>
              </a:rPr>
              <a:t>Para ser incluido en el registro, es necesario cumplir una serie de</a:t>
            </a:r>
            <a:r>
              <a:rPr lang="es-ES" sz="2800" dirty="0">
                <a:solidFill>
                  <a:schemeClr val="tx1"/>
                </a:solidFill>
              </a:rPr>
              <a:t> </a:t>
            </a:r>
            <a:r>
              <a:rPr lang="es-ES" sz="2800" b="1" dirty="0">
                <a:solidFill>
                  <a:schemeClr val="tx1"/>
                </a:solidFill>
              </a:rPr>
              <a:t>requisitos</a:t>
            </a:r>
            <a:r>
              <a:rPr lang="es-ES" sz="2800" dirty="0">
                <a:solidFill>
                  <a:schemeClr val="tx1"/>
                </a:solidFill>
              </a:rPr>
              <a:t>:</a:t>
            </a:r>
          </a:p>
        </p:txBody>
      </p:sp>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274638"/>
            <a:ext cx="7139136" cy="1143000"/>
          </a:xfrm>
        </p:spPr>
        <p:txBody>
          <a:bodyPr/>
          <a:lstStyle/>
          <a:p>
            <a:pPr>
              <a:lnSpc>
                <a:spcPct val="100000"/>
              </a:lnSpc>
            </a:pPr>
            <a:r>
              <a:rPr lang="es-ES" sz="3200" b="1" dirty="0">
                <a:solidFill>
                  <a:schemeClr val="tx1"/>
                </a:solidFill>
              </a:rPr>
              <a:t>CONTENIDO DEL CONTRATO DE REPRESENTACIÓN</a:t>
            </a:r>
            <a:r>
              <a:rPr lang="es-ES" sz="3200" b="1" dirty="0" smtClean="0">
                <a:solidFill>
                  <a:schemeClr val="tx1"/>
                </a:solidFill>
              </a:rPr>
              <a:t>.</a:t>
            </a:r>
            <a:endParaRPr lang="es-ES" dirty="0"/>
          </a:p>
        </p:txBody>
      </p:sp>
      <p:sp>
        <p:nvSpPr>
          <p:cNvPr id="3" name="2 Marcador de contenido"/>
          <p:cNvSpPr>
            <a:spLocks noGrp="1"/>
          </p:cNvSpPr>
          <p:nvPr>
            <p:ph idx="1"/>
          </p:nvPr>
        </p:nvSpPr>
        <p:spPr/>
        <p:txBody>
          <a:bodyPr>
            <a:normAutofit/>
          </a:bodyPr>
          <a:lstStyle/>
          <a:p>
            <a:pPr marL="0" indent="0" hangingPunct="0">
              <a:buNone/>
            </a:pPr>
            <a:r>
              <a:rPr lang="es-ES" sz="2000" dirty="0" smtClean="0">
                <a:solidFill>
                  <a:schemeClr val="tx1"/>
                </a:solidFill>
              </a:rPr>
              <a:t>Como mínimo:</a:t>
            </a:r>
          </a:p>
          <a:p>
            <a:pPr marL="0" indent="0" hangingPunct="0">
              <a:buNone/>
            </a:pPr>
            <a:endParaRPr lang="es-ES" sz="2000" dirty="0">
              <a:solidFill>
                <a:schemeClr val="tx1"/>
              </a:solidFill>
            </a:endParaRPr>
          </a:p>
          <a:p>
            <a:pPr lvl="1" hangingPunct="0">
              <a:buFont typeface="Wingdings" pitchFamily="2" charset="2"/>
              <a:buChar char="ü"/>
            </a:pPr>
            <a:r>
              <a:rPr lang="es-ES" sz="1400" u="sng" dirty="0">
                <a:solidFill>
                  <a:schemeClr val="tx1"/>
                </a:solidFill>
              </a:rPr>
              <a:t>Nombre</a:t>
            </a:r>
            <a:r>
              <a:rPr lang="es-ES" sz="1400" dirty="0">
                <a:solidFill>
                  <a:schemeClr val="tx1"/>
                </a:solidFill>
              </a:rPr>
              <a:t> de las partes. </a:t>
            </a:r>
          </a:p>
          <a:p>
            <a:pPr lvl="1" hangingPunct="0">
              <a:buFont typeface="Wingdings" pitchFamily="2" charset="2"/>
              <a:buChar char="ü"/>
            </a:pPr>
            <a:r>
              <a:rPr lang="es-ES" sz="1400" u="sng" dirty="0">
                <a:solidFill>
                  <a:schemeClr val="tx1"/>
                </a:solidFill>
              </a:rPr>
              <a:t>Ámbito de aplicación </a:t>
            </a:r>
            <a:r>
              <a:rPr lang="es-ES" sz="1400" dirty="0">
                <a:solidFill>
                  <a:schemeClr val="tx1"/>
                </a:solidFill>
              </a:rPr>
              <a:t>de los servicios ofrecidos. </a:t>
            </a:r>
          </a:p>
          <a:p>
            <a:pPr lvl="1" hangingPunct="0">
              <a:buFont typeface="Wingdings" pitchFamily="2" charset="2"/>
              <a:buChar char="ü"/>
            </a:pPr>
            <a:r>
              <a:rPr lang="es-ES" sz="1400" u="sng" dirty="0">
                <a:solidFill>
                  <a:schemeClr val="tx1"/>
                </a:solidFill>
              </a:rPr>
              <a:t>Naturaleza del vínculo legal </a:t>
            </a:r>
            <a:r>
              <a:rPr lang="es-ES" sz="1400" dirty="0">
                <a:solidFill>
                  <a:schemeClr val="tx1"/>
                </a:solidFill>
              </a:rPr>
              <a:t>que tendrán con sus intermediarios (p.ej., búsqueda de empleo, asesoría, etc.) </a:t>
            </a:r>
          </a:p>
          <a:p>
            <a:pPr lvl="1" hangingPunct="0">
              <a:buFont typeface="Wingdings" pitchFamily="2" charset="2"/>
              <a:buChar char="ü"/>
            </a:pPr>
            <a:r>
              <a:rPr lang="es-ES" sz="1400" u="sng" dirty="0">
                <a:solidFill>
                  <a:schemeClr val="tx1"/>
                </a:solidFill>
              </a:rPr>
              <a:t>Duración</a:t>
            </a:r>
            <a:r>
              <a:rPr lang="es-ES" sz="1400" dirty="0">
                <a:solidFill>
                  <a:schemeClr val="tx1"/>
                </a:solidFill>
              </a:rPr>
              <a:t> de la relación jurídica. </a:t>
            </a:r>
          </a:p>
          <a:p>
            <a:pPr lvl="1" hangingPunct="0">
              <a:buFont typeface="Wingdings" pitchFamily="2" charset="2"/>
              <a:buChar char="ü"/>
            </a:pPr>
            <a:r>
              <a:rPr lang="es-ES" sz="1400" u="sng" dirty="0">
                <a:solidFill>
                  <a:schemeClr val="tx1"/>
                </a:solidFill>
              </a:rPr>
              <a:t>Remuneración</a:t>
            </a:r>
            <a:r>
              <a:rPr lang="es-ES" sz="1400" dirty="0">
                <a:solidFill>
                  <a:schemeClr val="tx1"/>
                </a:solidFill>
              </a:rPr>
              <a:t> adeudada al intermediario. </a:t>
            </a:r>
          </a:p>
          <a:p>
            <a:pPr lvl="1" hangingPunct="0">
              <a:buFont typeface="Wingdings" pitchFamily="2" charset="2"/>
              <a:buChar char="ü"/>
            </a:pPr>
            <a:r>
              <a:rPr lang="es-ES" sz="1400" u="sng" dirty="0">
                <a:solidFill>
                  <a:schemeClr val="tx1"/>
                </a:solidFill>
              </a:rPr>
              <a:t>Condiciones</a:t>
            </a:r>
            <a:r>
              <a:rPr lang="es-ES" sz="1400" dirty="0">
                <a:solidFill>
                  <a:schemeClr val="tx1"/>
                </a:solidFill>
              </a:rPr>
              <a:t> generales de </a:t>
            </a:r>
            <a:r>
              <a:rPr lang="es-ES" sz="1400" u="sng" dirty="0">
                <a:solidFill>
                  <a:schemeClr val="tx1"/>
                </a:solidFill>
              </a:rPr>
              <a:t>pago</a:t>
            </a:r>
            <a:r>
              <a:rPr lang="es-ES" sz="1400" dirty="0">
                <a:solidFill>
                  <a:schemeClr val="tx1"/>
                </a:solidFill>
              </a:rPr>
              <a:t>. </a:t>
            </a:r>
          </a:p>
          <a:p>
            <a:pPr lvl="1" hangingPunct="0">
              <a:buFont typeface="Wingdings" pitchFamily="2" charset="2"/>
              <a:buChar char="ü"/>
            </a:pPr>
            <a:r>
              <a:rPr lang="es-ES" sz="1400" u="sng" dirty="0">
                <a:solidFill>
                  <a:schemeClr val="tx1"/>
                </a:solidFill>
              </a:rPr>
              <a:t>Fecha de ejecución</a:t>
            </a:r>
            <a:r>
              <a:rPr lang="es-ES" sz="1400" dirty="0">
                <a:solidFill>
                  <a:schemeClr val="tx1"/>
                </a:solidFill>
              </a:rPr>
              <a:t>. </a:t>
            </a:r>
          </a:p>
          <a:p>
            <a:pPr lvl="1" hangingPunct="0">
              <a:buFont typeface="Wingdings" pitchFamily="2" charset="2"/>
              <a:buChar char="ü"/>
            </a:pPr>
            <a:r>
              <a:rPr lang="es-ES" sz="1400" u="sng" dirty="0">
                <a:solidFill>
                  <a:schemeClr val="tx1"/>
                </a:solidFill>
              </a:rPr>
              <a:t>Cláusulas </a:t>
            </a:r>
            <a:r>
              <a:rPr lang="es-ES" sz="1400" dirty="0">
                <a:solidFill>
                  <a:schemeClr val="tx1"/>
                </a:solidFill>
              </a:rPr>
              <a:t>de rescisión.  </a:t>
            </a:r>
          </a:p>
          <a:p>
            <a:pPr lvl="1" hangingPunct="0">
              <a:buFont typeface="Wingdings" pitchFamily="2" charset="2"/>
              <a:buChar char="ü"/>
            </a:pPr>
            <a:r>
              <a:rPr lang="es-ES" sz="1400" u="sng" dirty="0">
                <a:solidFill>
                  <a:schemeClr val="tx1"/>
                </a:solidFill>
              </a:rPr>
              <a:t>Firma </a:t>
            </a:r>
            <a:r>
              <a:rPr lang="es-ES" sz="1400" dirty="0">
                <a:solidFill>
                  <a:schemeClr val="tx1"/>
                </a:solidFill>
              </a:rPr>
              <a:t>de las partes. </a:t>
            </a:r>
          </a:p>
          <a:p>
            <a:pPr lvl="1" hangingPunct="0">
              <a:buFont typeface="Wingdings" pitchFamily="2" charset="2"/>
              <a:buChar char="ü"/>
            </a:pPr>
            <a:r>
              <a:rPr lang="es-ES" sz="1400" dirty="0">
                <a:solidFill>
                  <a:schemeClr val="tx1"/>
                </a:solidFill>
              </a:rPr>
              <a:t>Si el jugador es </a:t>
            </a:r>
            <a:r>
              <a:rPr lang="es-ES" sz="1400" u="sng" dirty="0">
                <a:solidFill>
                  <a:schemeClr val="tx1"/>
                </a:solidFill>
              </a:rPr>
              <a:t>menor </a:t>
            </a:r>
            <a:r>
              <a:rPr lang="es-ES" sz="1400" dirty="0">
                <a:solidFill>
                  <a:schemeClr val="tx1"/>
                </a:solidFill>
              </a:rPr>
              <a:t>de edad, debe </a:t>
            </a:r>
            <a:r>
              <a:rPr lang="es-ES" sz="1400" u="sng" dirty="0">
                <a:solidFill>
                  <a:schemeClr val="tx1"/>
                </a:solidFill>
              </a:rPr>
              <a:t>firmar su tutor legal</a:t>
            </a:r>
            <a:r>
              <a:rPr lang="es-ES" sz="1400" dirty="0">
                <a:solidFill>
                  <a:schemeClr val="tx1"/>
                </a:solidFill>
              </a:rPr>
              <a:t>, considerando la legislación específica del país en el que resida el jugador. </a:t>
            </a:r>
            <a:endParaRPr lang="es-ES" sz="1400" dirty="0" smtClean="0">
              <a:solidFill>
                <a:schemeClr val="tx1"/>
              </a:solidFill>
            </a:endParaRPr>
          </a:p>
          <a:p>
            <a:pPr lvl="1" hangingPunct="0">
              <a:buFont typeface="Wingdings" pitchFamily="2" charset="2"/>
              <a:buChar char="ü"/>
            </a:pPr>
            <a:endParaRPr lang="es-ES" dirty="0">
              <a:solidFill>
                <a:schemeClr val="tx1"/>
              </a:solidFill>
            </a:endParaRPr>
          </a:p>
          <a:p>
            <a:endParaRPr lang="es-ES" dirty="0">
              <a:solidFill>
                <a:schemeClr val="tx1"/>
              </a:solidFill>
            </a:endParaRPr>
          </a:p>
        </p:txBody>
      </p:sp>
      <p:sp>
        <p:nvSpPr>
          <p:cNvPr id="5" name="4 Marcador de número de diapositiva"/>
          <p:cNvSpPr>
            <a:spLocks noGrp="1"/>
          </p:cNvSpPr>
          <p:nvPr>
            <p:ph type="sldNum" sz="quarter" idx="12"/>
          </p:nvPr>
        </p:nvSpPr>
        <p:spPr/>
        <p:txBody>
          <a:bodyPr/>
          <a:lstStyle/>
          <a:p>
            <a:fld id="{85F16AB5-1DFA-48AD-9EE2-3C278CE5A4A4}" type="slidenum">
              <a:rPr lang="es-ES" smtClean="0"/>
              <a:t>31</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pic>
        <p:nvPicPr>
          <p:cNvPr id="1026" name="Picture 2" descr="C:\Program Files\Microsoft Office\MEDIA\CAGCAT10\j0222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4491" y="3488804"/>
            <a:ext cx="1135500" cy="1139580"/>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2260848"/>
          </a:xfrm>
        </p:spPr>
        <p:txBody>
          <a:bodyPr/>
          <a:lstStyle/>
          <a:p>
            <a:pPr marL="0" indent="0">
              <a:buNone/>
            </a:pPr>
            <a:endParaRPr lang="es-ES" dirty="0" smtClean="0">
              <a:solidFill>
                <a:schemeClr val="tx1"/>
              </a:solidFill>
            </a:endParaRPr>
          </a:p>
          <a:p>
            <a:pPr marL="0" indent="0" algn="just">
              <a:buNone/>
            </a:pPr>
            <a:r>
              <a:rPr lang="es-ES" sz="2000" dirty="0" smtClean="0">
                <a:solidFill>
                  <a:schemeClr val="tx1"/>
                </a:solidFill>
              </a:rPr>
              <a:t>Los </a:t>
            </a:r>
            <a:r>
              <a:rPr lang="es-ES" sz="2000" dirty="0">
                <a:solidFill>
                  <a:schemeClr val="tx1"/>
                </a:solidFill>
              </a:rPr>
              <a:t>jugadores y clubes deberán proporcionar a su asociación las </a:t>
            </a:r>
            <a:r>
              <a:rPr lang="es-ES" sz="2000" u="sng" dirty="0">
                <a:solidFill>
                  <a:schemeClr val="tx1"/>
                </a:solidFill>
              </a:rPr>
              <a:t>circunstancias de la transacción</a:t>
            </a:r>
            <a:r>
              <a:rPr lang="es-ES" sz="2000" dirty="0">
                <a:solidFill>
                  <a:schemeClr val="tx1"/>
                </a:solidFill>
              </a:rPr>
              <a:t>, así como todas remuneraciones o pagos que se hayan hecho efectivos o se deban realizar al intermediario.</a:t>
            </a:r>
          </a:p>
          <a:p>
            <a:pPr marL="0" indent="0">
              <a:buNone/>
            </a:pPr>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32</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pic>
        <p:nvPicPr>
          <p:cNvPr id="1026" name="Picture 2" descr="Z:\00_Intercambio\Iuspo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652242"/>
            <a:ext cx="7344816" cy="2256242"/>
          </a:xfrm>
          <a:prstGeom prst="rect">
            <a:avLst/>
          </a:prstGeom>
          <a:noFill/>
          <a:extLst>
            <a:ext uri="{909E8E84-426E-40DD-AFC4-6F175D3DCCD1}">
              <a14:hiddenFill xmlns:a14="http://schemas.microsoft.com/office/drawing/2010/main">
                <a:solidFill>
                  <a:srgbClr val="FFFFFF"/>
                </a:solidFill>
              </a14:hiddenFill>
            </a:ext>
          </a:extLst>
        </p:spPr>
      </p:pic>
      <p:sp>
        <p:nvSpPr>
          <p:cNvPr id="11" name="1 Título"/>
          <p:cNvSpPr>
            <a:spLocks noGrp="1"/>
          </p:cNvSpPr>
          <p:nvPr>
            <p:ph type="title"/>
          </p:nvPr>
        </p:nvSpPr>
        <p:spPr>
          <a:xfrm>
            <a:off x="1547664" y="274638"/>
            <a:ext cx="7139136" cy="1143000"/>
          </a:xfrm>
        </p:spPr>
        <p:txBody>
          <a:bodyPr/>
          <a:lstStyle/>
          <a:p>
            <a:pPr>
              <a:lnSpc>
                <a:spcPct val="100000"/>
              </a:lnSpc>
            </a:pPr>
            <a:r>
              <a:rPr lang="es-ES" sz="3200" b="1" dirty="0">
                <a:solidFill>
                  <a:schemeClr val="tx1"/>
                </a:solidFill>
              </a:rPr>
              <a:t>CONTENIDO DEL CONTRATO DE REPRESENTACIÓN</a:t>
            </a:r>
            <a:r>
              <a:rPr lang="es-ES" sz="3200" b="1" dirty="0" smtClean="0">
                <a:solidFill>
                  <a:schemeClr val="tx1"/>
                </a:solidFill>
              </a:rPr>
              <a:t>.</a:t>
            </a:r>
            <a:endParaRPr lang="es-ES" dirty="0"/>
          </a:p>
        </p:txBody>
      </p:sp>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274638"/>
            <a:ext cx="6995120" cy="1143000"/>
          </a:xfrm>
        </p:spPr>
        <p:txBody>
          <a:bodyPr/>
          <a:lstStyle/>
          <a:p>
            <a:pPr>
              <a:lnSpc>
                <a:spcPct val="100000"/>
              </a:lnSpc>
            </a:pPr>
            <a:r>
              <a:rPr lang="es-ES" sz="3000" b="1" dirty="0">
                <a:solidFill>
                  <a:schemeClr val="tx1"/>
                </a:solidFill>
                <a:effectLst/>
              </a:rPr>
              <a:t>COMUNICACIÓN Y PUBLICACIÓN DE INFORMACIÓN</a:t>
            </a:r>
            <a:endParaRPr lang="es-ES" sz="3000" dirty="0">
              <a:solidFill>
                <a:schemeClr val="tx1"/>
              </a:solidFill>
            </a:endParaRPr>
          </a:p>
        </p:txBody>
      </p:sp>
      <p:sp>
        <p:nvSpPr>
          <p:cNvPr id="3" name="2 Marcador de contenido"/>
          <p:cNvSpPr>
            <a:spLocks noGrp="1"/>
          </p:cNvSpPr>
          <p:nvPr>
            <p:ph idx="1"/>
          </p:nvPr>
        </p:nvSpPr>
        <p:spPr/>
        <p:txBody>
          <a:bodyPr>
            <a:normAutofit/>
          </a:bodyPr>
          <a:lstStyle/>
          <a:p>
            <a:pPr algn="just" hangingPunct="0"/>
            <a:r>
              <a:rPr lang="es-ES" sz="1600" dirty="0">
                <a:solidFill>
                  <a:schemeClr val="tx1"/>
                </a:solidFill>
              </a:rPr>
              <a:t>Se insiste en la </a:t>
            </a:r>
            <a:r>
              <a:rPr lang="es-ES" sz="1600" b="1" dirty="0">
                <a:solidFill>
                  <a:schemeClr val="tx1"/>
                </a:solidFill>
              </a:rPr>
              <a:t>transparencia en las actividades </a:t>
            </a:r>
            <a:r>
              <a:rPr lang="es-ES" sz="1600" dirty="0">
                <a:solidFill>
                  <a:schemeClr val="tx1"/>
                </a:solidFill>
              </a:rPr>
              <a:t>de los intermediarios. Se han incluido criterios específicos </a:t>
            </a:r>
            <a:r>
              <a:rPr lang="es-ES" sz="1600" dirty="0" smtClean="0">
                <a:solidFill>
                  <a:schemeClr val="tx1"/>
                </a:solidFill>
              </a:rPr>
              <a:t>en </a:t>
            </a:r>
            <a:r>
              <a:rPr lang="es-ES" sz="1600" dirty="0">
                <a:solidFill>
                  <a:schemeClr val="tx1"/>
                </a:solidFill>
              </a:rPr>
              <a:t>cuanto a la divulgación de información en aspectos como:</a:t>
            </a:r>
          </a:p>
          <a:p>
            <a:pPr marL="0" indent="0" algn="just">
              <a:buNone/>
            </a:pPr>
            <a:endParaRPr lang="es-ES" sz="1900" u="sng" dirty="0">
              <a:solidFill>
                <a:schemeClr val="tx1"/>
              </a:solidFill>
            </a:endParaRPr>
          </a:p>
          <a:p>
            <a:pPr lvl="1" algn="just" hangingPunct="0"/>
            <a:r>
              <a:rPr lang="es-ES" sz="1300" u="sng" dirty="0">
                <a:solidFill>
                  <a:schemeClr val="tx1"/>
                </a:solidFill>
              </a:rPr>
              <a:t>Honorarios de los intermediarios. </a:t>
            </a:r>
          </a:p>
          <a:p>
            <a:pPr lvl="1" algn="just" hangingPunct="0"/>
            <a:r>
              <a:rPr lang="es-ES" sz="1300" u="sng" dirty="0">
                <a:solidFill>
                  <a:schemeClr val="tx1"/>
                </a:solidFill>
              </a:rPr>
              <a:t>Contratos y acuerdos con los intermediarios, etc. </a:t>
            </a:r>
          </a:p>
          <a:p>
            <a:pPr marL="0" indent="0" algn="just">
              <a:buNone/>
            </a:pPr>
            <a:endParaRPr lang="es-ES" sz="1900" dirty="0">
              <a:solidFill>
                <a:schemeClr val="tx1"/>
              </a:solidFill>
            </a:endParaRPr>
          </a:p>
          <a:p>
            <a:pPr algn="just" hangingPunct="0"/>
            <a:r>
              <a:rPr lang="es-ES" sz="1600" dirty="0">
                <a:solidFill>
                  <a:schemeClr val="tx1"/>
                </a:solidFill>
              </a:rPr>
              <a:t>Las asociaciones miembro deben publicar </a:t>
            </a:r>
            <a:r>
              <a:rPr lang="es-ES" sz="1600" dirty="0" smtClean="0">
                <a:solidFill>
                  <a:schemeClr val="tx1"/>
                </a:solidFill>
              </a:rPr>
              <a:t>(anualmente) </a:t>
            </a:r>
            <a:r>
              <a:rPr lang="es-ES" sz="1600" dirty="0">
                <a:solidFill>
                  <a:schemeClr val="tx1"/>
                </a:solidFill>
              </a:rPr>
              <a:t>los nombres de </a:t>
            </a:r>
            <a:r>
              <a:rPr lang="es-ES" sz="1600" b="1" dirty="0">
                <a:solidFill>
                  <a:schemeClr val="tx1"/>
                </a:solidFill>
              </a:rPr>
              <a:t>todos</a:t>
            </a:r>
            <a:r>
              <a:rPr lang="es-ES" sz="1600" dirty="0">
                <a:solidFill>
                  <a:schemeClr val="tx1"/>
                </a:solidFill>
              </a:rPr>
              <a:t> los intermediarios </a:t>
            </a:r>
            <a:r>
              <a:rPr lang="es-ES" sz="1600" dirty="0" smtClean="0">
                <a:solidFill>
                  <a:schemeClr val="tx1"/>
                </a:solidFill>
              </a:rPr>
              <a:t>de sus </a:t>
            </a:r>
            <a:r>
              <a:rPr lang="es-ES" sz="1600" dirty="0">
                <a:solidFill>
                  <a:schemeClr val="tx1"/>
                </a:solidFill>
              </a:rPr>
              <a:t>registros.</a:t>
            </a:r>
          </a:p>
          <a:p>
            <a:pPr marL="0" indent="0" algn="just">
              <a:buNone/>
            </a:pPr>
            <a:endParaRPr lang="es-ES" sz="1600" dirty="0">
              <a:solidFill>
                <a:schemeClr val="tx1"/>
              </a:solidFill>
            </a:endParaRPr>
          </a:p>
          <a:p>
            <a:pPr algn="just" hangingPunct="0"/>
            <a:r>
              <a:rPr lang="es-ES" sz="1600" dirty="0" smtClean="0">
                <a:solidFill>
                  <a:schemeClr val="tx1"/>
                </a:solidFill>
              </a:rPr>
              <a:t>También la </a:t>
            </a:r>
            <a:r>
              <a:rPr lang="es-ES" sz="1600" b="1" dirty="0">
                <a:solidFill>
                  <a:schemeClr val="tx1"/>
                </a:solidFill>
              </a:rPr>
              <a:t>cantidad total abonada </a:t>
            </a:r>
            <a:r>
              <a:rPr lang="es-ES" sz="1600" dirty="0">
                <a:solidFill>
                  <a:schemeClr val="tx1"/>
                </a:solidFill>
              </a:rPr>
              <a:t>en concepto de remuneración a los intermediarios en su conjunto, por todos los jugadores registrados en una misma asociación miembro, y, de forma separada, por cada uno de los clubes afiliados.</a:t>
            </a:r>
          </a:p>
          <a:p>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33</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4" name="3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274638"/>
            <a:ext cx="6995120" cy="1143000"/>
          </a:xfrm>
        </p:spPr>
        <p:txBody>
          <a:bodyPr/>
          <a:lstStyle/>
          <a:p>
            <a:pPr>
              <a:lnSpc>
                <a:spcPct val="100000"/>
              </a:lnSpc>
            </a:pPr>
            <a:r>
              <a:rPr lang="es-ES" sz="3600" b="1" dirty="0">
                <a:solidFill>
                  <a:schemeClr val="tx1"/>
                </a:solidFill>
                <a:effectLst/>
              </a:rPr>
              <a:t>REMUNERACIÓN DEL </a:t>
            </a:r>
            <a:r>
              <a:rPr lang="es-ES" sz="3600" b="1" dirty="0" smtClean="0">
                <a:solidFill>
                  <a:schemeClr val="tx1"/>
                </a:solidFill>
                <a:effectLst/>
              </a:rPr>
              <a:t>INTERMEDIARIO</a:t>
            </a:r>
            <a:endParaRPr lang="es-ES" sz="3600" dirty="0">
              <a:solidFill>
                <a:schemeClr val="tx1"/>
              </a:solidFill>
            </a:endParaRPr>
          </a:p>
        </p:txBody>
      </p:sp>
      <p:sp>
        <p:nvSpPr>
          <p:cNvPr id="3" name="2 Marcador de contenido"/>
          <p:cNvSpPr>
            <a:spLocks noGrp="1"/>
          </p:cNvSpPr>
          <p:nvPr>
            <p:ph idx="1"/>
          </p:nvPr>
        </p:nvSpPr>
        <p:spPr/>
        <p:txBody>
          <a:bodyPr>
            <a:normAutofit/>
          </a:bodyPr>
          <a:lstStyle/>
          <a:p>
            <a:pPr algn="just" hangingPunct="0"/>
            <a:endParaRPr lang="es-ES" sz="1400" b="1" dirty="0" smtClean="0">
              <a:solidFill>
                <a:schemeClr val="tx1"/>
              </a:solidFill>
            </a:endParaRPr>
          </a:p>
          <a:p>
            <a:pPr algn="just" hangingPunct="0"/>
            <a:endParaRPr lang="es-ES" sz="1400" b="1" dirty="0">
              <a:solidFill>
                <a:schemeClr val="tx1"/>
              </a:solidFill>
            </a:endParaRPr>
          </a:p>
          <a:p>
            <a:pPr algn="just" hangingPunct="0"/>
            <a:r>
              <a:rPr lang="es-ES" sz="1400" b="1" dirty="0" smtClean="0">
                <a:solidFill>
                  <a:schemeClr val="tx1"/>
                </a:solidFill>
              </a:rPr>
              <a:t>Si </a:t>
            </a:r>
            <a:r>
              <a:rPr lang="es-ES" sz="1400" b="1" dirty="0">
                <a:solidFill>
                  <a:schemeClr val="tx1"/>
                </a:solidFill>
              </a:rPr>
              <a:t>el intermediario actúa en nombre del jugado</a:t>
            </a:r>
            <a:r>
              <a:rPr lang="es-ES" sz="1400" dirty="0">
                <a:solidFill>
                  <a:schemeClr val="tx1"/>
                </a:solidFill>
              </a:rPr>
              <a:t>r, se calcula sobre la</a:t>
            </a:r>
            <a:r>
              <a:rPr lang="es-ES" sz="1400" b="1" dirty="0">
                <a:solidFill>
                  <a:schemeClr val="tx1"/>
                </a:solidFill>
              </a:rPr>
              <a:t> </a:t>
            </a:r>
            <a:r>
              <a:rPr lang="es-ES" sz="1400" dirty="0">
                <a:solidFill>
                  <a:schemeClr val="tx1"/>
                </a:solidFill>
              </a:rPr>
              <a:t>cantidad del ingreso bruto base del jugador durante la vigencia del contrato.</a:t>
            </a:r>
          </a:p>
          <a:p>
            <a:pPr marL="0" indent="0" algn="just">
              <a:buNone/>
            </a:pPr>
            <a:endParaRPr lang="es-ES" sz="1400" dirty="0">
              <a:solidFill>
                <a:schemeClr val="tx1"/>
              </a:solidFill>
            </a:endParaRPr>
          </a:p>
          <a:p>
            <a:pPr algn="just" hangingPunct="0"/>
            <a:r>
              <a:rPr lang="es-ES" sz="1400" b="1" dirty="0">
                <a:solidFill>
                  <a:schemeClr val="tx1"/>
                </a:solidFill>
              </a:rPr>
              <a:t>Si el intermediario es contratado por el club</a:t>
            </a:r>
            <a:r>
              <a:rPr lang="es-ES" sz="1400" dirty="0">
                <a:solidFill>
                  <a:schemeClr val="tx1"/>
                </a:solidFill>
              </a:rPr>
              <a:t>, deberá remunerarle mediante</a:t>
            </a:r>
            <a:r>
              <a:rPr lang="es-ES" sz="1400" b="1" dirty="0">
                <a:solidFill>
                  <a:schemeClr val="tx1"/>
                </a:solidFill>
              </a:rPr>
              <a:t> </a:t>
            </a:r>
            <a:r>
              <a:rPr lang="es-ES" sz="1400" dirty="0">
                <a:solidFill>
                  <a:schemeClr val="tx1"/>
                </a:solidFill>
              </a:rPr>
              <a:t>el pago de una cantidad global, acordada con carácter previo a la transacción correspondiente, pudiendo realizarse en varios pagos.</a:t>
            </a:r>
          </a:p>
          <a:p>
            <a:pPr marL="0" indent="0" algn="just">
              <a:buNone/>
            </a:pPr>
            <a:endParaRPr lang="es-ES" sz="1400" dirty="0">
              <a:solidFill>
                <a:schemeClr val="tx1"/>
              </a:solidFill>
            </a:endParaRPr>
          </a:p>
          <a:p>
            <a:pPr algn="just" hangingPunct="0"/>
            <a:r>
              <a:rPr lang="es-ES" sz="1400" dirty="0">
                <a:solidFill>
                  <a:schemeClr val="tx1"/>
                </a:solidFill>
              </a:rPr>
              <a:t>Se pretende que </a:t>
            </a:r>
            <a:r>
              <a:rPr lang="es-ES" sz="1400" b="1" dirty="0">
                <a:solidFill>
                  <a:schemeClr val="tx1"/>
                </a:solidFill>
              </a:rPr>
              <a:t>la retribución de los servicios sea pagada exclusivamente</a:t>
            </a:r>
            <a:r>
              <a:rPr lang="es-ES" sz="1400" dirty="0">
                <a:solidFill>
                  <a:schemeClr val="tx1"/>
                </a:solidFill>
              </a:rPr>
              <a:t> </a:t>
            </a:r>
            <a:r>
              <a:rPr lang="es-ES" sz="1400" b="1" dirty="0">
                <a:solidFill>
                  <a:schemeClr val="tx1"/>
                </a:solidFill>
              </a:rPr>
              <a:t>al intermediario por su cliente</a:t>
            </a:r>
            <a:r>
              <a:rPr lang="es-ES" sz="1400" dirty="0">
                <a:solidFill>
                  <a:schemeClr val="tx1"/>
                </a:solidFill>
              </a:rPr>
              <a:t>. Aunque el jugador podrá dar el</a:t>
            </a:r>
            <a:r>
              <a:rPr lang="es-ES" sz="1400" b="1" dirty="0">
                <a:solidFill>
                  <a:schemeClr val="tx1"/>
                </a:solidFill>
              </a:rPr>
              <a:t> </a:t>
            </a:r>
            <a:r>
              <a:rPr lang="es-ES" sz="1400" dirty="0">
                <a:solidFill>
                  <a:schemeClr val="tx1"/>
                </a:solidFill>
              </a:rPr>
              <a:t>consentimiento para que el club remunere al intermediario en su nombre.</a:t>
            </a:r>
          </a:p>
          <a:p>
            <a:pPr marL="0" indent="0">
              <a:buNone/>
            </a:pPr>
            <a:endParaRPr lang="es-ES" sz="1400"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34</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4" name="3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274638"/>
            <a:ext cx="6995120" cy="1143000"/>
          </a:xfrm>
        </p:spPr>
        <p:txBody>
          <a:bodyPr/>
          <a:lstStyle/>
          <a:p>
            <a:pPr>
              <a:lnSpc>
                <a:spcPct val="100000"/>
              </a:lnSpc>
            </a:pPr>
            <a:r>
              <a:rPr lang="es-ES" sz="2800" b="1" dirty="0">
                <a:solidFill>
                  <a:schemeClr val="tx1"/>
                </a:solidFill>
                <a:effectLst/>
              </a:rPr>
              <a:t>RECOMENDACIONES EN CUANTO A LAS REMUNERACIONES</a:t>
            </a:r>
            <a:endParaRPr lang="es-ES" sz="2800" dirty="0">
              <a:solidFill>
                <a:schemeClr val="tx1"/>
              </a:solidFill>
            </a:endParaRPr>
          </a:p>
        </p:txBody>
      </p:sp>
      <p:sp>
        <p:nvSpPr>
          <p:cNvPr id="3" name="2 Marcador de contenido"/>
          <p:cNvSpPr>
            <a:spLocks noGrp="1"/>
          </p:cNvSpPr>
          <p:nvPr>
            <p:ph idx="1"/>
          </p:nvPr>
        </p:nvSpPr>
        <p:spPr/>
        <p:txBody>
          <a:bodyPr>
            <a:normAutofit/>
          </a:bodyPr>
          <a:lstStyle/>
          <a:p>
            <a:pPr marL="0" indent="0" algn="just" hangingPunct="0">
              <a:buNone/>
            </a:pPr>
            <a:r>
              <a:rPr lang="es-ES" sz="1400" dirty="0">
                <a:solidFill>
                  <a:schemeClr val="tx1"/>
                </a:solidFill>
              </a:rPr>
              <a:t>S</a:t>
            </a:r>
            <a:r>
              <a:rPr lang="es-ES" sz="1400" dirty="0" smtClean="0">
                <a:solidFill>
                  <a:schemeClr val="tx1"/>
                </a:solidFill>
              </a:rPr>
              <a:t>e </a:t>
            </a:r>
            <a:r>
              <a:rPr lang="es-ES" sz="1400" dirty="0">
                <a:solidFill>
                  <a:schemeClr val="tx1"/>
                </a:solidFill>
              </a:rPr>
              <a:t>recomienda establecer unos límites de remuneración:</a:t>
            </a:r>
          </a:p>
          <a:p>
            <a:pPr marL="0" indent="0" algn="just">
              <a:buNone/>
            </a:pPr>
            <a:r>
              <a:rPr lang="es-ES" sz="1400" dirty="0">
                <a:solidFill>
                  <a:schemeClr val="tx1"/>
                </a:solidFill>
              </a:rPr>
              <a:t> </a:t>
            </a:r>
          </a:p>
          <a:p>
            <a:pPr lvl="0" algn="just" hangingPunct="0"/>
            <a:r>
              <a:rPr lang="es-ES" sz="1400" dirty="0">
                <a:solidFill>
                  <a:schemeClr val="tx1"/>
                </a:solidFill>
              </a:rPr>
              <a:t>La </a:t>
            </a:r>
            <a:r>
              <a:rPr lang="es-ES" sz="1400" u="sng" dirty="0">
                <a:solidFill>
                  <a:schemeClr val="tx1"/>
                </a:solidFill>
              </a:rPr>
              <a:t>remuneración total por transacción adeudada al intermediario contratado para actuar en nombre del jugador no deberá superar el tres por ciento</a:t>
            </a:r>
            <a:r>
              <a:rPr lang="es-ES" sz="1400" dirty="0">
                <a:solidFill>
                  <a:schemeClr val="tx1"/>
                </a:solidFill>
              </a:rPr>
              <a:t> (3 %) </a:t>
            </a:r>
            <a:r>
              <a:rPr lang="es-ES" sz="1400" b="1" dirty="0">
                <a:solidFill>
                  <a:schemeClr val="tx1"/>
                </a:solidFill>
              </a:rPr>
              <a:t>del ingreso bruto </a:t>
            </a:r>
            <a:r>
              <a:rPr lang="es-ES" sz="1400" b="1" dirty="0" smtClean="0">
                <a:solidFill>
                  <a:schemeClr val="tx1"/>
                </a:solidFill>
              </a:rPr>
              <a:t>base</a:t>
            </a:r>
            <a:r>
              <a:rPr lang="es-ES" sz="1400" dirty="0" smtClean="0">
                <a:solidFill>
                  <a:schemeClr val="tx1"/>
                </a:solidFill>
              </a:rPr>
              <a:t>. </a:t>
            </a:r>
            <a:endParaRPr lang="es-ES" sz="1400" dirty="0">
              <a:solidFill>
                <a:schemeClr val="tx1"/>
              </a:solidFill>
            </a:endParaRPr>
          </a:p>
          <a:p>
            <a:pPr marL="0" indent="0" algn="just">
              <a:buNone/>
            </a:pPr>
            <a:endParaRPr lang="es-ES" sz="1400" dirty="0">
              <a:solidFill>
                <a:schemeClr val="tx1"/>
              </a:solidFill>
            </a:endParaRPr>
          </a:p>
          <a:p>
            <a:pPr lvl="0" algn="just" hangingPunct="0"/>
            <a:r>
              <a:rPr lang="es-ES" sz="1400" dirty="0">
                <a:solidFill>
                  <a:schemeClr val="tx1"/>
                </a:solidFill>
              </a:rPr>
              <a:t>La </a:t>
            </a:r>
            <a:r>
              <a:rPr lang="es-ES" sz="1400" u="sng" dirty="0">
                <a:solidFill>
                  <a:schemeClr val="tx1"/>
                </a:solidFill>
              </a:rPr>
              <a:t>remuneración total por transacción adeudada al intermediario contratado para actuar en nombre del club con el fin de firmar un contrato de trabajo con el jugador no deberá superar el tres por </a:t>
            </a:r>
            <a:r>
              <a:rPr lang="es-ES" sz="1400" u="sng" dirty="0" smtClean="0">
                <a:solidFill>
                  <a:schemeClr val="tx1"/>
                </a:solidFill>
              </a:rPr>
              <a:t>ciento </a:t>
            </a:r>
            <a:r>
              <a:rPr lang="es-ES" sz="1400" dirty="0" smtClean="0">
                <a:solidFill>
                  <a:schemeClr val="tx1"/>
                </a:solidFill>
              </a:rPr>
              <a:t>(3 </a:t>
            </a:r>
            <a:r>
              <a:rPr lang="es-ES" sz="1400" dirty="0">
                <a:solidFill>
                  <a:schemeClr val="tx1"/>
                </a:solidFill>
              </a:rPr>
              <a:t>%) </a:t>
            </a:r>
            <a:r>
              <a:rPr lang="es-ES" sz="1400" b="1" dirty="0">
                <a:solidFill>
                  <a:schemeClr val="tx1"/>
                </a:solidFill>
              </a:rPr>
              <a:t>del posible ingreso bruto</a:t>
            </a:r>
            <a:r>
              <a:rPr lang="es-ES" sz="1400" dirty="0">
                <a:solidFill>
                  <a:schemeClr val="tx1"/>
                </a:solidFill>
              </a:rPr>
              <a:t> </a:t>
            </a:r>
            <a:r>
              <a:rPr lang="es-ES" sz="1400" b="1" dirty="0" smtClean="0">
                <a:solidFill>
                  <a:schemeClr val="tx1"/>
                </a:solidFill>
              </a:rPr>
              <a:t>del</a:t>
            </a:r>
            <a:r>
              <a:rPr lang="es-ES" sz="1400" dirty="0" smtClean="0">
                <a:solidFill>
                  <a:schemeClr val="tx1"/>
                </a:solidFill>
              </a:rPr>
              <a:t> </a:t>
            </a:r>
            <a:r>
              <a:rPr lang="es-ES" sz="1400" b="1" dirty="0" smtClean="0">
                <a:solidFill>
                  <a:schemeClr val="tx1"/>
                </a:solidFill>
              </a:rPr>
              <a:t>jugador</a:t>
            </a:r>
            <a:r>
              <a:rPr lang="es-ES" sz="1400" dirty="0" smtClean="0">
                <a:solidFill>
                  <a:schemeClr val="tx1"/>
                </a:solidFill>
              </a:rPr>
              <a:t>. </a:t>
            </a:r>
          </a:p>
          <a:p>
            <a:pPr lvl="0" algn="just" hangingPunct="0"/>
            <a:endParaRPr lang="es-ES" sz="1400" dirty="0">
              <a:solidFill>
                <a:schemeClr val="tx1"/>
              </a:solidFill>
            </a:endParaRPr>
          </a:p>
          <a:p>
            <a:pPr lvl="0" algn="just" hangingPunct="0"/>
            <a:r>
              <a:rPr lang="es-ES" sz="1400" dirty="0">
                <a:solidFill>
                  <a:schemeClr val="tx1"/>
                </a:solidFill>
              </a:rPr>
              <a:t>La </a:t>
            </a:r>
            <a:r>
              <a:rPr lang="es-ES" sz="1400" u="sng" dirty="0">
                <a:solidFill>
                  <a:schemeClr val="tx1"/>
                </a:solidFill>
              </a:rPr>
              <a:t>remuneración total por transacción adeudada a intermediarios contratados para actuar en nombre del club en la negociación de un acuerdo de traspaso no deberá superar el tres por ciento</a:t>
            </a:r>
            <a:r>
              <a:rPr lang="es-ES" sz="1400" dirty="0">
                <a:solidFill>
                  <a:schemeClr val="tx1"/>
                </a:solidFill>
              </a:rPr>
              <a:t> (3 %) de la </a:t>
            </a:r>
            <a:r>
              <a:rPr lang="es-ES" sz="1400" b="1" dirty="0">
                <a:solidFill>
                  <a:schemeClr val="tx1"/>
                </a:solidFill>
              </a:rPr>
              <a:t>posible suma de transferencia </a:t>
            </a:r>
            <a:r>
              <a:rPr lang="es-ES" sz="1400" b="1" dirty="0" smtClean="0">
                <a:solidFill>
                  <a:schemeClr val="tx1"/>
                </a:solidFill>
              </a:rPr>
              <a:t>pagada</a:t>
            </a:r>
            <a:r>
              <a:rPr lang="es-ES" sz="1400" dirty="0" smtClean="0">
                <a:solidFill>
                  <a:schemeClr val="tx1"/>
                </a:solidFill>
              </a:rPr>
              <a:t>. </a:t>
            </a:r>
            <a:endParaRPr lang="es-ES" sz="1400" dirty="0">
              <a:solidFill>
                <a:schemeClr val="tx1"/>
              </a:solidFill>
            </a:endParaRPr>
          </a:p>
          <a:p>
            <a:pPr marL="0" indent="0" algn="just">
              <a:buNone/>
            </a:pPr>
            <a:endParaRPr lang="es-ES" sz="1400" dirty="0">
              <a:solidFill>
                <a:schemeClr val="tx1"/>
              </a:solidFill>
            </a:endParaRPr>
          </a:p>
          <a:p>
            <a:pPr marL="0" indent="0" algn="just" hangingPunct="0">
              <a:buNone/>
            </a:pPr>
            <a:r>
              <a:rPr lang="es-ES" sz="1600" b="1" dirty="0">
                <a:solidFill>
                  <a:schemeClr val="tx1"/>
                </a:solidFill>
              </a:rPr>
              <a:t>En el caso de transferencia de jugadores menores de edad, está prohibido cualquier tipo de pagos a los intermediarios</a:t>
            </a:r>
            <a:r>
              <a:rPr lang="es-ES" sz="1400" dirty="0">
                <a:solidFill>
                  <a:schemeClr val="tx1"/>
                </a:solidFill>
              </a:rPr>
              <a:t>.</a:t>
            </a:r>
          </a:p>
          <a:p>
            <a:pPr marL="0" indent="0">
              <a:buNone/>
            </a:pPr>
            <a:endParaRPr lang="es-ES" dirty="0"/>
          </a:p>
          <a:p>
            <a:pPr marL="0" indent="0" algn="just">
              <a:buNone/>
            </a:pPr>
            <a:endParaRPr lang="es-ES" dirty="0">
              <a:solidFill>
                <a:schemeClr val="tx1"/>
              </a:solidFill>
            </a:endParaRPr>
          </a:p>
          <a:p>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35</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4" name="3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672" y="274638"/>
            <a:ext cx="7067128" cy="1143000"/>
          </a:xfrm>
        </p:spPr>
        <p:txBody>
          <a:bodyPr/>
          <a:lstStyle/>
          <a:p>
            <a:pPr>
              <a:lnSpc>
                <a:spcPct val="100000"/>
              </a:lnSpc>
            </a:pPr>
            <a:r>
              <a:rPr lang="es-ES" sz="3700" b="1" dirty="0">
                <a:solidFill>
                  <a:schemeClr val="tx1"/>
                </a:solidFill>
                <a:effectLst/>
              </a:rPr>
              <a:t>CONFLICTOS DE INTERESES</a:t>
            </a:r>
            <a:endParaRPr lang="es-ES" sz="3700" dirty="0">
              <a:solidFill>
                <a:schemeClr val="tx1"/>
              </a:solidFill>
            </a:endParaRPr>
          </a:p>
        </p:txBody>
      </p:sp>
      <p:sp>
        <p:nvSpPr>
          <p:cNvPr id="3" name="2 Marcador de contenido"/>
          <p:cNvSpPr>
            <a:spLocks noGrp="1"/>
          </p:cNvSpPr>
          <p:nvPr>
            <p:ph idx="1"/>
          </p:nvPr>
        </p:nvSpPr>
        <p:spPr>
          <a:xfrm>
            <a:off x="457200" y="1600201"/>
            <a:ext cx="8229600" cy="1972815"/>
          </a:xfrm>
        </p:spPr>
        <p:txBody>
          <a:bodyPr>
            <a:normAutofit/>
          </a:bodyPr>
          <a:lstStyle/>
          <a:p>
            <a:pPr marL="0" indent="0" algn="just">
              <a:buNone/>
            </a:pPr>
            <a:r>
              <a:rPr lang="es-ES" sz="1600" dirty="0">
                <a:solidFill>
                  <a:schemeClr val="tx1"/>
                </a:solidFill>
              </a:rPr>
              <a:t>Por regla general, deben evitarse los conflictos de intereses</a:t>
            </a:r>
            <a:r>
              <a:rPr lang="es-ES" sz="1600" dirty="0" smtClean="0">
                <a:solidFill>
                  <a:schemeClr val="tx1"/>
                </a:solidFill>
              </a:rPr>
              <a:t>.</a:t>
            </a:r>
          </a:p>
          <a:p>
            <a:pPr marL="0" indent="0" algn="just">
              <a:buNone/>
            </a:pPr>
            <a:endParaRPr lang="es-ES" sz="1600" dirty="0">
              <a:solidFill>
                <a:schemeClr val="tx1"/>
              </a:solidFill>
            </a:endParaRPr>
          </a:p>
          <a:p>
            <a:pPr lvl="0" algn="just" hangingPunct="0"/>
            <a:r>
              <a:rPr lang="es-ES" sz="1600" dirty="0">
                <a:solidFill>
                  <a:schemeClr val="tx1"/>
                </a:solidFill>
              </a:rPr>
              <a:t>Se insiste en que </a:t>
            </a:r>
            <a:r>
              <a:rPr lang="es-ES" sz="1600" b="1" dirty="0">
                <a:solidFill>
                  <a:schemeClr val="tx1"/>
                </a:solidFill>
              </a:rPr>
              <a:t>jugadores y clubes actúen con la diligencia</a:t>
            </a:r>
            <a:r>
              <a:rPr lang="es-ES" sz="1600" dirty="0">
                <a:solidFill>
                  <a:schemeClr val="tx1"/>
                </a:solidFill>
              </a:rPr>
              <a:t> </a:t>
            </a:r>
            <a:r>
              <a:rPr lang="es-ES" sz="1600" b="1" dirty="0">
                <a:solidFill>
                  <a:schemeClr val="tx1"/>
                </a:solidFill>
              </a:rPr>
              <a:t>debida para asegurarse que no existen conflictos de intereses </a:t>
            </a:r>
            <a:r>
              <a:rPr lang="es-ES" sz="1600" dirty="0">
                <a:solidFill>
                  <a:schemeClr val="tx1"/>
                </a:solidFill>
              </a:rPr>
              <a:t>en</a:t>
            </a:r>
            <a:r>
              <a:rPr lang="es-ES" sz="1600" b="1" dirty="0">
                <a:solidFill>
                  <a:schemeClr val="tx1"/>
                </a:solidFill>
              </a:rPr>
              <a:t> </a:t>
            </a:r>
            <a:r>
              <a:rPr lang="es-ES" sz="1600" dirty="0">
                <a:solidFill>
                  <a:schemeClr val="tx1"/>
                </a:solidFill>
              </a:rPr>
              <a:t>cualquier transacción que participe un intermediario. </a:t>
            </a:r>
          </a:p>
          <a:p>
            <a:pPr marL="0" indent="0" algn="just">
              <a:buNone/>
            </a:pPr>
            <a:endParaRPr lang="es-ES" sz="1800" dirty="0">
              <a:solidFill>
                <a:schemeClr val="tx1"/>
              </a:solidFill>
            </a:endParaRPr>
          </a:p>
          <a:p>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36</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pic>
        <p:nvPicPr>
          <p:cNvPr id="7" name="Picture 2" descr="Z:\00_Intercambio\Iuspo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652242"/>
            <a:ext cx="7344816" cy="2256242"/>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2132856"/>
            <a:ext cx="8229600" cy="3600400"/>
          </a:xfrm>
        </p:spPr>
        <p:txBody>
          <a:bodyPr>
            <a:normAutofit/>
          </a:bodyPr>
          <a:lstStyle/>
          <a:p>
            <a:pPr lvl="0" algn="just" hangingPunct="0"/>
            <a:r>
              <a:rPr lang="es-ES" sz="1400" b="1" dirty="0">
                <a:solidFill>
                  <a:schemeClr val="tx1"/>
                </a:solidFill>
              </a:rPr>
              <a:t>No existirán conflictos de intereses </a:t>
            </a:r>
            <a:r>
              <a:rPr lang="es-ES" sz="1400" dirty="0">
                <a:solidFill>
                  <a:schemeClr val="tx1"/>
                </a:solidFill>
              </a:rPr>
              <a:t>si el intermediario revela por</a:t>
            </a:r>
            <a:r>
              <a:rPr lang="es-ES" sz="1400" b="1" dirty="0">
                <a:solidFill>
                  <a:schemeClr val="tx1"/>
                </a:solidFill>
              </a:rPr>
              <a:t> </a:t>
            </a:r>
            <a:r>
              <a:rPr lang="es-ES" sz="1400" dirty="0">
                <a:solidFill>
                  <a:schemeClr val="tx1"/>
                </a:solidFill>
              </a:rPr>
              <a:t>escrito cualquier conflicto de intereses real o potencial que pudiera tener cualquiera de las partes implicadas en el marco de una transacción, de un contrato de representación o de intereses compartidos, y si obtiene el consentimiento por escrito de las otras partes implicadas antes de iniciar las negociaciones. </a:t>
            </a:r>
          </a:p>
          <a:p>
            <a:pPr marL="0" indent="0" algn="just">
              <a:buNone/>
            </a:pPr>
            <a:endParaRPr lang="es-ES" sz="1400" dirty="0">
              <a:solidFill>
                <a:schemeClr val="tx1"/>
              </a:solidFill>
            </a:endParaRPr>
          </a:p>
          <a:p>
            <a:pPr lvl="0" algn="just" hangingPunct="0"/>
            <a:r>
              <a:rPr lang="es-ES" sz="1400" b="1" dirty="0">
                <a:solidFill>
                  <a:schemeClr val="tx1"/>
                </a:solidFill>
              </a:rPr>
              <a:t>Si el jugador y el club desean contratar los servicios del mismo intermediario en la transacción, tanto el jugador como el club deberá dar su consentimiento expreso por escrito </a:t>
            </a:r>
            <a:r>
              <a:rPr lang="es-ES" sz="1400" dirty="0">
                <a:solidFill>
                  <a:schemeClr val="tx1"/>
                </a:solidFill>
              </a:rPr>
              <a:t>con carácter</a:t>
            </a:r>
            <a:r>
              <a:rPr lang="es-ES" sz="1400" b="1" dirty="0">
                <a:solidFill>
                  <a:schemeClr val="tx1"/>
                </a:solidFill>
              </a:rPr>
              <a:t> </a:t>
            </a:r>
            <a:r>
              <a:rPr lang="es-ES" sz="1400" dirty="0">
                <a:solidFill>
                  <a:schemeClr val="tx1"/>
                </a:solidFill>
              </a:rPr>
              <a:t>previo al inicio de las conversaciones correspondientes </a:t>
            </a:r>
            <a:r>
              <a:rPr lang="es-ES" sz="1400" b="1" dirty="0">
                <a:solidFill>
                  <a:schemeClr val="tx1"/>
                </a:solidFill>
              </a:rPr>
              <a:t>y</a:t>
            </a:r>
            <a:r>
              <a:rPr lang="es-ES" sz="1400" dirty="0">
                <a:solidFill>
                  <a:schemeClr val="tx1"/>
                </a:solidFill>
              </a:rPr>
              <a:t> </a:t>
            </a:r>
            <a:r>
              <a:rPr lang="es-ES" sz="1400" b="1" dirty="0">
                <a:solidFill>
                  <a:schemeClr val="tx1"/>
                </a:solidFill>
              </a:rPr>
              <a:t>confirmarán por escrito cuál de las dos partes remunerará los servicios del intermediario </a:t>
            </a:r>
            <a:r>
              <a:rPr lang="es-ES" sz="1400" dirty="0">
                <a:solidFill>
                  <a:schemeClr val="tx1"/>
                </a:solidFill>
              </a:rPr>
              <a:t>en estos casos de doble representación.</a:t>
            </a:r>
            <a:r>
              <a:rPr lang="es-ES" sz="1400" b="1" dirty="0">
                <a:solidFill>
                  <a:schemeClr val="tx1"/>
                </a:solidFill>
              </a:rPr>
              <a:t> </a:t>
            </a:r>
            <a:endParaRPr lang="es-ES" sz="1400" dirty="0">
              <a:solidFill>
                <a:schemeClr val="tx1"/>
              </a:solidFill>
            </a:endParaRPr>
          </a:p>
          <a:p>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37</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7" name="1 Título"/>
          <p:cNvSpPr>
            <a:spLocks noGrp="1"/>
          </p:cNvSpPr>
          <p:nvPr>
            <p:ph type="title"/>
          </p:nvPr>
        </p:nvSpPr>
        <p:spPr>
          <a:xfrm>
            <a:off x="1619672" y="274638"/>
            <a:ext cx="7067128" cy="1143000"/>
          </a:xfrm>
        </p:spPr>
        <p:txBody>
          <a:bodyPr/>
          <a:lstStyle/>
          <a:p>
            <a:pPr>
              <a:lnSpc>
                <a:spcPct val="100000"/>
              </a:lnSpc>
            </a:pPr>
            <a:r>
              <a:rPr lang="es-ES" sz="3700" b="1" dirty="0">
                <a:solidFill>
                  <a:schemeClr val="tx1"/>
                </a:solidFill>
                <a:effectLst/>
              </a:rPr>
              <a:t>CONFLICTOS DE INTERESES</a:t>
            </a:r>
            <a:endParaRPr lang="es-ES" sz="3700" dirty="0">
              <a:solidFill>
                <a:schemeClr val="tx1"/>
              </a:solidFill>
            </a:endParaRPr>
          </a:p>
        </p:txBody>
      </p:sp>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061047"/>
          </a:xfrm>
        </p:spPr>
        <p:txBody>
          <a:bodyPr>
            <a:normAutofit/>
          </a:bodyPr>
          <a:lstStyle/>
          <a:p>
            <a:pPr hangingPunct="0"/>
            <a:endParaRPr lang="es-ES" sz="1800" dirty="0" smtClean="0">
              <a:solidFill>
                <a:schemeClr val="tx1"/>
              </a:solidFill>
            </a:endParaRPr>
          </a:p>
          <a:p>
            <a:pPr hangingPunct="0"/>
            <a:endParaRPr lang="es-ES" sz="1800" dirty="0">
              <a:solidFill>
                <a:schemeClr val="tx1"/>
              </a:solidFill>
            </a:endParaRPr>
          </a:p>
          <a:p>
            <a:pPr algn="just" hangingPunct="0"/>
            <a:r>
              <a:rPr lang="es-ES" sz="1800" dirty="0" smtClean="0">
                <a:solidFill>
                  <a:schemeClr val="tx1"/>
                </a:solidFill>
              </a:rPr>
              <a:t>Las </a:t>
            </a:r>
            <a:r>
              <a:rPr lang="es-ES" sz="1800" dirty="0">
                <a:solidFill>
                  <a:schemeClr val="tx1"/>
                </a:solidFill>
              </a:rPr>
              <a:t>asociaciones son responsables de imponer las sanciones a las partes que estén bajo su jurisdicción por actuaciones contrarias a la normativa vigente.</a:t>
            </a:r>
          </a:p>
          <a:p>
            <a:pPr marL="0" indent="0" algn="just">
              <a:buNone/>
            </a:pPr>
            <a:endParaRPr lang="es-ES" sz="1800" dirty="0">
              <a:solidFill>
                <a:schemeClr val="tx1"/>
              </a:solidFill>
            </a:endParaRPr>
          </a:p>
          <a:p>
            <a:pPr algn="just" hangingPunct="0"/>
            <a:r>
              <a:rPr lang="es-ES" sz="1800" dirty="0">
                <a:solidFill>
                  <a:schemeClr val="tx1"/>
                </a:solidFill>
              </a:rPr>
              <a:t>Las sanciones publicadas a los intermediarios deberán ser publicadas y notificadas a la FIFA.</a:t>
            </a:r>
          </a:p>
          <a:p>
            <a:pPr marL="0" indent="0" algn="just">
              <a:buNone/>
            </a:pPr>
            <a:endParaRPr lang="es-ES" sz="1800" dirty="0">
              <a:solidFill>
                <a:schemeClr val="tx1"/>
              </a:solidFill>
            </a:endParaRPr>
          </a:p>
          <a:p>
            <a:pPr algn="just"/>
            <a:r>
              <a:rPr lang="es-ES" sz="1800" dirty="0">
                <a:solidFill>
                  <a:schemeClr val="tx1"/>
                </a:solidFill>
              </a:rPr>
              <a:t>La Comisión Disciplinaria de la FIFA decidirá si las sanciones se ampliarán </a:t>
            </a:r>
            <a:r>
              <a:rPr lang="es-ES" sz="1800" dirty="0" smtClean="0">
                <a:solidFill>
                  <a:schemeClr val="tx1"/>
                </a:solidFill>
              </a:rPr>
              <a:t>al ámbito </a:t>
            </a:r>
            <a:r>
              <a:rPr lang="es-ES" sz="1800" dirty="0">
                <a:solidFill>
                  <a:schemeClr val="tx1"/>
                </a:solidFill>
              </a:rPr>
              <a:t>mundial, de acuerdo con el Código Disciplinario de la FIFA.</a:t>
            </a:r>
          </a:p>
          <a:p>
            <a:pPr marL="0" indent="0" algn="just">
              <a:buNone/>
            </a:pPr>
            <a:endParaRPr lang="es-ES" dirty="0">
              <a:solidFill>
                <a:schemeClr val="tx1"/>
              </a:solidFill>
            </a:endParaRPr>
          </a:p>
          <a:p>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38</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7" name="1 Título"/>
          <p:cNvSpPr>
            <a:spLocks noGrp="1"/>
          </p:cNvSpPr>
          <p:nvPr>
            <p:ph type="title"/>
          </p:nvPr>
        </p:nvSpPr>
        <p:spPr>
          <a:xfrm>
            <a:off x="1281744" y="766851"/>
            <a:ext cx="6995120" cy="1143000"/>
          </a:xfrm>
        </p:spPr>
        <p:txBody>
          <a:bodyPr/>
          <a:lstStyle/>
          <a:p>
            <a:r>
              <a:rPr lang="es-ES" sz="6000" b="1" dirty="0">
                <a:solidFill>
                  <a:schemeClr val="tx1"/>
                </a:solidFill>
                <a:effectLst/>
              </a:rPr>
              <a:t>SANCIONES</a:t>
            </a:r>
            <a:endParaRPr lang="es-ES" sz="6000" dirty="0">
              <a:solidFill>
                <a:schemeClr val="tx1"/>
              </a:solidFill>
            </a:endParaRPr>
          </a:p>
        </p:txBody>
      </p:sp>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204864"/>
            <a:ext cx="8229600" cy="3412975"/>
          </a:xfrm>
        </p:spPr>
        <p:txBody>
          <a:bodyPr/>
          <a:lstStyle/>
          <a:p>
            <a:pPr algn="just" hangingPunct="0"/>
            <a:endParaRPr lang="es-ES" sz="1800" dirty="0" smtClean="0">
              <a:solidFill>
                <a:schemeClr val="tx1"/>
              </a:solidFill>
            </a:endParaRPr>
          </a:p>
          <a:p>
            <a:pPr algn="just" hangingPunct="0"/>
            <a:r>
              <a:rPr lang="es-ES" sz="1800" dirty="0" smtClean="0">
                <a:solidFill>
                  <a:schemeClr val="tx1"/>
                </a:solidFill>
              </a:rPr>
              <a:t>La </a:t>
            </a:r>
            <a:r>
              <a:rPr lang="es-ES" sz="1800" dirty="0">
                <a:solidFill>
                  <a:schemeClr val="tx1"/>
                </a:solidFill>
              </a:rPr>
              <a:t>FIFA supervisará la implementación correcta de los requisitos básicos mencionados por las asociaciones nacionales a fin de garantizar su cumplimiento.</a:t>
            </a:r>
          </a:p>
          <a:p>
            <a:pPr marL="0" indent="0" algn="just">
              <a:buNone/>
            </a:pPr>
            <a:endParaRPr lang="es-ES" sz="1800" dirty="0">
              <a:solidFill>
                <a:schemeClr val="tx1"/>
              </a:solidFill>
            </a:endParaRPr>
          </a:p>
          <a:p>
            <a:pPr algn="just" hangingPunct="0"/>
            <a:r>
              <a:rPr lang="es-ES" sz="1800" dirty="0">
                <a:solidFill>
                  <a:schemeClr val="tx1"/>
                </a:solidFill>
              </a:rPr>
              <a:t>De conformidad con el Código Ético de la FIFA, </a:t>
            </a:r>
            <a:r>
              <a:rPr lang="es-ES" sz="1800" b="1" dirty="0">
                <a:solidFill>
                  <a:schemeClr val="tx1"/>
                </a:solidFill>
              </a:rPr>
              <a:t>la Comisión Disciplinaria de</a:t>
            </a:r>
            <a:r>
              <a:rPr lang="es-ES" sz="1800" dirty="0">
                <a:solidFill>
                  <a:schemeClr val="tx1"/>
                </a:solidFill>
              </a:rPr>
              <a:t> </a:t>
            </a:r>
            <a:r>
              <a:rPr lang="es-ES" sz="1800" b="1" dirty="0">
                <a:solidFill>
                  <a:schemeClr val="tx1"/>
                </a:solidFill>
              </a:rPr>
              <a:t>la FIFA será el órgano competente para tratar estos asuntos</a:t>
            </a:r>
            <a:r>
              <a:rPr lang="es-ES" sz="1800" dirty="0">
                <a:solidFill>
                  <a:schemeClr val="tx1"/>
                </a:solidFill>
              </a:rPr>
              <a:t>.</a:t>
            </a:r>
          </a:p>
          <a:p>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39</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7" name="1 Título"/>
          <p:cNvSpPr>
            <a:spLocks noGrp="1"/>
          </p:cNvSpPr>
          <p:nvPr>
            <p:ph type="title"/>
          </p:nvPr>
        </p:nvSpPr>
        <p:spPr>
          <a:xfrm>
            <a:off x="1281744" y="766851"/>
            <a:ext cx="6995120" cy="1143000"/>
          </a:xfrm>
        </p:spPr>
        <p:txBody>
          <a:bodyPr/>
          <a:lstStyle/>
          <a:p>
            <a:r>
              <a:rPr lang="es-ES" sz="6000" b="1" dirty="0">
                <a:solidFill>
                  <a:schemeClr val="tx1"/>
                </a:solidFill>
                <a:effectLst/>
              </a:rPr>
              <a:t>SANCIONES</a:t>
            </a:r>
            <a:endParaRPr lang="es-ES" sz="6000" dirty="0">
              <a:solidFill>
                <a:schemeClr val="tx1"/>
              </a:solidFill>
            </a:endParaRPr>
          </a:p>
        </p:txBody>
      </p:sp>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55776" y="274638"/>
            <a:ext cx="6131024" cy="1143000"/>
          </a:xfrm>
        </p:spPr>
        <p:txBody>
          <a:bodyPr/>
          <a:lstStyle/>
          <a:p>
            <a:pPr algn="l"/>
            <a:r>
              <a:rPr lang="es-ES" sz="4400" b="1" dirty="0">
                <a:solidFill>
                  <a:schemeClr val="tx1"/>
                </a:solidFill>
              </a:rPr>
              <a:t>CONTENIDO</a:t>
            </a:r>
            <a:endParaRPr lang="es-ES" sz="4400" dirty="0"/>
          </a:p>
        </p:txBody>
      </p:sp>
      <p:sp>
        <p:nvSpPr>
          <p:cNvPr id="3" name="2 Marcador de contenido"/>
          <p:cNvSpPr>
            <a:spLocks noGrp="1"/>
          </p:cNvSpPr>
          <p:nvPr>
            <p:ph idx="1"/>
          </p:nvPr>
        </p:nvSpPr>
        <p:spPr/>
        <p:txBody>
          <a:bodyPr numCol="1">
            <a:noAutofit/>
          </a:bodyPr>
          <a:lstStyle/>
          <a:p>
            <a:pPr algn="just" hangingPunct="0"/>
            <a:endParaRPr lang="es-ES" sz="1600" dirty="0" smtClean="0">
              <a:solidFill>
                <a:schemeClr val="tx1"/>
              </a:solidFill>
            </a:endParaRPr>
          </a:p>
          <a:p>
            <a:pPr algn="just" hangingPunct="0"/>
            <a:r>
              <a:rPr lang="es-ES" sz="1600" dirty="0" smtClean="0">
                <a:solidFill>
                  <a:schemeClr val="tx1"/>
                </a:solidFill>
              </a:rPr>
              <a:t>Art</a:t>
            </a:r>
            <a:r>
              <a:rPr lang="es-ES" sz="1600" dirty="0">
                <a:solidFill>
                  <a:schemeClr val="tx1"/>
                </a:solidFill>
              </a:rPr>
              <a:t>. 1: Ámbito de aplicación </a:t>
            </a:r>
            <a:endParaRPr lang="es-ES" sz="1600" dirty="0" smtClean="0">
              <a:solidFill>
                <a:schemeClr val="tx1"/>
              </a:solidFill>
            </a:endParaRPr>
          </a:p>
          <a:p>
            <a:pPr algn="just" hangingPunct="0"/>
            <a:r>
              <a:rPr lang="es-ES" sz="1600" dirty="0" smtClean="0">
                <a:solidFill>
                  <a:schemeClr val="tx1"/>
                </a:solidFill>
              </a:rPr>
              <a:t>Art</a:t>
            </a:r>
            <a:r>
              <a:rPr lang="es-ES" sz="1600" dirty="0">
                <a:solidFill>
                  <a:schemeClr val="tx1"/>
                </a:solidFill>
              </a:rPr>
              <a:t>. 2: Principios </a:t>
            </a:r>
            <a:r>
              <a:rPr lang="es-ES" sz="1600" dirty="0" smtClean="0">
                <a:solidFill>
                  <a:schemeClr val="tx1"/>
                </a:solidFill>
              </a:rPr>
              <a:t>generales</a:t>
            </a:r>
            <a:endParaRPr lang="es-ES" sz="1600" dirty="0">
              <a:solidFill>
                <a:schemeClr val="tx1"/>
              </a:solidFill>
            </a:endParaRPr>
          </a:p>
          <a:p>
            <a:pPr algn="just"/>
            <a:r>
              <a:rPr lang="es-ES" sz="1600" dirty="0">
                <a:solidFill>
                  <a:schemeClr val="tx1"/>
                </a:solidFill>
              </a:rPr>
              <a:t>Art. 3: Registro de los </a:t>
            </a:r>
            <a:r>
              <a:rPr lang="es-ES" sz="1600" dirty="0" smtClean="0">
                <a:solidFill>
                  <a:schemeClr val="tx1"/>
                </a:solidFill>
              </a:rPr>
              <a:t>intermediarios</a:t>
            </a:r>
            <a:endParaRPr lang="es-ES" sz="1600" dirty="0">
              <a:solidFill>
                <a:schemeClr val="tx1"/>
              </a:solidFill>
            </a:endParaRPr>
          </a:p>
          <a:p>
            <a:pPr algn="just"/>
            <a:r>
              <a:rPr lang="es-ES" sz="1600" dirty="0">
                <a:solidFill>
                  <a:schemeClr val="tx1"/>
                </a:solidFill>
              </a:rPr>
              <a:t>Art. 4: Procedimiento de </a:t>
            </a:r>
            <a:r>
              <a:rPr lang="es-ES" sz="1600" dirty="0" smtClean="0">
                <a:solidFill>
                  <a:schemeClr val="tx1"/>
                </a:solidFill>
              </a:rPr>
              <a:t>registro</a:t>
            </a:r>
            <a:endParaRPr lang="es-ES" sz="1600" dirty="0">
              <a:solidFill>
                <a:schemeClr val="tx1"/>
              </a:solidFill>
            </a:endParaRPr>
          </a:p>
          <a:p>
            <a:pPr algn="just"/>
            <a:r>
              <a:rPr lang="es-ES" sz="1600" dirty="0">
                <a:solidFill>
                  <a:schemeClr val="tx1"/>
                </a:solidFill>
              </a:rPr>
              <a:t>Art. 5: Autorización de la inscripción como </a:t>
            </a:r>
            <a:r>
              <a:rPr lang="es-ES" sz="1600" dirty="0" smtClean="0">
                <a:solidFill>
                  <a:schemeClr val="tx1"/>
                </a:solidFill>
              </a:rPr>
              <a:t>intermediario</a:t>
            </a:r>
            <a:endParaRPr lang="es-ES" sz="1600" dirty="0">
              <a:solidFill>
                <a:schemeClr val="tx1"/>
              </a:solidFill>
            </a:endParaRPr>
          </a:p>
          <a:p>
            <a:pPr algn="just"/>
            <a:r>
              <a:rPr lang="es-ES" sz="1600" dirty="0">
                <a:solidFill>
                  <a:schemeClr val="tx1"/>
                </a:solidFill>
              </a:rPr>
              <a:t>Art. 6: Pérdida de la condición de intermediario registrado por la </a:t>
            </a:r>
            <a:r>
              <a:rPr lang="es-ES" sz="1600" dirty="0" smtClean="0">
                <a:solidFill>
                  <a:schemeClr val="tx1"/>
                </a:solidFill>
              </a:rPr>
              <a:t>RFEF</a:t>
            </a:r>
            <a:endParaRPr lang="es-ES" sz="1600" dirty="0">
              <a:solidFill>
                <a:schemeClr val="tx1"/>
              </a:solidFill>
            </a:endParaRPr>
          </a:p>
          <a:p>
            <a:pPr algn="just" hangingPunct="0"/>
            <a:r>
              <a:rPr lang="es-ES" sz="1600" dirty="0">
                <a:solidFill>
                  <a:schemeClr val="tx1"/>
                </a:solidFill>
              </a:rPr>
              <a:t>Art. 7: Registro de operaciones / transacciones </a:t>
            </a:r>
            <a:endParaRPr lang="es-ES" sz="1600" dirty="0" smtClean="0">
              <a:solidFill>
                <a:schemeClr val="tx1"/>
              </a:solidFill>
            </a:endParaRPr>
          </a:p>
          <a:p>
            <a:pPr algn="just" hangingPunct="0"/>
            <a:r>
              <a:rPr lang="es-ES" sz="1600" dirty="0" smtClean="0">
                <a:solidFill>
                  <a:schemeClr val="tx1"/>
                </a:solidFill>
              </a:rPr>
              <a:t>Art</a:t>
            </a:r>
            <a:r>
              <a:rPr lang="es-ES" sz="1600" dirty="0">
                <a:solidFill>
                  <a:schemeClr val="tx1"/>
                </a:solidFill>
              </a:rPr>
              <a:t>. 8: Contrato de </a:t>
            </a:r>
            <a:r>
              <a:rPr lang="es-ES" sz="1600" dirty="0" smtClean="0">
                <a:solidFill>
                  <a:schemeClr val="tx1"/>
                </a:solidFill>
              </a:rPr>
              <a:t>representación</a:t>
            </a:r>
            <a:endParaRPr lang="es-ES" sz="1600" dirty="0">
              <a:solidFill>
                <a:schemeClr val="tx1"/>
              </a:solidFill>
            </a:endParaRPr>
          </a:p>
          <a:p>
            <a:pPr algn="just"/>
            <a:r>
              <a:rPr lang="es-ES" sz="1600" dirty="0">
                <a:solidFill>
                  <a:schemeClr val="tx1"/>
                </a:solidFill>
              </a:rPr>
              <a:t>Art. 9: Comunicación y publicación de </a:t>
            </a:r>
            <a:r>
              <a:rPr lang="es-ES" sz="1600" dirty="0" smtClean="0">
                <a:solidFill>
                  <a:schemeClr val="tx1"/>
                </a:solidFill>
              </a:rPr>
              <a:t>información</a:t>
            </a:r>
            <a:endParaRPr lang="es-ES" sz="1600" dirty="0">
              <a:solidFill>
                <a:schemeClr val="tx1"/>
              </a:solidFill>
            </a:endParaRPr>
          </a:p>
          <a:p>
            <a:pPr algn="just"/>
            <a:r>
              <a:rPr lang="es-ES" sz="1600" dirty="0">
                <a:solidFill>
                  <a:schemeClr val="tx1"/>
                </a:solidFill>
              </a:rPr>
              <a:t>Art. 10: Pagos a </a:t>
            </a:r>
            <a:r>
              <a:rPr lang="es-ES" sz="1600" dirty="0" smtClean="0">
                <a:solidFill>
                  <a:schemeClr val="tx1"/>
                </a:solidFill>
              </a:rPr>
              <a:t>intermediarios</a:t>
            </a:r>
            <a:endParaRPr lang="es-ES" sz="1600" dirty="0">
              <a:solidFill>
                <a:schemeClr val="tx1"/>
              </a:solidFill>
            </a:endParaRPr>
          </a:p>
          <a:p>
            <a:pPr algn="just"/>
            <a:r>
              <a:rPr lang="es-ES" sz="1600" dirty="0">
                <a:solidFill>
                  <a:schemeClr val="tx1"/>
                </a:solidFill>
              </a:rPr>
              <a:t>Art. 11: Derecho a establecer contacto y prohibición de </a:t>
            </a:r>
            <a:r>
              <a:rPr lang="es-ES" sz="1600" dirty="0" smtClean="0">
                <a:solidFill>
                  <a:schemeClr val="tx1"/>
                </a:solidFill>
              </a:rPr>
              <a:t>captación</a:t>
            </a:r>
            <a:endParaRPr lang="es-ES" sz="1600" dirty="0">
              <a:solidFill>
                <a:schemeClr val="tx1"/>
              </a:solidFill>
            </a:endParaRPr>
          </a:p>
          <a:p>
            <a:pPr algn="just"/>
            <a:r>
              <a:rPr lang="es-ES" sz="1600" dirty="0">
                <a:solidFill>
                  <a:schemeClr val="tx1"/>
                </a:solidFill>
              </a:rPr>
              <a:t>Art. 12: Conflicto de </a:t>
            </a:r>
            <a:r>
              <a:rPr lang="es-ES" sz="1600" dirty="0" smtClean="0">
                <a:solidFill>
                  <a:schemeClr val="tx1"/>
                </a:solidFill>
              </a:rPr>
              <a:t>intereses</a:t>
            </a:r>
            <a:endParaRPr lang="es-ES" sz="1600" dirty="0">
              <a:solidFill>
                <a:schemeClr val="tx1"/>
              </a:solidFill>
            </a:endParaRPr>
          </a:p>
        </p:txBody>
      </p:sp>
      <p:sp>
        <p:nvSpPr>
          <p:cNvPr id="5" name="4 Marcador de número de diapositiva"/>
          <p:cNvSpPr>
            <a:spLocks noGrp="1"/>
          </p:cNvSpPr>
          <p:nvPr>
            <p:ph type="sldNum" sz="quarter" idx="12"/>
          </p:nvPr>
        </p:nvSpPr>
        <p:spPr/>
        <p:txBody>
          <a:bodyPr/>
          <a:lstStyle/>
          <a:p>
            <a:fld id="{85F16AB5-1DFA-48AD-9EE2-3C278CE5A4A4}" type="slidenum">
              <a:rPr lang="es-ES" smtClean="0"/>
              <a:t>4</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4" name="3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07704" y="274638"/>
            <a:ext cx="6779096" cy="1143000"/>
          </a:xfrm>
        </p:spPr>
        <p:txBody>
          <a:bodyPr/>
          <a:lstStyle/>
          <a:p>
            <a:pPr algn="l"/>
            <a:r>
              <a:rPr lang="es-ES" sz="3200" dirty="0" smtClean="0">
                <a:solidFill>
                  <a:schemeClr val="tx1"/>
                </a:solidFill>
              </a:rPr>
              <a:t>                Definiciones</a:t>
            </a:r>
            <a:endParaRPr lang="es-ES" sz="3200" dirty="0">
              <a:solidFill>
                <a:schemeClr val="tx1"/>
              </a:solidFill>
            </a:endParaRPr>
          </a:p>
        </p:txBody>
      </p:sp>
      <p:sp>
        <p:nvSpPr>
          <p:cNvPr id="3" name="2 Marcador de contenido"/>
          <p:cNvSpPr>
            <a:spLocks noGrp="1"/>
          </p:cNvSpPr>
          <p:nvPr>
            <p:ph idx="1"/>
          </p:nvPr>
        </p:nvSpPr>
        <p:spPr/>
        <p:txBody>
          <a:bodyPr>
            <a:normAutofit fontScale="62500" lnSpcReduction="20000"/>
          </a:bodyPr>
          <a:lstStyle/>
          <a:p>
            <a:r>
              <a:rPr lang="es-ES" b="1" dirty="0">
                <a:solidFill>
                  <a:schemeClr val="tx1"/>
                </a:solidFill>
              </a:rPr>
              <a:t>Intermediario</a:t>
            </a:r>
            <a:endParaRPr lang="es-ES" dirty="0">
              <a:solidFill>
                <a:schemeClr val="tx1"/>
              </a:solidFill>
            </a:endParaRPr>
          </a:p>
          <a:p>
            <a:pPr marL="0" indent="0">
              <a:buNone/>
            </a:pPr>
            <a:r>
              <a:rPr lang="es-ES" dirty="0">
                <a:solidFill>
                  <a:schemeClr val="tx1"/>
                </a:solidFill>
              </a:rPr>
              <a:t>Persona física o jurídica que, a cambio de una remuneración o gratuitamente, actúa como representante de jugadores y clubes con miras a negociar un contrato de trabajo o como representante de clubes en negociaciones con miras a celebrar un contrato de traspaso</a:t>
            </a:r>
            <a:r>
              <a:rPr lang="es-ES" dirty="0" smtClean="0">
                <a:solidFill>
                  <a:schemeClr val="tx1"/>
                </a:solidFill>
              </a:rPr>
              <a:t>.</a:t>
            </a:r>
          </a:p>
          <a:p>
            <a:pPr marL="0" indent="0">
              <a:buNone/>
            </a:pPr>
            <a:endParaRPr lang="es-ES" dirty="0">
              <a:solidFill>
                <a:schemeClr val="tx1"/>
              </a:solidFill>
            </a:endParaRPr>
          </a:p>
          <a:p>
            <a:r>
              <a:rPr lang="es-ES" b="1" dirty="0">
                <a:solidFill>
                  <a:schemeClr val="tx1"/>
                </a:solidFill>
              </a:rPr>
              <a:t>Número de inscripción en el registro</a:t>
            </a:r>
            <a:endParaRPr lang="es-ES" dirty="0">
              <a:solidFill>
                <a:schemeClr val="tx1"/>
              </a:solidFill>
            </a:endParaRPr>
          </a:p>
          <a:p>
            <a:pPr marL="0" indent="0">
              <a:buNone/>
            </a:pPr>
            <a:r>
              <a:rPr lang="es-ES" dirty="0">
                <a:solidFill>
                  <a:schemeClr val="tx1"/>
                </a:solidFill>
              </a:rPr>
              <a:t>Identificación en el registro acordada por la RFEF, que permite actuar como intermediario</a:t>
            </a:r>
            <a:r>
              <a:rPr lang="es-ES" dirty="0" smtClean="0">
                <a:solidFill>
                  <a:schemeClr val="tx1"/>
                </a:solidFill>
              </a:rPr>
              <a:t>.</a:t>
            </a:r>
          </a:p>
          <a:p>
            <a:pPr marL="0" indent="0">
              <a:buNone/>
            </a:pPr>
            <a:endParaRPr lang="es-ES" dirty="0">
              <a:solidFill>
                <a:schemeClr val="tx1"/>
              </a:solidFill>
            </a:endParaRPr>
          </a:p>
          <a:p>
            <a:r>
              <a:rPr lang="es-ES" b="1" dirty="0">
                <a:solidFill>
                  <a:schemeClr val="tx1"/>
                </a:solidFill>
              </a:rPr>
              <a:t>Oficial</a:t>
            </a:r>
            <a:endParaRPr lang="es-ES" dirty="0">
              <a:solidFill>
                <a:schemeClr val="tx1"/>
              </a:solidFill>
            </a:endParaRPr>
          </a:p>
          <a:p>
            <a:pPr marL="0" indent="0">
              <a:buNone/>
            </a:pPr>
            <a:r>
              <a:rPr lang="es-ES" dirty="0">
                <a:solidFill>
                  <a:schemeClr val="tx1"/>
                </a:solidFill>
              </a:rPr>
              <a:t>Todo miembro de una </a:t>
            </a:r>
            <a:r>
              <a:rPr lang="es-ES" dirty="0" smtClean="0">
                <a:solidFill>
                  <a:schemeClr val="tx1"/>
                </a:solidFill>
              </a:rPr>
              <a:t>junta, comisión</a:t>
            </a:r>
            <a:r>
              <a:rPr lang="es-ES" dirty="0">
                <a:solidFill>
                  <a:schemeClr val="tx1"/>
                </a:solidFill>
              </a:rPr>
              <a:t>, árbitro y árbitro asistente, gerente deportivo, entrenador y cualquier otro responsable técnico, médico o administrativo de la FIFA en una confederación, federación, liga </a:t>
            </a:r>
            <a:r>
              <a:rPr lang="es-ES" dirty="0" smtClean="0">
                <a:solidFill>
                  <a:schemeClr val="tx1"/>
                </a:solidFill>
              </a:rPr>
              <a:t>o </a:t>
            </a:r>
            <a:r>
              <a:rPr lang="es-ES" dirty="0">
                <a:solidFill>
                  <a:schemeClr val="tx1"/>
                </a:solidFill>
              </a:rPr>
              <a:t>club, así como todos aquéllos obligados a cumplir con los Estatutos de la FIFA (excepto los futbolistas</a:t>
            </a:r>
            <a:r>
              <a:rPr lang="es-ES" dirty="0" smtClean="0">
                <a:solidFill>
                  <a:schemeClr val="tx1"/>
                </a:solidFill>
              </a:rPr>
              <a:t>).</a:t>
            </a:r>
          </a:p>
          <a:p>
            <a:pPr marL="0" indent="0">
              <a:buNone/>
            </a:pPr>
            <a:endParaRPr lang="es-ES" dirty="0">
              <a:solidFill>
                <a:schemeClr val="tx1"/>
              </a:solidFill>
            </a:endParaRPr>
          </a:p>
          <a:p>
            <a:r>
              <a:rPr lang="es-ES" b="1" dirty="0">
                <a:solidFill>
                  <a:schemeClr val="tx1"/>
                </a:solidFill>
              </a:rPr>
              <a:t>Solicitante</a:t>
            </a:r>
            <a:endParaRPr lang="es-ES" dirty="0">
              <a:solidFill>
                <a:schemeClr val="tx1"/>
              </a:solidFill>
            </a:endParaRPr>
          </a:p>
          <a:p>
            <a:pPr marL="0" indent="0">
              <a:buNone/>
            </a:pPr>
            <a:r>
              <a:rPr lang="es-ES" dirty="0">
                <a:solidFill>
                  <a:schemeClr val="tx1"/>
                </a:solidFill>
              </a:rPr>
              <a:t>Persona física o jurídica que desea obtener su inscripción en el registro habilitado por la RFEF para actuar como intermediario.</a:t>
            </a:r>
          </a:p>
          <a:p>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40</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4" name="3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36055453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55776" y="274638"/>
            <a:ext cx="6131024" cy="1143000"/>
          </a:xfrm>
        </p:spPr>
        <p:txBody>
          <a:bodyPr/>
          <a:lstStyle/>
          <a:p>
            <a:r>
              <a:rPr lang="es-ES" sz="2800" dirty="0" smtClean="0"/>
              <a:t>Referencias</a:t>
            </a:r>
            <a:endParaRPr lang="es-ES" sz="2800" dirty="0"/>
          </a:p>
        </p:txBody>
      </p:sp>
      <p:sp>
        <p:nvSpPr>
          <p:cNvPr id="3" name="2 Marcador de contenido"/>
          <p:cNvSpPr>
            <a:spLocks noGrp="1"/>
          </p:cNvSpPr>
          <p:nvPr>
            <p:ph idx="1"/>
          </p:nvPr>
        </p:nvSpPr>
        <p:spPr/>
        <p:txBody>
          <a:bodyPr>
            <a:normAutofit/>
          </a:bodyPr>
          <a:lstStyle/>
          <a:p>
            <a:pPr marL="0" indent="0" algn="just">
              <a:buNone/>
            </a:pPr>
            <a:endParaRPr lang="es-ES" sz="1800" dirty="0" smtClean="0"/>
          </a:p>
          <a:p>
            <a:pPr marL="0" indent="0" algn="just">
              <a:buNone/>
            </a:pPr>
            <a:endParaRPr lang="es-ES" sz="1800" dirty="0"/>
          </a:p>
          <a:p>
            <a:pPr marL="0" indent="0" algn="just">
              <a:buNone/>
            </a:pPr>
            <a:r>
              <a:rPr lang="es-ES" sz="1800" dirty="0" smtClean="0"/>
              <a:t>Nuevo Reglamento de RFEF [Web en línea] </a:t>
            </a:r>
          </a:p>
          <a:p>
            <a:pPr marL="0" indent="0" algn="just">
              <a:buNone/>
            </a:pPr>
            <a:r>
              <a:rPr lang="es-ES" sz="1800" dirty="0">
                <a:hlinkClick r:id="rId2"/>
              </a:rPr>
              <a:t>http://</a:t>
            </a:r>
            <a:r>
              <a:rPr lang="es-ES" sz="1800" dirty="0" smtClean="0">
                <a:hlinkClick r:id="rId2"/>
              </a:rPr>
              <a:t>cdn1.sefutbol.com/sites/default/files/pdf/Reglamento-Intermediarios-web.PDF</a:t>
            </a:r>
            <a:r>
              <a:rPr lang="es-ES" sz="1800" dirty="0" smtClean="0"/>
              <a:t> </a:t>
            </a:r>
            <a:endParaRPr lang="es-ES" sz="1800"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41</a:t>
            </a:fld>
            <a:endParaRPr lang="es-ES"/>
          </a:p>
        </p:txBody>
      </p:sp>
      <p:pic>
        <p:nvPicPr>
          <p:cNvPr id="6"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4" name="3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5413728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85F16AB5-1DFA-48AD-9EE2-3C278CE5A4A4}" type="slidenum">
              <a:rPr lang="es-ES" smtClean="0"/>
              <a:t>42</a:t>
            </a:fld>
            <a:endParaRPr lang="es-ES"/>
          </a:p>
        </p:txBody>
      </p:sp>
      <p:grpSp>
        <p:nvGrpSpPr>
          <p:cNvPr id="4" name="3 Grupo"/>
          <p:cNvGrpSpPr/>
          <p:nvPr/>
        </p:nvGrpSpPr>
        <p:grpSpPr>
          <a:xfrm>
            <a:off x="395536" y="188640"/>
            <a:ext cx="8143007" cy="5752394"/>
            <a:chOff x="395536" y="188640"/>
            <a:chExt cx="8143007" cy="5752394"/>
          </a:xfrm>
        </p:grpSpPr>
        <p:pic>
          <p:nvPicPr>
            <p:cNvPr id="2050" name="Picture 2" descr="http://www.lifebridgeblogs.org/wp-content/uploads/2012/10/thank-yo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908720"/>
              <a:ext cx="7494935" cy="5032314"/>
            </a:xfrm>
            <a:prstGeom prst="rect">
              <a:avLst/>
            </a:prstGeom>
            <a:noFill/>
            <a:extLst>
              <a:ext uri="{909E8E84-426E-40DD-AFC4-6F175D3DCCD1}">
                <a14:hiddenFill xmlns:a14="http://schemas.microsoft.com/office/drawing/2010/main">
                  <a:solidFill>
                    <a:srgbClr val="FFFFFF"/>
                  </a:solidFill>
                </a14:hiddenFill>
              </a:ext>
            </a:extLst>
          </p:spPr>
        </p:pic>
        <p:pic>
          <p:nvPicPr>
            <p:cNvPr id="6"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grpSp>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916832"/>
            <a:ext cx="8229600" cy="3556992"/>
          </a:xfrm>
        </p:spPr>
        <p:txBody>
          <a:bodyPr>
            <a:normAutofit/>
          </a:bodyPr>
          <a:lstStyle/>
          <a:p>
            <a:pPr marL="0" indent="0" algn="just">
              <a:buNone/>
            </a:pPr>
            <a:endParaRPr lang="es-ES" sz="1600" dirty="0">
              <a:solidFill>
                <a:schemeClr val="tx1"/>
              </a:solidFill>
            </a:endParaRPr>
          </a:p>
          <a:p>
            <a:pPr algn="just"/>
            <a:r>
              <a:rPr lang="es-ES" sz="1600" dirty="0" smtClean="0">
                <a:solidFill>
                  <a:schemeClr val="tx1"/>
                </a:solidFill>
              </a:rPr>
              <a:t>Art</a:t>
            </a:r>
            <a:r>
              <a:rPr lang="es-ES" sz="1600" dirty="0">
                <a:solidFill>
                  <a:schemeClr val="tx1"/>
                </a:solidFill>
              </a:rPr>
              <a:t>. 13: Cumplimiento de los estatutos, reglamentos y legislación aplicable</a:t>
            </a:r>
          </a:p>
          <a:p>
            <a:pPr algn="just"/>
            <a:r>
              <a:rPr lang="es-ES" sz="1600" dirty="0">
                <a:solidFill>
                  <a:schemeClr val="tx1"/>
                </a:solidFill>
              </a:rPr>
              <a:t>Art. 14: Resolución de disputas</a:t>
            </a:r>
          </a:p>
          <a:p>
            <a:pPr algn="just"/>
            <a:r>
              <a:rPr lang="es-ES" sz="1600" dirty="0">
                <a:solidFill>
                  <a:schemeClr val="tx1"/>
                </a:solidFill>
              </a:rPr>
              <a:t>Art. 15: Sanciones</a:t>
            </a:r>
          </a:p>
          <a:p>
            <a:r>
              <a:rPr lang="es-ES" sz="1600" dirty="0" smtClean="0">
                <a:solidFill>
                  <a:schemeClr val="tx1"/>
                </a:solidFill>
              </a:rPr>
              <a:t>Art. 16</a:t>
            </a:r>
            <a:r>
              <a:rPr lang="es-ES" sz="1600" dirty="0">
                <a:solidFill>
                  <a:schemeClr val="tx1"/>
                </a:solidFill>
              </a:rPr>
              <a:t>: Disposiciones transitorias</a:t>
            </a:r>
            <a:br>
              <a:rPr lang="es-ES" sz="1600" dirty="0">
                <a:solidFill>
                  <a:schemeClr val="tx1"/>
                </a:solidFill>
              </a:rPr>
            </a:br>
            <a:r>
              <a:rPr lang="es-ES" sz="1600" dirty="0">
                <a:solidFill>
                  <a:schemeClr val="tx1"/>
                </a:solidFill>
              </a:rPr>
              <a:t>Art. 17: Casos no previstos</a:t>
            </a:r>
          </a:p>
          <a:p>
            <a:pPr marL="0" indent="0" algn="just">
              <a:buNone/>
            </a:pPr>
            <a:endParaRPr lang="es-ES" sz="1600" dirty="0">
              <a:solidFill>
                <a:schemeClr val="tx1"/>
              </a:solidFill>
            </a:endParaRPr>
          </a:p>
          <a:p>
            <a:pPr marL="0" indent="0" algn="just">
              <a:buNone/>
            </a:pPr>
            <a:r>
              <a:rPr lang="es-ES" sz="1600" dirty="0">
                <a:solidFill>
                  <a:schemeClr val="tx1"/>
                </a:solidFill>
              </a:rPr>
              <a:t>ANEXO 1: DECLARACIÓN DE INTERMEDIARIO PARA PERSONAS FÍSICAS</a:t>
            </a:r>
          </a:p>
          <a:p>
            <a:pPr marL="0" indent="0" algn="just" hangingPunct="0">
              <a:buNone/>
            </a:pPr>
            <a:r>
              <a:rPr lang="es-ES" sz="1600" dirty="0">
                <a:solidFill>
                  <a:schemeClr val="tx1"/>
                </a:solidFill>
              </a:rPr>
              <a:t>ANEXO 2: DECLARACIÓN DE INTERMEDIARIO PARA PERSONAS JURÍDICAS</a:t>
            </a:r>
          </a:p>
          <a:p>
            <a:pPr marL="0" indent="0" algn="just">
              <a:buNone/>
            </a:pPr>
            <a:r>
              <a:rPr lang="es-ES" sz="1600" dirty="0">
                <a:solidFill>
                  <a:schemeClr val="tx1"/>
                </a:solidFill>
              </a:rPr>
              <a:t>ANEXO 3: CÓDIGO DEONTOLÓGICO</a:t>
            </a:r>
          </a:p>
          <a:p>
            <a:pPr marL="0" indent="0">
              <a:buNone/>
            </a:pPr>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5</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7" name="1 Título"/>
          <p:cNvSpPr>
            <a:spLocks noGrp="1"/>
          </p:cNvSpPr>
          <p:nvPr>
            <p:ph type="title"/>
          </p:nvPr>
        </p:nvSpPr>
        <p:spPr>
          <a:xfrm>
            <a:off x="2555875" y="274638"/>
            <a:ext cx="6130925" cy="1143000"/>
          </a:xfrm>
        </p:spPr>
        <p:txBody>
          <a:bodyPr/>
          <a:lstStyle/>
          <a:p>
            <a:pPr algn="l"/>
            <a:r>
              <a:rPr lang="es-ES" b="1" dirty="0">
                <a:solidFill>
                  <a:schemeClr val="tx1"/>
                </a:solidFill>
              </a:rPr>
              <a:t>CONTENIDO</a:t>
            </a:r>
            <a:endParaRPr lang="es-ES" dirty="0"/>
          </a:p>
        </p:txBody>
      </p:sp>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4586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274638"/>
            <a:ext cx="7139136" cy="1143000"/>
          </a:xfrm>
        </p:spPr>
        <p:txBody>
          <a:bodyPr/>
          <a:lstStyle/>
          <a:p>
            <a:r>
              <a:rPr lang="es-ES" sz="3200" b="1" dirty="0" smtClean="0">
                <a:solidFill>
                  <a:schemeClr val="tx1"/>
                </a:solidFill>
                <a:effectLst/>
              </a:rPr>
              <a:t>Preámbulo</a:t>
            </a:r>
            <a:endParaRPr lang="es-ES" sz="3200" dirty="0">
              <a:solidFill>
                <a:schemeClr val="tx1"/>
              </a:solidFill>
              <a:effectLst/>
            </a:endParaRPr>
          </a:p>
        </p:txBody>
      </p:sp>
      <p:sp>
        <p:nvSpPr>
          <p:cNvPr id="3" name="2 Marcador de contenido"/>
          <p:cNvSpPr>
            <a:spLocks noGrp="1"/>
          </p:cNvSpPr>
          <p:nvPr>
            <p:ph idx="1"/>
          </p:nvPr>
        </p:nvSpPr>
        <p:spPr/>
        <p:txBody>
          <a:bodyPr>
            <a:normAutofit/>
          </a:bodyPr>
          <a:lstStyle/>
          <a:p>
            <a:pPr algn="just"/>
            <a:endParaRPr lang="es-ES" sz="1800" dirty="0" smtClean="0">
              <a:solidFill>
                <a:schemeClr val="tx1"/>
              </a:solidFill>
            </a:endParaRPr>
          </a:p>
          <a:p>
            <a:pPr algn="just"/>
            <a:r>
              <a:rPr lang="es-ES" sz="1600" dirty="0" smtClean="0">
                <a:solidFill>
                  <a:schemeClr val="tx1"/>
                </a:solidFill>
              </a:rPr>
              <a:t>El </a:t>
            </a:r>
            <a:r>
              <a:rPr lang="es-ES" sz="1600" dirty="0">
                <a:solidFill>
                  <a:schemeClr val="tx1"/>
                </a:solidFill>
              </a:rPr>
              <a:t>presente reglamento ha sido elaborado de conformidad con lo establecido en el artículo 1.2 del "Reglamento sobre las relaciones con intermediarios" de FIFA, que exige a las asociaciones nacionales implantar y aplicar, al menos, los principios, normas y requisitos mínimos establecidos en el mismo. Ello con sujeción a la legislación nacional</a:t>
            </a:r>
            <a:r>
              <a:rPr lang="es-ES" sz="1600" dirty="0" smtClean="0">
                <a:solidFill>
                  <a:schemeClr val="tx1"/>
                </a:solidFill>
              </a:rPr>
              <a:t>.</a:t>
            </a:r>
          </a:p>
          <a:p>
            <a:pPr marL="0" indent="0" algn="just">
              <a:buNone/>
            </a:pPr>
            <a:endParaRPr lang="es-ES" sz="1600" dirty="0">
              <a:solidFill>
                <a:schemeClr val="tx1"/>
              </a:solidFill>
            </a:endParaRPr>
          </a:p>
          <a:p>
            <a:pPr algn="just"/>
            <a:r>
              <a:rPr lang="es-ES" sz="1600" dirty="0">
                <a:solidFill>
                  <a:schemeClr val="tx1"/>
                </a:solidFill>
              </a:rPr>
              <a:t>El presente Reglamento debe interpretarse en conjunción con el antedicho Reglamento FIFA, prevaleciendo el presente, en caso de discrepancia entre ambos</a:t>
            </a:r>
          </a:p>
          <a:p>
            <a:pPr marL="0" indent="0">
              <a:buNone/>
            </a:pPr>
            <a:endParaRPr lang="es-ES" dirty="0" smtClean="0"/>
          </a:p>
          <a:p>
            <a:pPr marL="0" indent="0" algn="just">
              <a:buNone/>
            </a:pPr>
            <a:r>
              <a:rPr lang="es-ES" sz="1800" b="1" dirty="0">
                <a:solidFill>
                  <a:schemeClr val="tx1"/>
                </a:solidFill>
              </a:rPr>
              <a:t>El Reglamento sobre las Relaciones con intermediarios de la RFEF entrará en vigor el día </a:t>
            </a:r>
            <a:r>
              <a:rPr lang="es-ES" sz="2000" b="1" dirty="0">
                <a:solidFill>
                  <a:schemeClr val="tx1"/>
                </a:solidFill>
              </a:rPr>
              <a:t>1 de abril de 2015</a:t>
            </a:r>
            <a:r>
              <a:rPr lang="es-ES" sz="1800" b="1" dirty="0">
                <a:solidFill>
                  <a:schemeClr val="tx1"/>
                </a:solidFill>
              </a:rPr>
              <a:t>.</a:t>
            </a:r>
          </a:p>
          <a:p>
            <a:pPr marL="0" indent="0">
              <a:buNone/>
            </a:pPr>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6</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4" name="3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3605545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9672" y="274638"/>
            <a:ext cx="7067128" cy="1143000"/>
          </a:xfrm>
        </p:spPr>
        <p:txBody>
          <a:bodyPr/>
          <a:lstStyle/>
          <a:p>
            <a:r>
              <a:rPr lang="es-ES" sz="3200" b="1" dirty="0" smtClean="0">
                <a:solidFill>
                  <a:schemeClr val="tx1"/>
                </a:solidFill>
              </a:rPr>
              <a:t>Artículos 1 y 2</a:t>
            </a:r>
            <a:endParaRPr lang="es-ES" sz="3200" b="1" dirty="0">
              <a:solidFill>
                <a:schemeClr val="tx1"/>
              </a:solidFill>
            </a:endParaRPr>
          </a:p>
        </p:txBody>
      </p:sp>
      <p:sp>
        <p:nvSpPr>
          <p:cNvPr id="3" name="2 Marcador de contenido"/>
          <p:cNvSpPr>
            <a:spLocks noGrp="1"/>
          </p:cNvSpPr>
          <p:nvPr>
            <p:ph idx="1"/>
          </p:nvPr>
        </p:nvSpPr>
        <p:spPr/>
        <p:txBody>
          <a:bodyPr>
            <a:normAutofit/>
          </a:bodyPr>
          <a:lstStyle/>
          <a:p>
            <a:pPr algn="just"/>
            <a:endParaRPr lang="es-ES" sz="1400" b="1" dirty="0" smtClean="0">
              <a:solidFill>
                <a:schemeClr val="tx1"/>
              </a:solidFill>
            </a:endParaRPr>
          </a:p>
          <a:p>
            <a:pPr algn="just"/>
            <a:r>
              <a:rPr lang="es-ES" sz="1400" b="1" dirty="0" smtClean="0">
                <a:solidFill>
                  <a:schemeClr val="tx1"/>
                </a:solidFill>
              </a:rPr>
              <a:t>Artículo </a:t>
            </a:r>
            <a:r>
              <a:rPr lang="es-ES" sz="1400" b="1" dirty="0">
                <a:solidFill>
                  <a:schemeClr val="tx1"/>
                </a:solidFill>
              </a:rPr>
              <a:t>1. Ámbito de </a:t>
            </a:r>
            <a:r>
              <a:rPr lang="es-ES" sz="1400" b="1" dirty="0" smtClean="0">
                <a:solidFill>
                  <a:schemeClr val="tx1"/>
                </a:solidFill>
              </a:rPr>
              <a:t>aplicación</a:t>
            </a:r>
          </a:p>
          <a:p>
            <a:pPr marL="0" indent="0" algn="just">
              <a:buNone/>
            </a:pPr>
            <a:endParaRPr lang="es-ES" sz="1400" dirty="0">
              <a:solidFill>
                <a:schemeClr val="tx1"/>
              </a:solidFill>
            </a:endParaRPr>
          </a:p>
          <a:p>
            <a:pPr marL="0" indent="0" algn="just">
              <a:buNone/>
            </a:pPr>
            <a:r>
              <a:rPr lang="es-ES" sz="1400" dirty="0" smtClean="0">
                <a:solidFill>
                  <a:schemeClr val="tx1"/>
                </a:solidFill>
              </a:rPr>
              <a:t>Las </a:t>
            </a:r>
            <a:r>
              <a:rPr lang="es-ES" sz="1400" dirty="0">
                <a:solidFill>
                  <a:schemeClr val="tx1"/>
                </a:solidFill>
              </a:rPr>
              <a:t>disposiciones del presente reglamento se dirigen a jugadores y clubes que contratan los servicios de un intermediario con el fin </a:t>
            </a:r>
            <a:r>
              <a:rPr lang="es-ES" sz="1400" dirty="0" smtClean="0">
                <a:solidFill>
                  <a:schemeClr val="tx1"/>
                </a:solidFill>
              </a:rPr>
              <a:t>de negociar </a:t>
            </a:r>
            <a:r>
              <a:rPr lang="es-ES" sz="1400" dirty="0">
                <a:solidFill>
                  <a:schemeClr val="tx1"/>
                </a:solidFill>
              </a:rPr>
              <a:t>un contrato de trabajo entre el jugador y el club; </a:t>
            </a:r>
            <a:r>
              <a:rPr lang="es-ES" sz="1400" dirty="0" smtClean="0">
                <a:solidFill>
                  <a:schemeClr val="tx1"/>
                </a:solidFill>
              </a:rPr>
              <a:t>o cerrar </a:t>
            </a:r>
            <a:r>
              <a:rPr lang="es-ES" sz="1400" dirty="0">
                <a:solidFill>
                  <a:schemeClr val="tx1"/>
                </a:solidFill>
              </a:rPr>
              <a:t>un acuerdo de transferencia entre dos clubes</a:t>
            </a:r>
            <a:r>
              <a:rPr lang="es-ES" sz="1400" dirty="0" smtClean="0">
                <a:solidFill>
                  <a:schemeClr val="tx1"/>
                </a:solidFill>
              </a:rPr>
              <a:t>.</a:t>
            </a:r>
          </a:p>
          <a:p>
            <a:pPr marL="0" indent="0" algn="just">
              <a:buNone/>
            </a:pPr>
            <a:endParaRPr lang="es-ES" sz="1400" dirty="0">
              <a:solidFill>
                <a:schemeClr val="tx1"/>
              </a:solidFill>
            </a:endParaRPr>
          </a:p>
          <a:p>
            <a:pPr algn="just"/>
            <a:r>
              <a:rPr lang="es-ES" sz="1400" b="1" dirty="0">
                <a:solidFill>
                  <a:schemeClr val="tx1"/>
                </a:solidFill>
              </a:rPr>
              <a:t>Artículo 2. Principios </a:t>
            </a:r>
            <a:r>
              <a:rPr lang="es-ES" sz="1400" b="1" dirty="0" smtClean="0">
                <a:solidFill>
                  <a:schemeClr val="tx1"/>
                </a:solidFill>
              </a:rPr>
              <a:t>generales</a:t>
            </a:r>
          </a:p>
          <a:p>
            <a:pPr marL="0" indent="0" algn="just">
              <a:buNone/>
            </a:pPr>
            <a:endParaRPr lang="es-ES" sz="1400" dirty="0">
              <a:solidFill>
                <a:schemeClr val="tx1"/>
              </a:solidFill>
            </a:endParaRPr>
          </a:p>
          <a:p>
            <a:pPr marL="0" lvl="0" indent="0" algn="just" fontAlgn="base">
              <a:buNone/>
            </a:pPr>
            <a:r>
              <a:rPr lang="es-ES" sz="1400" dirty="0">
                <a:solidFill>
                  <a:schemeClr val="tx1"/>
                </a:solidFill>
              </a:rPr>
              <a:t>Los jugadores y los clubes tendrán derecho a contratar los servicios de intermediarios cuando negocien un contrato de trabajo o un acuerdo de traspaso</a:t>
            </a:r>
            <a:r>
              <a:rPr lang="es-ES" sz="1400" dirty="0" smtClean="0">
                <a:solidFill>
                  <a:schemeClr val="tx1"/>
                </a:solidFill>
              </a:rPr>
              <a:t>.   Los </a:t>
            </a:r>
            <a:r>
              <a:rPr lang="es-ES" sz="1400" dirty="0">
                <a:solidFill>
                  <a:schemeClr val="tx1"/>
                </a:solidFill>
              </a:rPr>
              <a:t>clubes o los jugadores no podrán emplear, contratar o pagar a ninguna persona por la realización de actividades reguladas en el presente reglamento, salvo que se encuentre registrada como intermediario y actúe amparado por un contrato de representación.</a:t>
            </a:r>
          </a:p>
          <a:p>
            <a:pPr marL="0" lvl="0" indent="0" algn="just" fontAlgn="base">
              <a:buNone/>
            </a:pPr>
            <a:endParaRPr lang="es-ES" sz="1400" dirty="0" smtClean="0">
              <a:solidFill>
                <a:schemeClr val="tx1"/>
              </a:solidFill>
            </a:endParaRPr>
          </a:p>
          <a:p>
            <a:pPr algn="just" fontAlgn="base"/>
            <a:endParaRPr lang="es-ES" sz="1400" dirty="0">
              <a:solidFill>
                <a:schemeClr val="tx1"/>
              </a:solidFill>
            </a:endParaRPr>
          </a:p>
          <a:p>
            <a:pPr marL="0" indent="0">
              <a:buNone/>
            </a:pPr>
            <a:endParaRPr lang="es-ES" dirty="0">
              <a:solidFill>
                <a:schemeClr val="tx1"/>
              </a:solidFill>
            </a:endParaRPr>
          </a:p>
        </p:txBody>
      </p:sp>
      <p:sp>
        <p:nvSpPr>
          <p:cNvPr id="5" name="4 Marcador de número de diapositiva"/>
          <p:cNvSpPr>
            <a:spLocks noGrp="1"/>
          </p:cNvSpPr>
          <p:nvPr>
            <p:ph type="sldNum" sz="quarter" idx="12"/>
          </p:nvPr>
        </p:nvSpPr>
        <p:spPr/>
        <p:txBody>
          <a:bodyPr/>
          <a:lstStyle/>
          <a:p>
            <a:fld id="{85F16AB5-1DFA-48AD-9EE2-3C278CE5A4A4}" type="slidenum">
              <a:rPr lang="es-ES" smtClean="0"/>
              <a:t>7</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4" name="3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3605545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ES" sz="1200" b="1" dirty="0">
                <a:solidFill>
                  <a:schemeClr val="tx1"/>
                </a:solidFill>
              </a:rPr>
              <a:t>Artículo 3. Registro de los intermediarios</a:t>
            </a:r>
          </a:p>
          <a:p>
            <a:pPr marL="0" indent="0" algn="just">
              <a:buNone/>
            </a:pPr>
            <a:endParaRPr lang="es-ES" sz="1200" dirty="0">
              <a:solidFill>
                <a:schemeClr val="tx1"/>
              </a:solidFill>
            </a:endParaRPr>
          </a:p>
          <a:p>
            <a:pPr marL="0" indent="0" algn="just">
              <a:buNone/>
            </a:pPr>
            <a:r>
              <a:rPr lang="es-ES" sz="1200" dirty="0">
                <a:solidFill>
                  <a:schemeClr val="tx1"/>
                </a:solidFill>
              </a:rPr>
              <a:t>Los intermediarios podrán ser personas físicas o jurídicas. Cuando se trate de personas jurídicas se registrará tanto la persona jurídica como cada uno de los representantes de la misma, siendo éstos los únicos que podrán suscribir acuerdos y/o realizar negociaciones relacionadas con el presente reglamento.  Quien ejerza como intermediario y su representante cuando se trate de una entidad jurídica deberá gozar de una reputación intachable.</a:t>
            </a:r>
          </a:p>
          <a:p>
            <a:pPr marL="0" lvl="0" indent="0" algn="just" fontAlgn="base">
              <a:buNone/>
            </a:pPr>
            <a:endParaRPr lang="es-ES" sz="1200" dirty="0">
              <a:solidFill>
                <a:schemeClr val="tx1"/>
              </a:solidFill>
            </a:endParaRPr>
          </a:p>
          <a:p>
            <a:pPr marL="0" lvl="0" indent="0" algn="just" fontAlgn="base">
              <a:buNone/>
            </a:pPr>
            <a:r>
              <a:rPr lang="es-ES" sz="1200" dirty="0">
                <a:solidFill>
                  <a:schemeClr val="tx1"/>
                </a:solidFill>
              </a:rPr>
              <a:t>Este proceso estará acompañado de la asignación de un número de inscripción en el registro, con carácter personal e intransferible, que se hará público en la página web oficial de la RFEF, de acuerdo con lo establecido en el presente ordenamiento, permitiéndole realizar su trabajo como intermediario dentro del fútbol nacional. </a:t>
            </a:r>
            <a:endParaRPr lang="es-ES" sz="1200" dirty="0" smtClean="0">
              <a:solidFill>
                <a:schemeClr val="tx1"/>
              </a:solidFill>
            </a:endParaRPr>
          </a:p>
          <a:p>
            <a:pPr marL="0" lvl="0" indent="0" algn="just" fontAlgn="base">
              <a:buNone/>
            </a:pPr>
            <a:endParaRPr lang="es-ES" sz="1200" dirty="0">
              <a:solidFill>
                <a:schemeClr val="tx1"/>
              </a:solidFill>
            </a:endParaRPr>
          </a:p>
          <a:p>
            <a:r>
              <a:rPr lang="es-ES" sz="1200" b="1" dirty="0">
                <a:solidFill>
                  <a:schemeClr val="tx1"/>
                </a:solidFill>
              </a:rPr>
              <a:t>Artículo 4. Procedimiento de Registro</a:t>
            </a:r>
            <a:endParaRPr lang="es-ES" sz="1200" dirty="0">
              <a:solidFill>
                <a:schemeClr val="tx1"/>
              </a:solidFill>
            </a:endParaRPr>
          </a:p>
          <a:p>
            <a:pPr marL="0" lvl="0" indent="0" fontAlgn="base">
              <a:buNone/>
            </a:pPr>
            <a:r>
              <a:rPr lang="es-ES" sz="1200" dirty="0">
                <a:solidFill>
                  <a:schemeClr val="tx1"/>
                </a:solidFill>
              </a:rPr>
              <a:t>El solicitante deberá presentar una solicitud escrita para su inscripción en el registro de la RFEF, dirigida a la Secretaría General de la misma.</a:t>
            </a:r>
          </a:p>
          <a:p>
            <a:pPr marL="0" indent="0">
              <a:buNone/>
            </a:pPr>
            <a:endParaRPr lang="es-ES" sz="1200" dirty="0" smtClean="0">
              <a:solidFill>
                <a:schemeClr val="tx1"/>
              </a:solidFill>
            </a:endParaRPr>
          </a:p>
          <a:p>
            <a:pPr marL="0" indent="0">
              <a:buNone/>
            </a:pPr>
            <a:r>
              <a:rPr lang="es-ES" sz="1200" dirty="0" smtClean="0">
                <a:solidFill>
                  <a:schemeClr val="tx1"/>
                </a:solidFill>
              </a:rPr>
              <a:t>Al </a:t>
            </a:r>
            <a:r>
              <a:rPr lang="es-ES" sz="1200" dirty="0">
                <a:solidFill>
                  <a:schemeClr val="tx1"/>
                </a:solidFill>
              </a:rPr>
              <a:t>presentar su solicitud de inscripción, el solicitante se compromete a cumplir los estatutos, reglamentos, directivas, circulares y decisiones de los órganos competentes de la RFEF, de la FIFA y de la BEFA.</a:t>
            </a:r>
          </a:p>
          <a:p>
            <a:pPr algn="just" fontAlgn="base"/>
            <a:endParaRPr lang="es-ES" sz="1200" dirty="0">
              <a:solidFill>
                <a:schemeClr val="tx1"/>
              </a:solidFill>
            </a:endParaRPr>
          </a:p>
        </p:txBody>
      </p:sp>
      <p:sp>
        <p:nvSpPr>
          <p:cNvPr id="5" name="4 Marcador de número de diapositiva"/>
          <p:cNvSpPr>
            <a:spLocks noGrp="1"/>
          </p:cNvSpPr>
          <p:nvPr>
            <p:ph type="sldNum" sz="quarter" idx="12"/>
          </p:nvPr>
        </p:nvSpPr>
        <p:spPr/>
        <p:txBody>
          <a:bodyPr/>
          <a:lstStyle/>
          <a:p>
            <a:fld id="{85F16AB5-1DFA-48AD-9EE2-3C278CE5A4A4}" type="slidenum">
              <a:rPr lang="es-ES" smtClean="0"/>
              <a:t>8</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7" name="1 Título"/>
          <p:cNvSpPr>
            <a:spLocks noGrp="1"/>
          </p:cNvSpPr>
          <p:nvPr>
            <p:ph type="title"/>
          </p:nvPr>
        </p:nvSpPr>
        <p:spPr>
          <a:xfrm>
            <a:off x="1619672" y="274638"/>
            <a:ext cx="7067128" cy="1143000"/>
          </a:xfrm>
        </p:spPr>
        <p:txBody>
          <a:bodyPr/>
          <a:lstStyle/>
          <a:p>
            <a:r>
              <a:rPr lang="es-ES" sz="3200" b="1" dirty="0" smtClean="0">
                <a:solidFill>
                  <a:schemeClr val="tx1"/>
                </a:solidFill>
              </a:rPr>
              <a:t>Artículos 3 y 4</a:t>
            </a:r>
            <a:endParaRPr lang="es-ES" sz="3200" b="1" dirty="0">
              <a:solidFill>
                <a:schemeClr val="tx1"/>
              </a:solidFill>
            </a:endParaRPr>
          </a:p>
        </p:txBody>
      </p:sp>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3605545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endParaRPr lang="es-ES" sz="1600" b="1" dirty="0" smtClean="0">
              <a:solidFill>
                <a:schemeClr val="tx1"/>
              </a:solidFill>
            </a:endParaRPr>
          </a:p>
          <a:p>
            <a:pPr algn="just"/>
            <a:r>
              <a:rPr lang="es-ES" sz="1600" b="1" dirty="0" smtClean="0">
                <a:solidFill>
                  <a:schemeClr val="tx1"/>
                </a:solidFill>
              </a:rPr>
              <a:t>Artículo </a:t>
            </a:r>
            <a:r>
              <a:rPr lang="es-ES" sz="1600" b="1" dirty="0">
                <a:solidFill>
                  <a:schemeClr val="tx1"/>
                </a:solidFill>
              </a:rPr>
              <a:t>5. Autorización de la inscripción como intermediario.</a:t>
            </a:r>
            <a:endParaRPr lang="es-ES" sz="1600" dirty="0">
              <a:solidFill>
                <a:schemeClr val="tx1"/>
              </a:solidFill>
            </a:endParaRPr>
          </a:p>
          <a:p>
            <a:pPr marL="0" lvl="0" indent="0" algn="just" fontAlgn="base">
              <a:buNone/>
            </a:pPr>
            <a:r>
              <a:rPr lang="es-ES" sz="1600" dirty="0">
                <a:solidFill>
                  <a:schemeClr val="tx1"/>
                </a:solidFill>
              </a:rPr>
              <a:t>Si todas las condiciones previas recopiladas en el artículo precedente han sido cumplidas, la RFEF autorizará la inscripción en su registro del intermediario en </a:t>
            </a:r>
            <a:r>
              <a:rPr lang="es-ES" sz="1600" dirty="0" smtClean="0">
                <a:solidFill>
                  <a:schemeClr val="tx1"/>
                </a:solidFill>
              </a:rPr>
              <a:t>cuestión.  La autorización </a:t>
            </a:r>
            <a:r>
              <a:rPr lang="es-ES" sz="1600" dirty="0">
                <a:solidFill>
                  <a:schemeClr val="tx1"/>
                </a:solidFill>
              </a:rPr>
              <a:t>es estrictamente personal e </a:t>
            </a:r>
            <a:r>
              <a:rPr lang="es-ES" sz="1600" dirty="0" smtClean="0">
                <a:solidFill>
                  <a:schemeClr val="tx1"/>
                </a:solidFill>
              </a:rPr>
              <a:t>intransferible, realizando </a:t>
            </a:r>
            <a:r>
              <a:rPr lang="es-ES" sz="1600" dirty="0">
                <a:solidFill>
                  <a:schemeClr val="tx1"/>
                </a:solidFill>
              </a:rPr>
              <a:t>su trabajo dentro del fútbol organizado en el ámbito nacional, con el debido respeto a la normativa aplicable.</a:t>
            </a:r>
          </a:p>
          <a:p>
            <a:pPr algn="just"/>
            <a:endParaRPr lang="es-ES" sz="1600" b="1" dirty="0" smtClean="0">
              <a:solidFill>
                <a:schemeClr val="tx1"/>
              </a:solidFill>
            </a:endParaRPr>
          </a:p>
          <a:p>
            <a:pPr algn="just"/>
            <a:r>
              <a:rPr lang="es-ES" sz="1600" b="1" dirty="0" smtClean="0">
                <a:solidFill>
                  <a:schemeClr val="tx1"/>
                </a:solidFill>
              </a:rPr>
              <a:t>Artículo </a:t>
            </a:r>
            <a:r>
              <a:rPr lang="es-ES" sz="1600" b="1" dirty="0">
                <a:solidFill>
                  <a:schemeClr val="tx1"/>
                </a:solidFill>
              </a:rPr>
              <a:t>6. Pérdida de la condición de intermediario registrado por la RFEF.</a:t>
            </a:r>
            <a:endParaRPr lang="es-ES" sz="1600" dirty="0">
              <a:solidFill>
                <a:schemeClr val="tx1"/>
              </a:solidFill>
            </a:endParaRPr>
          </a:p>
          <a:p>
            <a:pPr marL="0" indent="0" algn="just">
              <a:buNone/>
            </a:pPr>
            <a:r>
              <a:rPr lang="es-ES" sz="1600" dirty="0">
                <a:solidFill>
                  <a:schemeClr val="tx1"/>
                </a:solidFill>
              </a:rPr>
              <a:t>Un intermediario podrá causar baja en el sistema de registro habilitado por la </a:t>
            </a:r>
            <a:r>
              <a:rPr lang="es-ES" sz="1600" dirty="0" smtClean="0">
                <a:solidFill>
                  <a:schemeClr val="tx1"/>
                </a:solidFill>
              </a:rPr>
              <a:t>RFEF.  La </a:t>
            </a:r>
            <a:r>
              <a:rPr lang="es-ES" sz="1600" dirty="0">
                <a:solidFill>
                  <a:schemeClr val="tx1"/>
                </a:solidFill>
              </a:rPr>
              <a:t>RFEF podrá acordar la baja en el Registro cuando concurra alguna de las causas antedichas y por tanto declarar la pérdida de la condición de intermediario, garantizando el derecho de audiencia del intermediario.</a:t>
            </a:r>
          </a:p>
          <a:p>
            <a:endParaRPr lang="es-ES" dirty="0"/>
          </a:p>
        </p:txBody>
      </p:sp>
      <p:sp>
        <p:nvSpPr>
          <p:cNvPr id="5" name="4 Marcador de número de diapositiva"/>
          <p:cNvSpPr>
            <a:spLocks noGrp="1"/>
          </p:cNvSpPr>
          <p:nvPr>
            <p:ph type="sldNum" sz="quarter" idx="12"/>
          </p:nvPr>
        </p:nvSpPr>
        <p:spPr/>
        <p:txBody>
          <a:bodyPr/>
          <a:lstStyle/>
          <a:p>
            <a:fld id="{85F16AB5-1DFA-48AD-9EE2-3C278CE5A4A4}" type="slidenum">
              <a:rPr lang="es-ES" smtClean="0"/>
              <a:t>9</a:t>
            </a:fld>
            <a:endParaRPr lang="es-ES"/>
          </a:p>
        </p:txBody>
      </p:sp>
      <p:pic>
        <p:nvPicPr>
          <p:cNvPr id="6"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88640"/>
            <a:ext cx="886208" cy="1149711"/>
          </a:xfrm>
          <a:prstGeom prst="rect">
            <a:avLst/>
          </a:prstGeom>
          <a:ln w="25400">
            <a:solidFill>
              <a:schemeClr val="bg2">
                <a:lumMod val="40000"/>
                <a:lumOff val="60000"/>
              </a:schemeClr>
            </a:solidFill>
          </a:ln>
          <a:effectLst>
            <a:outerShdw blurRad="546100" dist="1168400" dir="12780000" sx="132000" sy="132000" rotWithShape="0">
              <a:schemeClr val="bg2">
                <a:lumMod val="60000"/>
                <a:lumOff val="40000"/>
                <a:alpha val="15000"/>
              </a:schemeClr>
            </a:outerShdw>
          </a:effectLst>
        </p:spPr>
      </p:pic>
      <p:sp>
        <p:nvSpPr>
          <p:cNvPr id="7" name="1 Título"/>
          <p:cNvSpPr>
            <a:spLocks noGrp="1"/>
          </p:cNvSpPr>
          <p:nvPr>
            <p:ph type="title"/>
          </p:nvPr>
        </p:nvSpPr>
        <p:spPr>
          <a:xfrm>
            <a:off x="1619672" y="274638"/>
            <a:ext cx="7067128" cy="1143000"/>
          </a:xfrm>
        </p:spPr>
        <p:txBody>
          <a:bodyPr/>
          <a:lstStyle/>
          <a:p>
            <a:r>
              <a:rPr lang="es-ES" sz="3200" b="1" dirty="0" smtClean="0">
                <a:solidFill>
                  <a:schemeClr val="tx1"/>
                </a:solidFill>
              </a:rPr>
              <a:t>Artículos 5 y 6</a:t>
            </a:r>
            <a:endParaRPr lang="es-ES" sz="3200" b="1" dirty="0">
              <a:solidFill>
                <a:schemeClr val="tx1"/>
              </a:solidFill>
            </a:endParaRPr>
          </a:p>
        </p:txBody>
      </p:sp>
      <p:sp>
        <p:nvSpPr>
          <p:cNvPr id="2" name="1 Marcador de pie de página"/>
          <p:cNvSpPr>
            <a:spLocks noGrp="1"/>
          </p:cNvSpPr>
          <p:nvPr>
            <p:ph type="ftr" sz="quarter" idx="11"/>
          </p:nvPr>
        </p:nvSpPr>
        <p:spPr/>
        <p:txBody>
          <a:bodyPr/>
          <a:lstStyle/>
          <a:p>
            <a:r>
              <a:rPr lang="es-ES" smtClean="0"/>
              <a:t>Universidad de Navarra</a:t>
            </a:r>
            <a:endParaRPr lang="es-ES"/>
          </a:p>
        </p:txBody>
      </p:sp>
    </p:spTree>
    <p:extLst>
      <p:ext uri="{BB962C8B-B14F-4D97-AF65-F5344CB8AC3E}">
        <p14:creationId xmlns:p14="http://schemas.microsoft.com/office/powerpoint/2010/main" val="36055453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263</TotalTime>
  <Words>3559</Words>
  <Application>Microsoft Office PowerPoint</Application>
  <PresentationFormat>Presentación en pantalla (4:3)</PresentationFormat>
  <Paragraphs>410</Paragraphs>
  <Slides>42</Slides>
  <Notes>1</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Ejecutivo</vt:lpstr>
      <vt:lpstr>Presentación de PowerPoint</vt:lpstr>
      <vt:lpstr>      Índice </vt:lpstr>
      <vt:lpstr>Presentación de PowerPoint</vt:lpstr>
      <vt:lpstr>CONTENIDO</vt:lpstr>
      <vt:lpstr>CONTENIDO</vt:lpstr>
      <vt:lpstr>Preámbulo</vt:lpstr>
      <vt:lpstr>Artículos 1 y 2</vt:lpstr>
      <vt:lpstr>Artículos 3 y 4</vt:lpstr>
      <vt:lpstr>Artículos 5 y 6</vt:lpstr>
      <vt:lpstr>Artículos 7-9</vt:lpstr>
      <vt:lpstr>Artículos 10-12</vt:lpstr>
      <vt:lpstr>Artículos 13-15</vt:lpstr>
      <vt:lpstr>Artículos 16 y 17</vt:lpstr>
      <vt:lpstr>ANEXO I</vt:lpstr>
      <vt:lpstr>ANEXO II</vt:lpstr>
      <vt:lpstr>ANEXO III</vt:lpstr>
      <vt:lpstr>Presentación de PowerPoint</vt:lpstr>
      <vt:lpstr>CONTENIDO</vt:lpstr>
      <vt:lpstr>CUOTA PARA INTERMEDIARIOS</vt:lpstr>
      <vt:lpstr>DERECHO A ESTABLECER CONTACTO Y PROHIBICIÓN DE CAPTACIÓN</vt:lpstr>
      <vt:lpstr>DERECHO A ESTABLECER CONTACTO Y PROHIBICIÓN DE CAPTACIÓN</vt:lpstr>
      <vt:lpstr>RESOLUCIÓN DE DISPUTAS</vt:lpstr>
      <vt:lpstr>Presentación de PowerPoint</vt:lpstr>
      <vt:lpstr>Nuevo  Reglamento  de  Intermediarios  de  la  FIFA  “REGLAMENTO SOBRE LAS RELACIONES CON INTERMEDIARIOS”</vt:lpstr>
      <vt:lpstr>El fin perseguido por los grupos de trabajo no fue nunca "desregular" la profesión</vt:lpstr>
      <vt:lpstr>El Reglamento define las siguientes normas y requisitos mínimos que deberán hacer cumplir las asociaciones miembro:</vt:lpstr>
      <vt:lpstr>El Reglamento de Intermediarios sustituye al Reglamento sobre los Agentes de Jugadores</vt:lpstr>
      <vt:lpstr>ASPECTOS IMPORTANTES</vt:lpstr>
      <vt:lpstr>La contratación de los servicios de un intermediario para negociar un contrato o traspaso no es obligatoria, quedando a elección de jugador o club.</vt:lpstr>
      <vt:lpstr>Para ser incluido en el registro, es necesario cumplir una serie de requisitos:</vt:lpstr>
      <vt:lpstr>CONTENIDO DEL CONTRATO DE REPRESENTACIÓN.</vt:lpstr>
      <vt:lpstr>CONTENIDO DEL CONTRATO DE REPRESENTACIÓN.</vt:lpstr>
      <vt:lpstr>COMUNICACIÓN Y PUBLICACIÓN DE INFORMACIÓN</vt:lpstr>
      <vt:lpstr>REMUNERACIÓN DEL INTERMEDIARIO</vt:lpstr>
      <vt:lpstr>RECOMENDACIONES EN CUANTO A LAS REMUNERACIONES</vt:lpstr>
      <vt:lpstr>CONFLICTOS DE INTERESES</vt:lpstr>
      <vt:lpstr>CONFLICTOS DE INTERESES</vt:lpstr>
      <vt:lpstr>SANCIONES</vt:lpstr>
      <vt:lpstr>SANCIONES</vt:lpstr>
      <vt:lpstr>                Definiciones</vt:lpstr>
      <vt:lpstr>Referencias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Noemí Sanz</dc:creator>
  <cp:lastModifiedBy>Noemí Sanz</cp:lastModifiedBy>
  <cp:revision>64</cp:revision>
  <dcterms:created xsi:type="dcterms:W3CDTF">2016-03-16T15:27:09Z</dcterms:created>
  <dcterms:modified xsi:type="dcterms:W3CDTF">2016-03-17T17:34:22Z</dcterms:modified>
</cp:coreProperties>
</file>