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Palatino Linotype"/>
          <a:ea typeface="Palatino Linotype"/>
          <a:cs typeface="Palatino Linotype"/>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5E5"/>
          </a:solidFill>
        </a:fill>
      </a:tcStyle>
    </a:wholeTbl>
    <a:band2H>
      <a:tcTxStyle/>
      <a:tcStyle>
        <a:tcBdr/>
        <a:fill>
          <a:solidFill>
            <a:srgbClr val="E9EBF2"/>
          </a:solidFill>
        </a:fill>
      </a:tcStyle>
    </a:band2H>
    <a:firstCol>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Palatino Linotype"/>
          <a:ea typeface="Palatino Linotype"/>
          <a:cs typeface="Palatino Linotype"/>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5D8CB"/>
          </a:solidFill>
        </a:fill>
      </a:tcStyle>
    </a:wholeTbl>
    <a:band2H>
      <a:tcTxStyle/>
      <a:tcStyle>
        <a:tcBdr/>
        <a:fill>
          <a:solidFill>
            <a:srgbClr val="FAECE7"/>
          </a:solidFill>
        </a:fill>
      </a:tcStyle>
    </a:band2H>
    <a:firstCol>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Palatino Linotype"/>
          <a:ea typeface="Palatino Linotype"/>
          <a:cs typeface="Palatino Linotype"/>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D7D8"/>
          </a:solidFill>
        </a:fill>
      </a:tcStyle>
    </a:wholeTbl>
    <a:band2H>
      <a:tcTxStyle/>
      <a:tcStyle>
        <a:tcBdr/>
        <a:fill>
          <a:solidFill>
            <a:srgbClr val="EBECED"/>
          </a:solidFill>
        </a:fill>
      </a:tcStyle>
    </a:band2H>
    <a:firstCol>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Palatino Linotype"/>
          <a:ea typeface="Palatino Linotype"/>
          <a:cs typeface="Palatino Linotyp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Palatino Linotype"/>
          <a:ea typeface="Palatino Linotype"/>
          <a:cs typeface="Palatino Linotyp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Palatino Linotype"/>
          <a:ea typeface="Palatino Linotype"/>
          <a:cs typeface="Palatino Linotype"/>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Palatino Linotype"/>
          <a:ea typeface="Palatino Linotype"/>
          <a:cs typeface="Palatino Linotype"/>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Palatino Linotype"/>
          <a:ea typeface="Palatino Linotype"/>
          <a:cs typeface="Palatino Linotype"/>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Palatino Linotype"/>
          <a:ea typeface="Palatino Linotype"/>
          <a:cs typeface="Palatino Linotype"/>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Palatino Linotype"/>
          <a:ea typeface="Palatino Linotype"/>
          <a:cs typeface="Palatino Linotype"/>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Palatino Linotype"/>
          <a:ea typeface="Palatino Linotype"/>
          <a:cs typeface="Palatino Linotype"/>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Palatino Linotype"/>
          <a:ea typeface="Palatino Linotype"/>
          <a:cs typeface="Palatino Linotype"/>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Palatino Linotype"/>
          <a:ea typeface="Palatino Linotype"/>
          <a:cs typeface="Palatino Linotype"/>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10" d="100"/>
          <a:sy n="110" d="100"/>
        </p:scale>
        <p:origin x="-1632"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4" name="Shape 114"/>
          <p:cNvSpPr>
            <a:spLocks noGrp="1" noRot="1" noChangeAspect="1"/>
          </p:cNvSpPr>
          <p:nvPr>
            <p:ph type="sldImg"/>
          </p:nvPr>
        </p:nvSpPr>
        <p:spPr>
          <a:xfrm>
            <a:off x="1143000" y="685800"/>
            <a:ext cx="4572000" cy="3429000"/>
          </a:xfrm>
          <a:prstGeom prst="rect">
            <a:avLst/>
          </a:prstGeom>
        </p:spPr>
        <p:txBody>
          <a:bodyPr/>
          <a:lstStyle/>
          <a:p>
            <a:endParaRPr/>
          </a:p>
        </p:txBody>
      </p:sp>
      <p:sp>
        <p:nvSpPr>
          <p:cNvPr id="115" name="Shape 115"/>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xmlns="" val="2146092284"/>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13" name="Shape 13"/>
          <p:cNvSpPr>
            <a:spLocks noGrp="1"/>
          </p:cNvSpPr>
          <p:nvPr>
            <p:ph type="title"/>
          </p:nvPr>
        </p:nvSpPr>
        <p:spPr>
          <a:xfrm>
            <a:off x="685800" y="609601"/>
            <a:ext cx="7772400" cy="4267201"/>
          </a:xfrm>
          <a:prstGeom prst="rect">
            <a:avLst/>
          </a:prstGeom>
        </p:spPr>
        <p:txBody>
          <a:bodyPr/>
          <a:lstStyle>
            <a:lvl1pPr>
              <a:lnSpc>
                <a:spcPct val="100000"/>
              </a:lnSpc>
              <a:defRPr sz="8000"/>
            </a:lvl1pPr>
          </a:lstStyle>
          <a:p>
            <a:r>
              <a:t>Haga clic para modificar el estilo de título del patrón</a:t>
            </a:r>
          </a:p>
        </p:txBody>
      </p:sp>
      <p:sp>
        <p:nvSpPr>
          <p:cNvPr id="14" name="Shape 14"/>
          <p:cNvSpPr>
            <a:spLocks noGrp="1"/>
          </p:cNvSpPr>
          <p:nvPr>
            <p:ph type="body" sz="quarter" idx="1"/>
          </p:nvPr>
        </p:nvSpPr>
        <p:spPr>
          <a:xfrm>
            <a:off x="1371600" y="4953000"/>
            <a:ext cx="6400800" cy="1219200"/>
          </a:xfrm>
          <a:prstGeom prst="rect">
            <a:avLst/>
          </a:prstGeom>
        </p:spPr>
        <p:txBody>
          <a:bodyPr/>
          <a:lstStyle>
            <a:lvl1pPr marL="0" indent="0" algn="ctr">
              <a:buSzTx/>
              <a:buFontTx/>
              <a:buNone/>
              <a:defRPr>
                <a:solidFill>
                  <a:srgbClr val="888888"/>
                </a:solidFill>
              </a:defRPr>
            </a:lvl1pPr>
          </a:lstStyle>
          <a:p>
            <a:r>
              <a:t>Haga clic para modificar el estilo de subtítulo del patrón</a:t>
            </a:r>
          </a:p>
        </p:txBody>
      </p:sp>
      <p:sp>
        <p:nvSpPr>
          <p:cNvPr id="15" name="Shape 15"/>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ítulo y texto vertical">
    <p:spTree>
      <p:nvGrpSpPr>
        <p:cNvPr id="1" name=""/>
        <p:cNvGrpSpPr/>
        <p:nvPr/>
      </p:nvGrpSpPr>
      <p:grpSpPr>
        <a:xfrm>
          <a:off x="0" y="0"/>
          <a:ext cx="0" cy="0"/>
          <a:chOff x="0" y="0"/>
          <a:chExt cx="0" cy="0"/>
        </a:xfrm>
      </p:grpSpPr>
      <p:sp>
        <p:nvSpPr>
          <p:cNvPr id="97" name="Shape 97"/>
          <p:cNvSpPr>
            <a:spLocks noGrp="1"/>
          </p:cNvSpPr>
          <p:nvPr>
            <p:ph type="title"/>
          </p:nvPr>
        </p:nvSpPr>
        <p:spPr>
          <a:prstGeom prst="rect">
            <a:avLst/>
          </a:prstGeom>
        </p:spPr>
        <p:txBody>
          <a:bodyPr/>
          <a:lstStyle/>
          <a:p>
            <a:r>
              <a:t>Haga clic para modificar el estilo de título del patrón</a:t>
            </a:r>
          </a:p>
        </p:txBody>
      </p:sp>
      <p:sp>
        <p:nvSpPr>
          <p:cNvPr id="98" name="Shape 98"/>
          <p:cNvSpPr>
            <a:spLocks noGrp="1"/>
          </p:cNvSpPr>
          <p:nvPr>
            <p:ph type="body" idx="1"/>
          </p:nvPr>
        </p:nvSpPr>
        <p:spPr>
          <a:prstGeom prst="rect">
            <a:avLst/>
          </a:prstGeom>
        </p:spPr>
        <p:txBody>
          <a:bodyPr/>
          <a:lstStyle/>
          <a:p>
            <a:r>
              <a:t>Haga clic para modificar el estilo de texto del patrón</a:t>
            </a:r>
          </a:p>
          <a:p>
            <a:pPr lvl="1"/>
            <a:r>
              <a:t>Segundo nivel</a:t>
            </a:r>
          </a:p>
          <a:p>
            <a:pPr lvl="2"/>
            <a:r>
              <a:t>Tercer nivel</a:t>
            </a:r>
          </a:p>
          <a:p>
            <a:pPr lvl="3"/>
            <a:r>
              <a:t>Cuarto nivel</a:t>
            </a:r>
          </a:p>
          <a:p>
            <a:pPr lvl="4"/>
            <a:r>
              <a:t>Quinto nivel</a:t>
            </a:r>
          </a:p>
        </p:txBody>
      </p:sp>
      <p:sp>
        <p:nvSpPr>
          <p:cNvPr id="99" name="Shape 99"/>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ítulo vertical y texto">
    <p:spTree>
      <p:nvGrpSpPr>
        <p:cNvPr id="1" name=""/>
        <p:cNvGrpSpPr/>
        <p:nvPr/>
      </p:nvGrpSpPr>
      <p:grpSpPr>
        <a:xfrm>
          <a:off x="0" y="0"/>
          <a:ext cx="0" cy="0"/>
          <a:chOff x="0" y="0"/>
          <a:chExt cx="0" cy="0"/>
        </a:xfrm>
      </p:grpSpPr>
      <p:sp>
        <p:nvSpPr>
          <p:cNvPr id="106" name="Shape 106"/>
          <p:cNvSpPr>
            <a:spLocks noGrp="1"/>
          </p:cNvSpPr>
          <p:nvPr>
            <p:ph type="title"/>
          </p:nvPr>
        </p:nvSpPr>
        <p:spPr>
          <a:xfrm>
            <a:off x="6629400" y="274638"/>
            <a:ext cx="2057400" cy="5851526"/>
          </a:xfrm>
          <a:prstGeom prst="rect">
            <a:avLst/>
          </a:prstGeom>
        </p:spPr>
        <p:txBody>
          <a:bodyPr/>
          <a:lstStyle/>
          <a:p>
            <a:r>
              <a:t>Haga clic para modificar el estilo de título del patrón</a:t>
            </a:r>
          </a:p>
        </p:txBody>
      </p:sp>
      <p:sp>
        <p:nvSpPr>
          <p:cNvPr id="107" name="Shape 107"/>
          <p:cNvSpPr>
            <a:spLocks noGrp="1"/>
          </p:cNvSpPr>
          <p:nvPr>
            <p:ph type="body" idx="1"/>
          </p:nvPr>
        </p:nvSpPr>
        <p:spPr>
          <a:xfrm>
            <a:off x="457200" y="274638"/>
            <a:ext cx="6019800" cy="5851526"/>
          </a:xfrm>
          <a:prstGeom prst="rect">
            <a:avLst/>
          </a:prstGeom>
        </p:spPr>
        <p:txBody>
          <a:bodyPr/>
          <a:lstStyle/>
          <a:p>
            <a:r>
              <a:t>Haga clic para modificar el estilo de texto del patrón</a:t>
            </a:r>
          </a:p>
          <a:p>
            <a:pPr lvl="1"/>
            <a:r>
              <a:t>Segundo nivel</a:t>
            </a:r>
          </a:p>
          <a:p>
            <a:pPr lvl="2"/>
            <a:r>
              <a:t>Tercer nivel</a:t>
            </a:r>
          </a:p>
          <a:p>
            <a:pPr lvl="3"/>
            <a:r>
              <a:t>Cuarto nivel</a:t>
            </a:r>
          </a:p>
          <a:p>
            <a:pPr lvl="4"/>
            <a:r>
              <a:t>Quinto nivel</a:t>
            </a:r>
          </a:p>
        </p:txBody>
      </p:sp>
      <p:sp>
        <p:nvSpPr>
          <p:cNvPr id="108" name="Shape 108"/>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22" name="Shape 22"/>
          <p:cNvSpPr>
            <a:spLocks noGrp="1"/>
          </p:cNvSpPr>
          <p:nvPr>
            <p:ph type="title"/>
          </p:nvPr>
        </p:nvSpPr>
        <p:spPr>
          <a:prstGeom prst="rect">
            <a:avLst/>
          </a:prstGeom>
        </p:spPr>
        <p:txBody>
          <a:bodyPr/>
          <a:lstStyle/>
          <a:p>
            <a:r>
              <a:t>Haga clic para modificar el estilo de título del patrón</a:t>
            </a:r>
          </a:p>
        </p:txBody>
      </p:sp>
      <p:sp>
        <p:nvSpPr>
          <p:cNvPr id="23" name="Shape 23"/>
          <p:cNvSpPr>
            <a:spLocks noGrp="1"/>
          </p:cNvSpPr>
          <p:nvPr>
            <p:ph type="body" idx="1"/>
          </p:nvPr>
        </p:nvSpPr>
        <p:spPr>
          <a:prstGeom prst="rect">
            <a:avLst/>
          </a:prstGeom>
        </p:spPr>
        <p:txBody>
          <a:bodyPr/>
          <a:lstStyle/>
          <a:p>
            <a:r>
              <a:t>Haga clic para modificar el estilo de texto del patrón</a:t>
            </a:r>
          </a:p>
          <a:p>
            <a:pPr lvl="1"/>
            <a:r>
              <a:t>Segundo nivel</a:t>
            </a:r>
          </a:p>
          <a:p>
            <a:pPr lvl="2"/>
            <a:r>
              <a:t>Tercer nivel</a:t>
            </a:r>
          </a:p>
          <a:p>
            <a:pPr lvl="3"/>
            <a:r>
              <a:t>Cuarto nivel</a:t>
            </a:r>
          </a:p>
          <a:p>
            <a:pPr lvl="4"/>
            <a:r>
              <a:t>Quinto nivel</a:t>
            </a:r>
          </a:p>
        </p:txBody>
      </p:sp>
      <p:sp>
        <p:nvSpPr>
          <p:cNvPr id="24" name="Shape 24"/>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Encabezado de sección">
    <p:spTree>
      <p:nvGrpSpPr>
        <p:cNvPr id="1" name=""/>
        <p:cNvGrpSpPr/>
        <p:nvPr/>
      </p:nvGrpSpPr>
      <p:grpSpPr>
        <a:xfrm>
          <a:off x="0" y="0"/>
          <a:ext cx="0" cy="0"/>
          <a:chOff x="0" y="0"/>
          <a:chExt cx="0" cy="0"/>
        </a:xfrm>
      </p:grpSpPr>
      <p:sp>
        <p:nvSpPr>
          <p:cNvPr id="31" name="Shape 31"/>
          <p:cNvSpPr>
            <a:spLocks noGrp="1"/>
          </p:cNvSpPr>
          <p:nvPr>
            <p:ph type="title"/>
          </p:nvPr>
        </p:nvSpPr>
        <p:spPr>
          <a:xfrm>
            <a:off x="722312" y="1371600"/>
            <a:ext cx="7772401" cy="2505075"/>
          </a:xfrm>
          <a:prstGeom prst="rect">
            <a:avLst/>
          </a:prstGeom>
        </p:spPr>
        <p:txBody>
          <a:bodyPr/>
          <a:lstStyle>
            <a:lvl1pPr>
              <a:lnSpc>
                <a:spcPct val="100000"/>
              </a:lnSpc>
              <a:defRPr sz="4800"/>
            </a:lvl1pPr>
          </a:lstStyle>
          <a:p>
            <a:r>
              <a:t>Haga clic para modificar el estilo de título del patrón</a:t>
            </a:r>
          </a:p>
        </p:txBody>
      </p:sp>
      <p:sp>
        <p:nvSpPr>
          <p:cNvPr id="32" name="Shape 32"/>
          <p:cNvSpPr>
            <a:spLocks noGrp="1"/>
          </p:cNvSpPr>
          <p:nvPr>
            <p:ph type="body" sz="quarter" idx="1"/>
          </p:nvPr>
        </p:nvSpPr>
        <p:spPr>
          <a:xfrm>
            <a:off x="722312" y="4068762"/>
            <a:ext cx="7772401" cy="1131888"/>
          </a:xfrm>
          <a:prstGeom prst="rect">
            <a:avLst/>
          </a:prstGeom>
        </p:spPr>
        <p:txBody>
          <a:bodyPr/>
          <a:lstStyle>
            <a:lvl1pPr marL="0" indent="0" algn="ctr">
              <a:spcBef>
                <a:spcPts val="400"/>
              </a:spcBef>
              <a:buSzTx/>
              <a:buFontTx/>
              <a:buNone/>
              <a:defRPr sz="2000">
                <a:solidFill>
                  <a:srgbClr val="888888"/>
                </a:solidFill>
              </a:defRPr>
            </a:lvl1pPr>
          </a:lstStyle>
          <a:p>
            <a:r>
              <a:t>Haga clic para modificar el estilo de texto del patrón</a:t>
            </a:r>
          </a:p>
        </p:txBody>
      </p:sp>
      <p:sp>
        <p:nvSpPr>
          <p:cNvPr id="33" name="Shape 33"/>
          <p:cNvSpPr>
            <a:spLocks noGrp="1"/>
          </p:cNvSpPr>
          <p:nvPr>
            <p:ph type="sldNum" sz="quarter" idx="2"/>
          </p:nvPr>
        </p:nvSpPr>
        <p:spPr>
          <a:prstGeom prst="rect">
            <a:avLst/>
          </a:prstGeom>
        </p:spPr>
        <p:txBody>
          <a:bodyPr/>
          <a:lstStyle/>
          <a:p>
            <a:fld id="{86CB4B4D-7CA3-9044-876B-883B54F8677D}" type="slidenum">
              <a:rPr/>
              <a:pPr/>
              <a:t>‹Nº›</a:t>
            </a:fld>
            <a:endParaRPr/>
          </a:p>
        </p:txBody>
      </p:sp>
      <p:sp>
        <p:nvSpPr>
          <p:cNvPr id="34" name="Shape 34"/>
          <p:cNvSpPr/>
          <p:nvPr/>
        </p:nvSpPr>
        <p:spPr>
          <a:xfrm>
            <a:off x="4495800" y="3924300"/>
            <a:ext cx="84772" cy="84772"/>
          </a:xfrm>
          <a:prstGeom prst="ellipse">
            <a:avLst/>
          </a:prstGeom>
          <a:solidFill>
            <a:srgbClr val="808080"/>
          </a:solidFill>
          <a:ln w="12700">
            <a:miter lim="400000"/>
          </a:ln>
        </p:spPr>
        <p:txBody>
          <a:bodyPr lIns="45719" rIns="45719" anchor="ctr"/>
          <a:lstStyle/>
          <a:p>
            <a:pPr algn="ctr">
              <a:defRPr>
                <a:solidFill>
                  <a:srgbClr val="FFFFFF"/>
                </a:solidFill>
              </a:defRPr>
            </a:pPr>
            <a:endParaRPr/>
          </a:p>
        </p:txBody>
      </p:sp>
      <p:sp>
        <p:nvSpPr>
          <p:cNvPr id="35" name="Shape 35"/>
          <p:cNvSpPr/>
          <p:nvPr/>
        </p:nvSpPr>
        <p:spPr>
          <a:xfrm>
            <a:off x="4695825" y="3924300"/>
            <a:ext cx="84772" cy="84772"/>
          </a:xfrm>
          <a:prstGeom prst="ellipse">
            <a:avLst/>
          </a:prstGeom>
          <a:solidFill>
            <a:srgbClr val="808080"/>
          </a:solidFill>
          <a:ln w="12700">
            <a:miter lim="400000"/>
          </a:ln>
        </p:spPr>
        <p:txBody>
          <a:bodyPr lIns="45719" rIns="45719" anchor="ctr"/>
          <a:lstStyle/>
          <a:p>
            <a:pPr algn="ctr">
              <a:defRPr>
                <a:solidFill>
                  <a:srgbClr val="FFFFFF"/>
                </a:solidFill>
              </a:defRPr>
            </a:pPr>
            <a:endParaRPr/>
          </a:p>
        </p:txBody>
      </p:sp>
      <p:sp>
        <p:nvSpPr>
          <p:cNvPr id="36" name="Shape 36"/>
          <p:cNvSpPr/>
          <p:nvPr/>
        </p:nvSpPr>
        <p:spPr>
          <a:xfrm>
            <a:off x="4296728" y="3924300"/>
            <a:ext cx="84773" cy="84772"/>
          </a:xfrm>
          <a:prstGeom prst="ellipse">
            <a:avLst/>
          </a:prstGeom>
          <a:solidFill>
            <a:srgbClr val="808080"/>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os objetos">
    <p:spTree>
      <p:nvGrpSpPr>
        <p:cNvPr id="1" name=""/>
        <p:cNvGrpSpPr/>
        <p:nvPr/>
      </p:nvGrpSpPr>
      <p:grpSpPr>
        <a:xfrm>
          <a:off x="0" y="0"/>
          <a:ext cx="0" cy="0"/>
          <a:chOff x="0" y="0"/>
          <a:chExt cx="0" cy="0"/>
        </a:xfrm>
      </p:grpSpPr>
      <p:sp>
        <p:nvSpPr>
          <p:cNvPr id="43" name="Shape 43"/>
          <p:cNvSpPr>
            <a:spLocks noGrp="1"/>
          </p:cNvSpPr>
          <p:nvPr>
            <p:ph type="title"/>
          </p:nvPr>
        </p:nvSpPr>
        <p:spPr>
          <a:prstGeom prst="rect">
            <a:avLst/>
          </a:prstGeom>
        </p:spPr>
        <p:txBody>
          <a:bodyPr/>
          <a:lstStyle/>
          <a:p>
            <a:r>
              <a:t>Haga clic para modificar el estilo de título del patrón</a:t>
            </a:r>
          </a:p>
        </p:txBody>
      </p:sp>
      <p:sp>
        <p:nvSpPr>
          <p:cNvPr id="44" name="Shape 44"/>
          <p:cNvSpPr>
            <a:spLocks noGrp="1"/>
          </p:cNvSpPr>
          <p:nvPr>
            <p:ph type="body" sz="half" idx="1"/>
          </p:nvPr>
        </p:nvSpPr>
        <p:spPr>
          <a:xfrm>
            <a:off x="4648200" y="1600200"/>
            <a:ext cx="4038600" cy="4525963"/>
          </a:xfrm>
          <a:prstGeom prst="rect">
            <a:avLst/>
          </a:prstGeom>
        </p:spPr>
        <p:txBody>
          <a:bodyPr/>
          <a:lstStyle/>
          <a:p>
            <a:r>
              <a:t>Haga clic para modificar el estilo de texto del patrón</a:t>
            </a:r>
          </a:p>
          <a:p>
            <a:pPr lvl="1"/>
            <a:r>
              <a:t>Segundo nivel</a:t>
            </a:r>
          </a:p>
          <a:p>
            <a:pPr lvl="2"/>
            <a:r>
              <a:t>Tercer nivel</a:t>
            </a:r>
          </a:p>
          <a:p>
            <a:pPr lvl="3"/>
            <a:r>
              <a:t>Cuarto nivel</a:t>
            </a:r>
          </a:p>
          <a:p>
            <a:pPr lvl="4"/>
            <a:r>
              <a:t>Quinto nivel</a:t>
            </a:r>
          </a:p>
        </p:txBody>
      </p:sp>
      <p:sp>
        <p:nvSpPr>
          <p:cNvPr id="45" name="Shape 45"/>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ación">
    <p:spTree>
      <p:nvGrpSpPr>
        <p:cNvPr id="1" name=""/>
        <p:cNvGrpSpPr/>
        <p:nvPr/>
      </p:nvGrpSpPr>
      <p:grpSpPr>
        <a:xfrm>
          <a:off x="0" y="0"/>
          <a:ext cx="0" cy="0"/>
          <a:chOff x="0" y="0"/>
          <a:chExt cx="0" cy="0"/>
        </a:xfrm>
      </p:grpSpPr>
      <p:sp>
        <p:nvSpPr>
          <p:cNvPr id="52" name="Shape 52"/>
          <p:cNvSpPr>
            <a:spLocks noGrp="1"/>
          </p:cNvSpPr>
          <p:nvPr>
            <p:ph type="title"/>
          </p:nvPr>
        </p:nvSpPr>
        <p:spPr>
          <a:prstGeom prst="rect">
            <a:avLst/>
          </a:prstGeom>
        </p:spPr>
        <p:txBody>
          <a:bodyPr/>
          <a:lstStyle/>
          <a:p>
            <a:r>
              <a:t>Haga clic para modificar el estilo de título del patrón</a:t>
            </a:r>
          </a:p>
        </p:txBody>
      </p:sp>
      <p:sp>
        <p:nvSpPr>
          <p:cNvPr id="53" name="Shape 53"/>
          <p:cNvSpPr>
            <a:spLocks noGrp="1"/>
          </p:cNvSpPr>
          <p:nvPr>
            <p:ph type="body" sz="quarter" idx="1"/>
          </p:nvPr>
        </p:nvSpPr>
        <p:spPr>
          <a:xfrm>
            <a:off x="457200" y="1600200"/>
            <a:ext cx="4040188" cy="609600"/>
          </a:xfrm>
          <a:prstGeom prst="rect">
            <a:avLst/>
          </a:prstGeom>
        </p:spPr>
        <p:txBody>
          <a:bodyPr anchor="b"/>
          <a:lstStyle>
            <a:lvl1pPr marL="0" indent="0" algn="ctr">
              <a:buSzTx/>
              <a:buFontTx/>
              <a:buNone/>
            </a:lvl1pPr>
          </a:lstStyle>
          <a:p>
            <a:r>
              <a:t>Haga clic para modificar el estilo de texto del patrón</a:t>
            </a:r>
          </a:p>
        </p:txBody>
      </p:sp>
      <p:sp>
        <p:nvSpPr>
          <p:cNvPr id="54" name="Shape 54"/>
          <p:cNvSpPr>
            <a:spLocks noGrp="1"/>
          </p:cNvSpPr>
          <p:nvPr>
            <p:ph type="body" sz="quarter" idx="13"/>
          </p:nvPr>
        </p:nvSpPr>
        <p:spPr>
          <a:xfrm>
            <a:off x="4648200" y="1600200"/>
            <a:ext cx="4041775" cy="609600"/>
          </a:xfrm>
          <a:prstGeom prst="rect">
            <a:avLst/>
          </a:prstGeom>
        </p:spPr>
        <p:txBody>
          <a:bodyPr anchor="b"/>
          <a:lstStyle/>
          <a:p>
            <a:pPr marL="0" indent="0" algn="ctr">
              <a:buSzTx/>
              <a:buFontTx/>
              <a:buNone/>
            </a:pPr>
            <a:endParaRPr/>
          </a:p>
        </p:txBody>
      </p:sp>
      <p:sp>
        <p:nvSpPr>
          <p:cNvPr id="55" name="Shape 55"/>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ólo el título">
    <p:spTree>
      <p:nvGrpSpPr>
        <p:cNvPr id="1" name=""/>
        <p:cNvGrpSpPr/>
        <p:nvPr/>
      </p:nvGrpSpPr>
      <p:grpSpPr>
        <a:xfrm>
          <a:off x="0" y="0"/>
          <a:ext cx="0" cy="0"/>
          <a:chOff x="0" y="0"/>
          <a:chExt cx="0" cy="0"/>
        </a:xfrm>
      </p:grpSpPr>
      <p:sp>
        <p:nvSpPr>
          <p:cNvPr id="62" name="Shape 62"/>
          <p:cNvSpPr>
            <a:spLocks noGrp="1"/>
          </p:cNvSpPr>
          <p:nvPr>
            <p:ph type="title"/>
          </p:nvPr>
        </p:nvSpPr>
        <p:spPr>
          <a:prstGeom prst="rect">
            <a:avLst/>
          </a:prstGeom>
        </p:spPr>
        <p:txBody>
          <a:bodyPr/>
          <a:lstStyle/>
          <a:p>
            <a:r>
              <a:t>Haga clic para modificar el estilo de título del patrón</a:t>
            </a:r>
          </a:p>
        </p:txBody>
      </p:sp>
      <p:sp>
        <p:nvSpPr>
          <p:cNvPr id="63" name="Shape 63"/>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70" name="Shape 70"/>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ido con título">
    <p:spTree>
      <p:nvGrpSpPr>
        <p:cNvPr id="1" name=""/>
        <p:cNvGrpSpPr/>
        <p:nvPr/>
      </p:nvGrpSpPr>
      <p:grpSpPr>
        <a:xfrm>
          <a:off x="0" y="0"/>
          <a:ext cx="0" cy="0"/>
          <a:chOff x="0" y="0"/>
          <a:chExt cx="0" cy="0"/>
        </a:xfrm>
      </p:grpSpPr>
      <p:sp>
        <p:nvSpPr>
          <p:cNvPr id="77" name="Shape 77"/>
          <p:cNvSpPr>
            <a:spLocks noGrp="1"/>
          </p:cNvSpPr>
          <p:nvPr>
            <p:ph type="title"/>
          </p:nvPr>
        </p:nvSpPr>
        <p:spPr>
          <a:xfrm>
            <a:off x="5907087" y="266700"/>
            <a:ext cx="3008314" cy="2095500"/>
          </a:xfrm>
          <a:prstGeom prst="rect">
            <a:avLst/>
          </a:prstGeom>
        </p:spPr>
        <p:txBody>
          <a:bodyPr/>
          <a:lstStyle>
            <a:lvl1pPr>
              <a:lnSpc>
                <a:spcPct val="100000"/>
              </a:lnSpc>
              <a:defRPr sz="2800">
                <a:effectLst>
                  <a:outerShdw blurRad="50800" dist="25400" dir="5400000" rotWithShape="0">
                    <a:srgbClr val="000000">
                      <a:alpha val="25000"/>
                    </a:srgbClr>
                  </a:outerShdw>
                </a:effectLst>
              </a:defRPr>
            </a:lvl1pPr>
          </a:lstStyle>
          <a:p>
            <a:r>
              <a:t>Haga clic para modificar el estilo de título del patrón</a:t>
            </a:r>
          </a:p>
        </p:txBody>
      </p:sp>
      <p:sp>
        <p:nvSpPr>
          <p:cNvPr id="78" name="Shape 78"/>
          <p:cNvSpPr>
            <a:spLocks noGrp="1"/>
          </p:cNvSpPr>
          <p:nvPr>
            <p:ph type="body" idx="1"/>
          </p:nvPr>
        </p:nvSpPr>
        <p:spPr>
          <a:xfrm>
            <a:off x="719137" y="273050"/>
            <a:ext cx="4995863" cy="5853113"/>
          </a:xfrm>
          <a:prstGeom prst="rect">
            <a:avLst/>
          </a:prstGeom>
        </p:spPr>
        <p:txBody>
          <a:bodyPr/>
          <a:lstStyle>
            <a:lvl1pPr>
              <a:spcBef>
                <a:spcPts val="700"/>
              </a:spcBef>
              <a:defRPr sz="3200"/>
            </a:lvl1pPr>
            <a:lvl2pPr marL="783771" indent="-326571">
              <a:spcBef>
                <a:spcPts val="700"/>
              </a:spcBef>
              <a:defRPr sz="3200"/>
            </a:lvl2pPr>
            <a:lvl3pPr marL="1219200" indent="-304800">
              <a:spcBef>
                <a:spcPts val="700"/>
              </a:spcBef>
              <a:defRPr sz="3200"/>
            </a:lvl3pPr>
            <a:lvl4pPr marL="1737360" indent="-365760">
              <a:spcBef>
                <a:spcPts val="700"/>
              </a:spcBef>
              <a:defRPr sz="3200"/>
            </a:lvl4pPr>
            <a:lvl5pPr marL="2194560" indent="-365760">
              <a:spcBef>
                <a:spcPts val="700"/>
              </a:spcBef>
              <a:defRPr sz="3200"/>
            </a:lvl5pPr>
          </a:lstStyle>
          <a:p>
            <a:r>
              <a:t>Haga clic para modificar el estilo de texto del patrón</a:t>
            </a:r>
          </a:p>
          <a:p>
            <a:pPr lvl="1"/>
            <a:r>
              <a:t>Segundo nivel</a:t>
            </a:r>
          </a:p>
          <a:p>
            <a:pPr lvl="2"/>
            <a:r>
              <a:t>Tercer nivel</a:t>
            </a:r>
          </a:p>
          <a:p>
            <a:pPr lvl="3"/>
            <a:r>
              <a:t>Cuarto nivel</a:t>
            </a:r>
          </a:p>
          <a:p>
            <a:pPr lvl="4"/>
            <a:r>
              <a:t>Quinto nivel</a:t>
            </a:r>
          </a:p>
        </p:txBody>
      </p:sp>
      <p:sp>
        <p:nvSpPr>
          <p:cNvPr id="79" name="Shape 79"/>
          <p:cNvSpPr>
            <a:spLocks noGrp="1"/>
          </p:cNvSpPr>
          <p:nvPr>
            <p:ph type="body" sz="quarter" idx="13"/>
          </p:nvPr>
        </p:nvSpPr>
        <p:spPr>
          <a:xfrm>
            <a:off x="5907087" y="2438400"/>
            <a:ext cx="3008314" cy="3687763"/>
          </a:xfrm>
          <a:prstGeom prst="rect">
            <a:avLst/>
          </a:prstGeom>
        </p:spPr>
        <p:txBody>
          <a:bodyPr/>
          <a:lstStyle/>
          <a:p>
            <a:pPr marL="0" indent="0" algn="ctr">
              <a:lnSpc>
                <a:spcPct val="125000"/>
              </a:lnSpc>
              <a:spcBef>
                <a:spcPts val="300"/>
              </a:spcBef>
              <a:buSzTx/>
              <a:buFontTx/>
              <a:buNone/>
              <a:defRPr sz="1600"/>
            </a:pPr>
            <a:endParaRPr/>
          </a:p>
        </p:txBody>
      </p:sp>
      <p:sp>
        <p:nvSpPr>
          <p:cNvPr id="80" name="Shape 80"/>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agen con título">
    <p:spTree>
      <p:nvGrpSpPr>
        <p:cNvPr id="1" name=""/>
        <p:cNvGrpSpPr/>
        <p:nvPr/>
      </p:nvGrpSpPr>
      <p:grpSpPr>
        <a:xfrm>
          <a:off x="0" y="0"/>
          <a:ext cx="0" cy="0"/>
          <a:chOff x="0" y="0"/>
          <a:chExt cx="0" cy="0"/>
        </a:xfrm>
      </p:grpSpPr>
      <p:sp>
        <p:nvSpPr>
          <p:cNvPr id="87" name="Shape 87"/>
          <p:cNvSpPr>
            <a:spLocks noGrp="1"/>
          </p:cNvSpPr>
          <p:nvPr>
            <p:ph type="title"/>
          </p:nvPr>
        </p:nvSpPr>
        <p:spPr>
          <a:xfrm>
            <a:off x="1679575" y="228600"/>
            <a:ext cx="5711825" cy="895350"/>
          </a:xfrm>
          <a:prstGeom prst="rect">
            <a:avLst/>
          </a:prstGeom>
        </p:spPr>
        <p:txBody>
          <a:bodyPr/>
          <a:lstStyle>
            <a:lvl1pPr>
              <a:lnSpc>
                <a:spcPct val="100000"/>
              </a:lnSpc>
              <a:defRPr sz="2800"/>
            </a:lvl1pPr>
          </a:lstStyle>
          <a:p>
            <a:r>
              <a:t>Haga clic para modificar el estilo de título del patrón</a:t>
            </a:r>
          </a:p>
        </p:txBody>
      </p:sp>
      <p:sp>
        <p:nvSpPr>
          <p:cNvPr id="88" name="Shape 88"/>
          <p:cNvSpPr>
            <a:spLocks noGrp="1"/>
          </p:cNvSpPr>
          <p:nvPr>
            <p:ph type="pic" idx="13"/>
          </p:nvPr>
        </p:nvSpPr>
        <p:spPr>
          <a:xfrm>
            <a:off x="1508125" y="1143000"/>
            <a:ext cx="6054725" cy="4541045"/>
          </a:xfrm>
          <a:prstGeom prst="rect">
            <a:avLst/>
          </a:prstGeom>
          <a:ln w="76200">
            <a:solidFill>
              <a:srgbClr val="FFFFFF"/>
            </a:solidFill>
            <a:round/>
          </a:ln>
          <a:effectLst>
            <a:outerShdw blurRad="88900" dist="50800" dir="5400000" rotWithShape="0">
              <a:srgbClr val="000000">
                <a:alpha val="25000"/>
              </a:srgbClr>
            </a:outerShdw>
          </a:effectLst>
        </p:spPr>
        <p:txBody>
          <a:bodyPr lIns="91439" rIns="91439">
            <a:noAutofit/>
          </a:bodyPr>
          <a:lstStyle/>
          <a:p>
            <a:endParaRPr/>
          </a:p>
        </p:txBody>
      </p:sp>
      <p:sp>
        <p:nvSpPr>
          <p:cNvPr id="89" name="Shape 89"/>
          <p:cNvSpPr>
            <a:spLocks noGrp="1"/>
          </p:cNvSpPr>
          <p:nvPr>
            <p:ph type="body" sz="quarter" idx="1"/>
          </p:nvPr>
        </p:nvSpPr>
        <p:spPr>
          <a:xfrm>
            <a:off x="1679575" y="5810250"/>
            <a:ext cx="5711825" cy="533400"/>
          </a:xfrm>
          <a:prstGeom prst="rect">
            <a:avLst/>
          </a:prstGeom>
        </p:spPr>
        <p:txBody>
          <a:bodyPr/>
          <a:lstStyle>
            <a:lvl1pPr marL="0" indent="0" algn="ctr">
              <a:spcBef>
                <a:spcPts val="300"/>
              </a:spcBef>
              <a:buSzTx/>
              <a:buFontTx/>
              <a:buNone/>
              <a:defRPr sz="1600"/>
            </a:lvl1pPr>
          </a:lstStyle>
          <a:p>
            <a:r>
              <a:t>Haga clic para modificar el estilo de texto del patrón</a:t>
            </a:r>
          </a:p>
        </p:txBody>
      </p:sp>
      <p:sp>
        <p:nvSpPr>
          <p:cNvPr id="90" name="Shape 90"/>
          <p:cNvSpPr>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rgbClr val="FFFFFF"/>
            </a:gs>
            <a:gs pos="76000">
              <a:srgbClr val="F3F3F3"/>
            </a:gs>
            <a:gs pos="92000">
              <a:srgbClr val="D9D9D9"/>
            </a:gs>
          </a:gsLst>
          <a:path path="circle">
            <a:fillToRect l="50000" t="50000" r="50000" b="50000"/>
          </a:path>
        </a:gradFill>
        <a:effectLst/>
      </p:bgPr>
    </p:bg>
    <p:spTree>
      <p:nvGrpSpPr>
        <p:cNvPr id="1" name=""/>
        <p:cNvGrpSpPr/>
        <p:nvPr/>
      </p:nvGrpSpPr>
      <p:grpSpPr>
        <a:xfrm>
          <a:off x="0" y="0"/>
          <a:ext cx="0" cy="0"/>
          <a:chOff x="0" y="0"/>
          <a:chExt cx="0" cy="0"/>
        </a:xfrm>
      </p:grpSpPr>
      <p:sp>
        <p:nvSpPr>
          <p:cNvPr id="2" name="Shape 2"/>
          <p:cNvSpPr/>
          <p:nvPr/>
        </p:nvSpPr>
        <p:spPr>
          <a:xfrm>
            <a:off x="8457759" y="6499383"/>
            <a:ext cx="84773" cy="84773"/>
          </a:xfrm>
          <a:prstGeom prst="ellipse">
            <a:avLst/>
          </a:prstGeom>
          <a:solidFill>
            <a:srgbClr val="808080"/>
          </a:solidFill>
          <a:ln w="12700">
            <a:miter lim="400000"/>
          </a:ln>
        </p:spPr>
        <p:txBody>
          <a:bodyPr lIns="45719" rIns="45719" anchor="ctr"/>
          <a:lstStyle/>
          <a:p>
            <a:pPr algn="ctr">
              <a:defRPr>
                <a:solidFill>
                  <a:srgbClr val="FFFFFF"/>
                </a:solidFill>
              </a:defRPr>
            </a:pPr>
            <a:endParaRPr/>
          </a:p>
        </p:txBody>
      </p:sp>
      <p:sp>
        <p:nvSpPr>
          <p:cNvPr id="3" name="Shape 3"/>
          <p:cNvSpPr/>
          <p:nvPr/>
        </p:nvSpPr>
        <p:spPr>
          <a:xfrm>
            <a:off x="569118" y="6499383"/>
            <a:ext cx="84773" cy="84773"/>
          </a:xfrm>
          <a:prstGeom prst="ellipse">
            <a:avLst/>
          </a:prstGeom>
          <a:solidFill>
            <a:srgbClr val="808080"/>
          </a:solidFill>
          <a:ln w="12700">
            <a:miter lim="400000"/>
          </a:ln>
        </p:spPr>
        <p:txBody>
          <a:bodyPr lIns="45719" rIns="45719" anchor="ctr"/>
          <a:lstStyle/>
          <a:p>
            <a:pPr algn="ctr">
              <a:defRPr>
                <a:solidFill>
                  <a:srgbClr val="FFFFFF"/>
                </a:solidFill>
              </a:defRPr>
            </a:pPr>
            <a:endParaRPr/>
          </a:p>
        </p:txBody>
      </p:sp>
      <p:sp>
        <p:nvSpPr>
          <p:cNvPr id="4" name="Shape 4"/>
          <p:cNvSpPr>
            <a:spLocks noGrp="1"/>
          </p:cNvSpPr>
          <p:nvPr>
            <p:ph type="title"/>
          </p:nvPr>
        </p:nvSpPr>
        <p:spPr>
          <a:xfrm>
            <a:off x="457200" y="0"/>
            <a:ext cx="8229600" cy="1600200"/>
          </a:xfrm>
          <a:prstGeom prst="rect">
            <a:avLst/>
          </a:prstGeom>
          <a:ln w="12700">
            <a:miter lim="400000"/>
          </a:ln>
          <a:extLst>
            <a:ext uri="{C572A759-6A51-4108-AA02-DFA0A04FC94B}">
              <ma14:wrappingTextBoxFlag xmlns="" xmlns:ma14="http://schemas.microsoft.com/office/mac/drawingml/2011/main" val="1"/>
            </a:ext>
          </a:extLst>
        </p:spPr>
        <p:txBody>
          <a:bodyPr lIns="45719" rIns="45719" anchor="b">
            <a:normAutofit/>
          </a:bodyPr>
          <a:lstStyle/>
          <a:p>
            <a:r>
              <a:t>Haga clic para modificar el estilo de título del patrón</a:t>
            </a:r>
          </a:p>
        </p:txBody>
      </p:sp>
      <p:sp>
        <p:nvSpPr>
          <p:cNvPr id="5" name="Shape 5"/>
          <p:cNvSpPr>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Haga clic para modificar el estilo de texto del patrón</a:t>
            </a:r>
          </a:p>
          <a:p>
            <a:pPr lvl="1"/>
            <a:r>
              <a:t>Segundo nivel</a:t>
            </a:r>
          </a:p>
          <a:p>
            <a:pPr lvl="2"/>
            <a:r>
              <a:t>Tercer nivel</a:t>
            </a:r>
          </a:p>
          <a:p>
            <a:pPr lvl="3"/>
            <a:r>
              <a:t>Cuarto nivel</a:t>
            </a:r>
          </a:p>
          <a:p>
            <a:pPr lvl="4"/>
            <a:r>
              <a:t>Quinto nivel</a:t>
            </a:r>
          </a:p>
        </p:txBody>
      </p:sp>
      <p:sp>
        <p:nvSpPr>
          <p:cNvPr id="6" name="Shape 6"/>
          <p:cNvSpPr>
            <a:spLocks noGrp="1"/>
          </p:cNvSpPr>
          <p:nvPr>
            <p:ph type="sldNum" sz="quarter" idx="2"/>
          </p:nvPr>
        </p:nvSpPr>
        <p:spPr>
          <a:xfrm>
            <a:off x="8543277" y="6416230"/>
            <a:ext cx="236485" cy="245365"/>
          </a:xfrm>
          <a:prstGeom prst="rect">
            <a:avLst/>
          </a:prstGeom>
          <a:ln w="12700">
            <a:miter lim="400000"/>
          </a:ln>
        </p:spPr>
        <p:txBody>
          <a:bodyPr wrap="none" lIns="27432" tIns="27432" rIns="27432" bIns="27432" anchor="ctr">
            <a:spAutoFit/>
          </a:bodyPr>
          <a:lstStyle>
            <a:lvl1pPr>
              <a:defRPr sz="1200">
                <a:solidFill>
                  <a:srgbClr val="595959"/>
                </a:solidFill>
                <a:latin typeface="Century Gothic"/>
                <a:ea typeface="Century Gothic"/>
                <a:cs typeface="Century Gothic"/>
                <a:sym typeface="Century Gothic"/>
              </a:defRPr>
            </a:lvl1pPr>
          </a:lstStyle>
          <a:p>
            <a:fld id="{86CB4B4D-7CA3-9044-876B-883B54F8677D}" type="slidenum">
              <a:rPr/>
              <a:pPr/>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914400" rtl="0" latinLnBrk="0">
        <a:lnSpc>
          <a:spcPts val="5800"/>
        </a:lnSpc>
        <a:spcBef>
          <a:spcPts val="0"/>
        </a:spcBef>
        <a:spcAft>
          <a:spcPts val="0"/>
        </a:spcAft>
        <a:buClrTx/>
        <a:buSzTx/>
        <a:buFontTx/>
        <a:buNone/>
        <a:tabLst/>
        <a:defRPr sz="5400" b="0" i="0" u="none" strike="noStrike" cap="none" spc="0" baseline="0">
          <a:ln>
            <a:noFill/>
          </a:ln>
          <a:solidFill>
            <a:srgbClr val="2F5897"/>
          </a:solidFill>
          <a:effectLst>
            <a:outerShdw blurRad="63500" dist="38100" dir="5400000" rotWithShape="0">
              <a:srgbClr val="000000">
                <a:alpha val="25000"/>
              </a:srgbClr>
            </a:outerShdw>
          </a:effectLst>
          <a:uFillTx/>
          <a:latin typeface="Palatino Linotype"/>
          <a:ea typeface="Palatino Linotype"/>
          <a:cs typeface="Palatino Linotype"/>
          <a:sym typeface="Palatino Linotype"/>
        </a:defRPr>
      </a:lvl1pPr>
      <a:lvl2pPr marL="0" marR="0" indent="0" algn="ctr" defTabSz="914400" rtl="0" latinLnBrk="0">
        <a:lnSpc>
          <a:spcPts val="5800"/>
        </a:lnSpc>
        <a:spcBef>
          <a:spcPts val="0"/>
        </a:spcBef>
        <a:spcAft>
          <a:spcPts val="0"/>
        </a:spcAft>
        <a:buClrTx/>
        <a:buSzTx/>
        <a:buFontTx/>
        <a:buNone/>
        <a:tabLst/>
        <a:defRPr sz="5400" b="0" i="0" u="none" strike="noStrike" cap="none" spc="0" baseline="0">
          <a:ln>
            <a:noFill/>
          </a:ln>
          <a:solidFill>
            <a:srgbClr val="2F5897"/>
          </a:solidFill>
          <a:effectLst>
            <a:outerShdw blurRad="63500" dist="38100" dir="5400000" rotWithShape="0">
              <a:srgbClr val="000000">
                <a:alpha val="25000"/>
              </a:srgbClr>
            </a:outerShdw>
          </a:effectLst>
          <a:uFillTx/>
          <a:latin typeface="Palatino Linotype"/>
          <a:ea typeface="Palatino Linotype"/>
          <a:cs typeface="Palatino Linotype"/>
          <a:sym typeface="Palatino Linotype"/>
        </a:defRPr>
      </a:lvl2pPr>
      <a:lvl3pPr marL="0" marR="0" indent="0" algn="ctr" defTabSz="914400" rtl="0" latinLnBrk="0">
        <a:lnSpc>
          <a:spcPts val="5800"/>
        </a:lnSpc>
        <a:spcBef>
          <a:spcPts val="0"/>
        </a:spcBef>
        <a:spcAft>
          <a:spcPts val="0"/>
        </a:spcAft>
        <a:buClrTx/>
        <a:buSzTx/>
        <a:buFontTx/>
        <a:buNone/>
        <a:tabLst/>
        <a:defRPr sz="5400" b="0" i="0" u="none" strike="noStrike" cap="none" spc="0" baseline="0">
          <a:ln>
            <a:noFill/>
          </a:ln>
          <a:solidFill>
            <a:srgbClr val="2F5897"/>
          </a:solidFill>
          <a:effectLst>
            <a:outerShdw blurRad="63500" dist="38100" dir="5400000" rotWithShape="0">
              <a:srgbClr val="000000">
                <a:alpha val="25000"/>
              </a:srgbClr>
            </a:outerShdw>
          </a:effectLst>
          <a:uFillTx/>
          <a:latin typeface="Palatino Linotype"/>
          <a:ea typeface="Palatino Linotype"/>
          <a:cs typeface="Palatino Linotype"/>
          <a:sym typeface="Palatino Linotype"/>
        </a:defRPr>
      </a:lvl3pPr>
      <a:lvl4pPr marL="0" marR="0" indent="0" algn="ctr" defTabSz="914400" rtl="0" latinLnBrk="0">
        <a:lnSpc>
          <a:spcPts val="5800"/>
        </a:lnSpc>
        <a:spcBef>
          <a:spcPts val="0"/>
        </a:spcBef>
        <a:spcAft>
          <a:spcPts val="0"/>
        </a:spcAft>
        <a:buClrTx/>
        <a:buSzTx/>
        <a:buFontTx/>
        <a:buNone/>
        <a:tabLst/>
        <a:defRPr sz="5400" b="0" i="0" u="none" strike="noStrike" cap="none" spc="0" baseline="0">
          <a:ln>
            <a:noFill/>
          </a:ln>
          <a:solidFill>
            <a:srgbClr val="2F5897"/>
          </a:solidFill>
          <a:effectLst>
            <a:outerShdw blurRad="63500" dist="38100" dir="5400000" rotWithShape="0">
              <a:srgbClr val="000000">
                <a:alpha val="25000"/>
              </a:srgbClr>
            </a:outerShdw>
          </a:effectLst>
          <a:uFillTx/>
          <a:latin typeface="Palatino Linotype"/>
          <a:ea typeface="Palatino Linotype"/>
          <a:cs typeface="Palatino Linotype"/>
          <a:sym typeface="Palatino Linotype"/>
        </a:defRPr>
      </a:lvl4pPr>
      <a:lvl5pPr marL="0" marR="0" indent="0" algn="ctr" defTabSz="914400" rtl="0" latinLnBrk="0">
        <a:lnSpc>
          <a:spcPts val="5800"/>
        </a:lnSpc>
        <a:spcBef>
          <a:spcPts val="0"/>
        </a:spcBef>
        <a:spcAft>
          <a:spcPts val="0"/>
        </a:spcAft>
        <a:buClrTx/>
        <a:buSzTx/>
        <a:buFontTx/>
        <a:buNone/>
        <a:tabLst/>
        <a:defRPr sz="5400" b="0" i="0" u="none" strike="noStrike" cap="none" spc="0" baseline="0">
          <a:ln>
            <a:noFill/>
          </a:ln>
          <a:solidFill>
            <a:srgbClr val="2F5897"/>
          </a:solidFill>
          <a:effectLst>
            <a:outerShdw blurRad="63500" dist="38100" dir="5400000" rotWithShape="0">
              <a:srgbClr val="000000">
                <a:alpha val="25000"/>
              </a:srgbClr>
            </a:outerShdw>
          </a:effectLst>
          <a:uFillTx/>
          <a:latin typeface="Palatino Linotype"/>
          <a:ea typeface="Palatino Linotype"/>
          <a:cs typeface="Palatino Linotype"/>
          <a:sym typeface="Palatino Linotype"/>
        </a:defRPr>
      </a:lvl5pPr>
      <a:lvl6pPr marL="0" marR="0" indent="0" algn="ctr" defTabSz="914400" rtl="0" latinLnBrk="0">
        <a:lnSpc>
          <a:spcPts val="5800"/>
        </a:lnSpc>
        <a:spcBef>
          <a:spcPts val="0"/>
        </a:spcBef>
        <a:spcAft>
          <a:spcPts val="0"/>
        </a:spcAft>
        <a:buClrTx/>
        <a:buSzTx/>
        <a:buFontTx/>
        <a:buNone/>
        <a:tabLst/>
        <a:defRPr sz="5400" b="0" i="0" u="none" strike="noStrike" cap="none" spc="0" baseline="0">
          <a:ln>
            <a:noFill/>
          </a:ln>
          <a:solidFill>
            <a:srgbClr val="2F5897"/>
          </a:solidFill>
          <a:effectLst>
            <a:outerShdw blurRad="63500" dist="38100" dir="5400000" rotWithShape="0">
              <a:srgbClr val="000000">
                <a:alpha val="25000"/>
              </a:srgbClr>
            </a:outerShdw>
          </a:effectLst>
          <a:uFillTx/>
          <a:latin typeface="Palatino Linotype"/>
          <a:ea typeface="Palatino Linotype"/>
          <a:cs typeface="Palatino Linotype"/>
          <a:sym typeface="Palatino Linotype"/>
        </a:defRPr>
      </a:lvl6pPr>
      <a:lvl7pPr marL="0" marR="0" indent="0" algn="ctr" defTabSz="914400" rtl="0" latinLnBrk="0">
        <a:lnSpc>
          <a:spcPts val="5800"/>
        </a:lnSpc>
        <a:spcBef>
          <a:spcPts val="0"/>
        </a:spcBef>
        <a:spcAft>
          <a:spcPts val="0"/>
        </a:spcAft>
        <a:buClrTx/>
        <a:buSzTx/>
        <a:buFontTx/>
        <a:buNone/>
        <a:tabLst/>
        <a:defRPr sz="5400" b="0" i="0" u="none" strike="noStrike" cap="none" spc="0" baseline="0">
          <a:ln>
            <a:noFill/>
          </a:ln>
          <a:solidFill>
            <a:srgbClr val="2F5897"/>
          </a:solidFill>
          <a:effectLst>
            <a:outerShdw blurRad="63500" dist="38100" dir="5400000" rotWithShape="0">
              <a:srgbClr val="000000">
                <a:alpha val="25000"/>
              </a:srgbClr>
            </a:outerShdw>
          </a:effectLst>
          <a:uFillTx/>
          <a:latin typeface="Palatino Linotype"/>
          <a:ea typeface="Palatino Linotype"/>
          <a:cs typeface="Palatino Linotype"/>
          <a:sym typeface="Palatino Linotype"/>
        </a:defRPr>
      </a:lvl7pPr>
      <a:lvl8pPr marL="0" marR="0" indent="0" algn="ctr" defTabSz="914400" rtl="0" latinLnBrk="0">
        <a:lnSpc>
          <a:spcPts val="5800"/>
        </a:lnSpc>
        <a:spcBef>
          <a:spcPts val="0"/>
        </a:spcBef>
        <a:spcAft>
          <a:spcPts val="0"/>
        </a:spcAft>
        <a:buClrTx/>
        <a:buSzTx/>
        <a:buFontTx/>
        <a:buNone/>
        <a:tabLst/>
        <a:defRPr sz="5400" b="0" i="0" u="none" strike="noStrike" cap="none" spc="0" baseline="0">
          <a:ln>
            <a:noFill/>
          </a:ln>
          <a:solidFill>
            <a:srgbClr val="2F5897"/>
          </a:solidFill>
          <a:effectLst>
            <a:outerShdw blurRad="63500" dist="38100" dir="5400000" rotWithShape="0">
              <a:srgbClr val="000000">
                <a:alpha val="25000"/>
              </a:srgbClr>
            </a:outerShdw>
          </a:effectLst>
          <a:uFillTx/>
          <a:latin typeface="Palatino Linotype"/>
          <a:ea typeface="Palatino Linotype"/>
          <a:cs typeface="Palatino Linotype"/>
          <a:sym typeface="Palatino Linotype"/>
        </a:defRPr>
      </a:lvl8pPr>
      <a:lvl9pPr marL="0" marR="0" indent="0" algn="ctr" defTabSz="914400" rtl="0" latinLnBrk="0">
        <a:lnSpc>
          <a:spcPts val="5800"/>
        </a:lnSpc>
        <a:spcBef>
          <a:spcPts val="0"/>
        </a:spcBef>
        <a:spcAft>
          <a:spcPts val="0"/>
        </a:spcAft>
        <a:buClrTx/>
        <a:buSzTx/>
        <a:buFontTx/>
        <a:buNone/>
        <a:tabLst/>
        <a:defRPr sz="5400" b="0" i="0" u="none" strike="noStrike" cap="none" spc="0" baseline="0">
          <a:ln>
            <a:noFill/>
          </a:ln>
          <a:solidFill>
            <a:srgbClr val="2F5897"/>
          </a:solidFill>
          <a:effectLst>
            <a:outerShdw blurRad="63500" dist="38100" dir="5400000" rotWithShape="0">
              <a:srgbClr val="000000">
                <a:alpha val="25000"/>
              </a:srgbClr>
            </a:outerShdw>
          </a:effectLst>
          <a:uFillTx/>
          <a:latin typeface="Palatino Linotype"/>
          <a:ea typeface="Palatino Linotype"/>
          <a:cs typeface="Palatino Linotype"/>
          <a:sym typeface="Palatino Linotype"/>
        </a:defRPr>
      </a:lvl9pPr>
    </p:titleStyle>
    <p:bodyStyle>
      <a:lvl1pPr marL="342900" marR="0" indent="-342900" algn="l" defTabSz="914400" rtl="0" latinLnBrk="0">
        <a:lnSpc>
          <a:spcPct val="100000"/>
        </a:lnSpc>
        <a:spcBef>
          <a:spcPts val="500"/>
        </a:spcBef>
        <a:spcAft>
          <a:spcPts val="0"/>
        </a:spcAft>
        <a:buClrTx/>
        <a:buSzPct val="100000"/>
        <a:buFont typeface="Arial"/>
        <a:buChar char="•"/>
        <a:tabLst/>
        <a:defRPr sz="2400" b="0" i="0" u="none" strike="noStrike" cap="none" spc="0" baseline="0">
          <a:ln>
            <a:noFill/>
          </a:ln>
          <a:solidFill>
            <a:srgbClr val="808080"/>
          </a:solidFill>
          <a:uFillTx/>
          <a:latin typeface="Century Gothic"/>
          <a:ea typeface="Century Gothic"/>
          <a:cs typeface="Century Gothic"/>
          <a:sym typeface="Century Gothic"/>
        </a:defRPr>
      </a:lvl1pPr>
      <a:lvl2pPr marL="885825" marR="0" indent="-428625" algn="l" defTabSz="914400" rtl="0" latinLnBrk="0">
        <a:lnSpc>
          <a:spcPct val="100000"/>
        </a:lnSpc>
        <a:spcBef>
          <a:spcPts val="500"/>
        </a:spcBef>
        <a:spcAft>
          <a:spcPts val="0"/>
        </a:spcAft>
        <a:buClrTx/>
        <a:buSzPct val="100000"/>
        <a:buFont typeface="Arial"/>
        <a:buChar char="o"/>
        <a:tabLst/>
        <a:defRPr sz="2400" b="0" i="0" u="none" strike="noStrike" cap="none" spc="0" baseline="0">
          <a:ln>
            <a:noFill/>
          </a:ln>
          <a:solidFill>
            <a:srgbClr val="808080"/>
          </a:solidFill>
          <a:uFillTx/>
          <a:latin typeface="Century Gothic"/>
          <a:ea typeface="Century Gothic"/>
          <a:cs typeface="Century Gothic"/>
          <a:sym typeface="Century Gothic"/>
        </a:defRPr>
      </a:lvl2pPr>
      <a:lvl3pPr marL="1257300" marR="0" indent="-342900" algn="l" defTabSz="914400" rtl="0" latinLnBrk="0">
        <a:lnSpc>
          <a:spcPct val="100000"/>
        </a:lnSpc>
        <a:spcBef>
          <a:spcPts val="500"/>
        </a:spcBef>
        <a:spcAft>
          <a:spcPts val="0"/>
        </a:spcAft>
        <a:buClrTx/>
        <a:buSzPct val="100000"/>
        <a:buFont typeface="Arial"/>
        <a:buChar char="•"/>
        <a:tabLst/>
        <a:defRPr sz="2400" b="0" i="0" u="none" strike="noStrike" cap="none" spc="0" baseline="0">
          <a:ln>
            <a:noFill/>
          </a:ln>
          <a:solidFill>
            <a:srgbClr val="808080"/>
          </a:solidFill>
          <a:uFillTx/>
          <a:latin typeface="Century Gothic"/>
          <a:ea typeface="Century Gothic"/>
          <a:cs typeface="Century Gothic"/>
          <a:sym typeface="Century Gothic"/>
        </a:defRPr>
      </a:lvl3pPr>
      <a:lvl4pPr marL="1714500" marR="0" indent="-342900" algn="l" defTabSz="914400" rtl="0" latinLnBrk="0">
        <a:lnSpc>
          <a:spcPct val="100000"/>
        </a:lnSpc>
        <a:spcBef>
          <a:spcPts val="500"/>
        </a:spcBef>
        <a:spcAft>
          <a:spcPts val="0"/>
        </a:spcAft>
        <a:buClrTx/>
        <a:buSzPct val="100000"/>
        <a:buFont typeface="Arial"/>
        <a:buChar char="o"/>
        <a:tabLst/>
        <a:defRPr sz="2400" b="0" i="0" u="none" strike="noStrike" cap="none" spc="0" baseline="0">
          <a:ln>
            <a:noFill/>
          </a:ln>
          <a:solidFill>
            <a:srgbClr val="808080"/>
          </a:solidFill>
          <a:uFillTx/>
          <a:latin typeface="Century Gothic"/>
          <a:ea typeface="Century Gothic"/>
          <a:cs typeface="Century Gothic"/>
          <a:sym typeface="Century Gothic"/>
        </a:defRPr>
      </a:lvl4pPr>
      <a:lvl5pPr marL="2171700" marR="0" indent="-342900" algn="l" defTabSz="914400" rtl="0" latinLnBrk="0">
        <a:lnSpc>
          <a:spcPct val="100000"/>
        </a:lnSpc>
        <a:spcBef>
          <a:spcPts val="500"/>
        </a:spcBef>
        <a:spcAft>
          <a:spcPts val="0"/>
        </a:spcAft>
        <a:buClrTx/>
        <a:buSzPct val="100000"/>
        <a:buFont typeface="Arial"/>
        <a:buChar char="•"/>
        <a:tabLst/>
        <a:defRPr sz="2400" b="0" i="0" u="none" strike="noStrike" cap="none" spc="0" baseline="0">
          <a:ln>
            <a:noFill/>
          </a:ln>
          <a:solidFill>
            <a:srgbClr val="808080"/>
          </a:solidFill>
          <a:uFillTx/>
          <a:latin typeface="Century Gothic"/>
          <a:ea typeface="Century Gothic"/>
          <a:cs typeface="Century Gothic"/>
          <a:sym typeface="Century Gothic"/>
        </a:defRPr>
      </a:lvl5pPr>
      <a:lvl6pPr marL="2628900" marR="0" indent="-342900" algn="l" defTabSz="914400" rtl="0" latinLnBrk="0">
        <a:lnSpc>
          <a:spcPct val="100000"/>
        </a:lnSpc>
        <a:spcBef>
          <a:spcPts val="500"/>
        </a:spcBef>
        <a:spcAft>
          <a:spcPts val="0"/>
        </a:spcAft>
        <a:buClrTx/>
        <a:buSzPct val="100000"/>
        <a:buFont typeface="Arial"/>
        <a:buChar char="o"/>
        <a:tabLst/>
        <a:defRPr sz="2400" b="0" i="0" u="none" strike="noStrike" cap="none" spc="0" baseline="0">
          <a:ln>
            <a:noFill/>
          </a:ln>
          <a:solidFill>
            <a:srgbClr val="808080"/>
          </a:solidFill>
          <a:uFillTx/>
          <a:latin typeface="Century Gothic"/>
          <a:ea typeface="Century Gothic"/>
          <a:cs typeface="Century Gothic"/>
          <a:sym typeface="Century Gothic"/>
        </a:defRPr>
      </a:lvl6pPr>
      <a:lvl7pPr marL="3086100" marR="0" indent="-342900" algn="l" defTabSz="914400" rtl="0" latinLnBrk="0">
        <a:lnSpc>
          <a:spcPct val="100000"/>
        </a:lnSpc>
        <a:spcBef>
          <a:spcPts val="500"/>
        </a:spcBef>
        <a:spcAft>
          <a:spcPts val="0"/>
        </a:spcAft>
        <a:buClrTx/>
        <a:buSzPct val="100000"/>
        <a:buFont typeface="Arial"/>
        <a:buChar char="•"/>
        <a:tabLst/>
        <a:defRPr sz="2400" b="0" i="0" u="none" strike="noStrike" cap="none" spc="0" baseline="0">
          <a:ln>
            <a:noFill/>
          </a:ln>
          <a:solidFill>
            <a:srgbClr val="808080"/>
          </a:solidFill>
          <a:uFillTx/>
          <a:latin typeface="Century Gothic"/>
          <a:ea typeface="Century Gothic"/>
          <a:cs typeface="Century Gothic"/>
          <a:sym typeface="Century Gothic"/>
        </a:defRPr>
      </a:lvl7pPr>
      <a:lvl8pPr marL="3543300" marR="0" indent="-342900" algn="l" defTabSz="914400" rtl="0" latinLnBrk="0">
        <a:lnSpc>
          <a:spcPct val="100000"/>
        </a:lnSpc>
        <a:spcBef>
          <a:spcPts val="500"/>
        </a:spcBef>
        <a:spcAft>
          <a:spcPts val="0"/>
        </a:spcAft>
        <a:buClrTx/>
        <a:buSzPct val="100000"/>
        <a:buFont typeface="Arial"/>
        <a:buChar char="o"/>
        <a:tabLst/>
        <a:defRPr sz="2400" b="0" i="0" u="none" strike="noStrike" cap="none" spc="0" baseline="0">
          <a:ln>
            <a:noFill/>
          </a:ln>
          <a:solidFill>
            <a:srgbClr val="808080"/>
          </a:solidFill>
          <a:uFillTx/>
          <a:latin typeface="Century Gothic"/>
          <a:ea typeface="Century Gothic"/>
          <a:cs typeface="Century Gothic"/>
          <a:sym typeface="Century Gothic"/>
        </a:defRPr>
      </a:lvl8pPr>
      <a:lvl9pPr marL="4000500" marR="0" indent="-342900" algn="l" defTabSz="914400" rtl="0" latinLnBrk="0">
        <a:lnSpc>
          <a:spcPct val="100000"/>
        </a:lnSpc>
        <a:spcBef>
          <a:spcPts val="500"/>
        </a:spcBef>
        <a:spcAft>
          <a:spcPts val="0"/>
        </a:spcAft>
        <a:buClrTx/>
        <a:buSzPct val="100000"/>
        <a:buFont typeface="Arial"/>
        <a:buChar char="•"/>
        <a:tabLst/>
        <a:defRPr sz="2400" b="0" i="0" u="none" strike="noStrike" cap="none" spc="0" baseline="0">
          <a:ln>
            <a:noFill/>
          </a:ln>
          <a:solidFill>
            <a:srgbClr val="808080"/>
          </a:solidFill>
          <a:uFillTx/>
          <a:latin typeface="Century Gothic"/>
          <a:ea typeface="Century Gothic"/>
          <a:cs typeface="Century Gothic"/>
          <a:sym typeface="Century Gothic"/>
        </a:defRPr>
      </a:lvl9pPr>
    </p:bodyStyle>
    <p:otherStyle>
      <a:lvl1pPr marL="0" marR="0" indent="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entury Gothic"/>
        </a:defRPr>
      </a:lvl1pPr>
      <a:lvl2pPr marL="0" marR="0" indent="4572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entury Gothic"/>
        </a:defRPr>
      </a:lvl2pPr>
      <a:lvl3pPr marL="0" marR="0" indent="9144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entury Gothic"/>
        </a:defRPr>
      </a:lvl3pPr>
      <a:lvl4pPr marL="0" marR="0" indent="13716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entury Gothic"/>
        </a:defRPr>
      </a:lvl4pPr>
      <a:lvl5pPr marL="0" marR="0" indent="18288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entury Gothic"/>
        </a:defRPr>
      </a:lvl5pPr>
      <a:lvl6pPr marL="0" marR="0" indent="22860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entury Gothic"/>
        </a:defRPr>
      </a:lvl6pPr>
      <a:lvl7pPr marL="0" marR="0" indent="27432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entury Gothic"/>
        </a:defRPr>
      </a:lvl7pPr>
      <a:lvl8pPr marL="0" marR="0" indent="32004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entury Gothic"/>
        </a:defRPr>
      </a:lvl8pPr>
      <a:lvl9pPr marL="0" marR="0" indent="3657600" algn="l"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entury Gothic"/>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cdn1.sefutbol.com/sites/default/files/pdf/Reglamento-Intermediarios-web.PDF"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a:spLocks noGrp="1"/>
          </p:cNvSpPr>
          <p:nvPr>
            <p:ph type="subTitle" sz="quarter" idx="1"/>
          </p:nvPr>
        </p:nvSpPr>
        <p:spPr>
          <a:xfrm>
            <a:off x="1187624" y="2348880"/>
            <a:ext cx="7088831" cy="1728193"/>
          </a:xfrm>
          <a:prstGeom prst="rect">
            <a:avLst/>
          </a:prstGeom>
        </p:spPr>
        <p:txBody>
          <a:bodyPr/>
          <a:lstStyle>
            <a:lvl1pPr>
              <a:spcBef>
                <a:spcPts val="600"/>
              </a:spcBef>
              <a:defRPr sz="2800" b="1">
                <a:solidFill>
                  <a:srgbClr val="2F5897"/>
                </a:solidFill>
              </a:defRPr>
            </a:lvl1pPr>
          </a:lstStyle>
          <a:p>
            <a:r>
              <a:t>“¿Puedo ser representante de deportistas: El nuevo régimen jurídico de los intermediarios del deporte?”</a:t>
            </a:r>
          </a:p>
        </p:txBody>
      </p:sp>
      <p:pic>
        <p:nvPicPr>
          <p:cNvPr id="118" name="image2.jpg" descr="III Curso de Especialización en Derecho Deportivo"/>
          <p:cNvPicPr>
            <a:picLocks noChangeAspect="1"/>
          </p:cNvPicPr>
          <p:nvPr/>
        </p:nvPicPr>
        <p:blipFill>
          <a:blip r:embed="rId2">
            <a:extLst/>
          </a:blip>
          <a:stretch>
            <a:fillRect/>
          </a:stretch>
        </p:blipFill>
        <p:spPr>
          <a:xfrm>
            <a:off x="467543" y="4365104"/>
            <a:ext cx="4392490" cy="2091681"/>
          </a:xfrm>
          <a:prstGeom prst="rect">
            <a:avLst/>
          </a:prstGeom>
          <a:ln w="12700">
            <a:miter lim="400000"/>
          </a:ln>
        </p:spPr>
      </p:pic>
      <p:sp>
        <p:nvSpPr>
          <p:cNvPr id="119" name="Shape 119"/>
          <p:cNvSpPr/>
          <p:nvPr/>
        </p:nvSpPr>
        <p:spPr>
          <a:xfrm>
            <a:off x="3779911" y="4725144"/>
            <a:ext cx="4896545" cy="11074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r">
              <a:defRPr sz="1600" b="1">
                <a:latin typeface="Century Gothic"/>
                <a:ea typeface="Century Gothic"/>
                <a:cs typeface="Century Gothic"/>
                <a:sym typeface="Century Gothic"/>
              </a:defRPr>
            </a:pPr>
            <a:r>
              <a:t>Don Juan José Sánchez Puig</a:t>
            </a:r>
          </a:p>
          <a:p>
            <a:pPr algn="r">
              <a:defRPr sz="1600" b="1">
                <a:latin typeface="Century Gothic"/>
                <a:ea typeface="Century Gothic"/>
                <a:cs typeface="Century Gothic"/>
                <a:sym typeface="Century Gothic"/>
              </a:defRPr>
            </a:pPr>
            <a:r>
              <a:t>Director General</a:t>
            </a:r>
          </a:p>
          <a:p>
            <a:pPr algn="r">
              <a:defRPr sz="1600" b="1">
                <a:latin typeface="Century Gothic"/>
                <a:ea typeface="Century Gothic"/>
                <a:cs typeface="Century Gothic"/>
                <a:sym typeface="Century Gothic"/>
              </a:defRPr>
            </a:pPr>
            <a:r>
              <a:t>ISDE</a:t>
            </a:r>
          </a:p>
          <a:p>
            <a:pPr algn="r">
              <a:defRPr sz="1600" b="1">
                <a:latin typeface="Century Gothic"/>
                <a:ea typeface="Century Gothic"/>
                <a:cs typeface="Century Gothic"/>
                <a:sym typeface="Century Gothic"/>
              </a:defRPr>
            </a:pPr>
            <a:r>
              <a:t>6 Octubre 2017</a:t>
            </a:r>
          </a:p>
        </p:txBody>
      </p:sp>
      <p:pic>
        <p:nvPicPr>
          <p:cNvPr id="120" name="image4.gif" descr="http://noticias.universia.es/es/images/migracion/a/an/ana/analisis-sangre.gif"/>
          <p:cNvPicPr>
            <a:picLocks noChangeAspect="1"/>
          </p:cNvPicPr>
          <p:nvPr/>
        </p:nvPicPr>
        <p:blipFill>
          <a:blip r:embed="rId3">
            <a:extLst/>
          </a:blip>
          <a:stretch>
            <a:fillRect/>
          </a:stretch>
        </p:blipFill>
        <p:spPr>
          <a:xfrm>
            <a:off x="1769841" y="551420"/>
            <a:ext cx="2458993" cy="1423629"/>
          </a:xfrm>
          <a:prstGeom prst="rect">
            <a:avLst/>
          </a:prstGeom>
          <a:ln w="12700">
            <a:miter lim="400000"/>
          </a:ln>
        </p:spPr>
      </p:pic>
      <p:pic>
        <p:nvPicPr>
          <p:cNvPr id="121" name="Logo ISDE digital V1.png"/>
          <p:cNvPicPr>
            <a:picLocks noChangeAspect="1"/>
          </p:cNvPicPr>
          <p:nvPr/>
        </p:nvPicPr>
        <p:blipFill>
          <a:blip r:embed="rId4" cstate="print">
            <a:extLst/>
          </a:blip>
          <a:stretch>
            <a:fillRect/>
          </a:stretch>
        </p:blipFill>
        <p:spPr>
          <a:xfrm>
            <a:off x="6334318" y="551420"/>
            <a:ext cx="1042096" cy="1423629"/>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Shape 162"/>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63" name="Shape 163"/>
          <p:cNvSpPr>
            <a:spLocks noGrp="1"/>
          </p:cNvSpPr>
          <p:nvPr>
            <p:ph type="body" idx="1"/>
          </p:nvPr>
        </p:nvSpPr>
        <p:spPr>
          <a:xfrm>
            <a:off x="457200" y="1600200"/>
            <a:ext cx="8229600" cy="4525963"/>
          </a:xfrm>
          <a:prstGeom prst="rect">
            <a:avLst/>
          </a:prstGeom>
        </p:spPr>
        <p:txBody>
          <a:bodyPr/>
          <a:lstStyle/>
          <a:p>
            <a:pPr algn="just">
              <a:lnSpc>
                <a:spcPct val="80000"/>
              </a:lnSpc>
              <a:spcBef>
                <a:spcPts val="300"/>
              </a:spcBef>
              <a:defRPr sz="1300" b="1">
                <a:solidFill>
                  <a:srgbClr val="000000"/>
                </a:solidFill>
              </a:defRPr>
            </a:pPr>
            <a:endParaRPr/>
          </a:p>
          <a:p>
            <a:pPr algn="just">
              <a:lnSpc>
                <a:spcPct val="80000"/>
              </a:lnSpc>
              <a:spcBef>
                <a:spcPts val="300"/>
              </a:spcBef>
              <a:defRPr sz="1300" b="1">
                <a:solidFill>
                  <a:srgbClr val="000000"/>
                </a:solidFill>
              </a:defRPr>
            </a:pPr>
            <a:r>
              <a:t>Artículo 7. Registro de operaciones/transacciones</a:t>
            </a:r>
          </a:p>
          <a:p>
            <a:pPr marL="0" indent="0" algn="just">
              <a:lnSpc>
                <a:spcPct val="80000"/>
              </a:lnSpc>
              <a:spcBef>
                <a:spcPts val="300"/>
              </a:spcBef>
              <a:buSzTx/>
              <a:buNone/>
              <a:defRPr sz="1300">
                <a:solidFill>
                  <a:srgbClr val="000000"/>
                </a:solidFill>
              </a:defRPr>
            </a:pPr>
            <a:r>
              <a:t>Cuando se cierre una transacción, el jugador que contrate los servicios de un intermediario conforme a lo estipulado en el artículo 1, apdo. 1 a) del presente reglamento, deberá remitir a la RFEF como mínimo la declaración de intermediario y cualquier otra documentación que le sea solicitada. En el caso de la renegociación de un contrato de trabajo, el jugador que hubiere contratado los servicios de un intermediario deberá, asimismo, remitir la misma documentación a la RFEF.</a:t>
            </a:r>
          </a:p>
          <a:p>
            <a:pPr marL="0" indent="0" algn="just">
              <a:lnSpc>
                <a:spcPct val="80000"/>
              </a:lnSpc>
              <a:spcBef>
                <a:spcPts val="300"/>
              </a:spcBef>
              <a:buSzTx/>
              <a:buNone/>
              <a:defRPr sz="1300">
                <a:solidFill>
                  <a:srgbClr val="000000"/>
                </a:solidFill>
              </a:defRPr>
            </a:pPr>
            <a:endParaRPr/>
          </a:p>
          <a:p>
            <a:pPr algn="just">
              <a:lnSpc>
                <a:spcPct val="80000"/>
              </a:lnSpc>
              <a:spcBef>
                <a:spcPts val="300"/>
              </a:spcBef>
              <a:defRPr sz="1300" b="1">
                <a:solidFill>
                  <a:srgbClr val="000000"/>
                </a:solidFill>
              </a:defRPr>
            </a:pPr>
            <a:r>
              <a:t>Artículo 8. Contrato de representación</a:t>
            </a:r>
          </a:p>
          <a:p>
            <a:pPr marL="0" indent="0" algn="just">
              <a:lnSpc>
                <a:spcPct val="80000"/>
              </a:lnSpc>
              <a:spcBef>
                <a:spcPts val="300"/>
              </a:spcBef>
              <a:buSzTx/>
              <a:buNone/>
              <a:defRPr sz="1300">
                <a:solidFill>
                  <a:srgbClr val="000000"/>
                </a:solidFill>
              </a:defRPr>
            </a:pPr>
            <a:r>
              <a:t>Un intermediario podrá representar a un jugador o club únicamente mediante la suscripción de un contrato de representación por escrito con dicho jugador o club.</a:t>
            </a:r>
          </a:p>
          <a:p>
            <a:pPr marL="0" indent="0" algn="just">
              <a:lnSpc>
                <a:spcPct val="80000"/>
              </a:lnSpc>
              <a:spcBef>
                <a:spcPts val="300"/>
              </a:spcBef>
              <a:buSzTx/>
              <a:buNone/>
              <a:defRPr sz="1300">
                <a:solidFill>
                  <a:srgbClr val="000000"/>
                </a:solidFill>
              </a:defRPr>
            </a:pPr>
            <a:endParaRPr/>
          </a:p>
          <a:p>
            <a:pPr marL="0" indent="0" algn="just">
              <a:lnSpc>
                <a:spcPct val="80000"/>
              </a:lnSpc>
              <a:spcBef>
                <a:spcPts val="300"/>
              </a:spcBef>
              <a:buSzTx/>
              <a:buNone/>
              <a:defRPr sz="1300">
                <a:solidFill>
                  <a:srgbClr val="000000"/>
                </a:solidFill>
              </a:defRPr>
            </a:pPr>
            <a:r>
              <a:t>Se deberá dejar constancia por escrito de los principales puntos o cláusulas que vertebran la relación jurídica entre el jugador o el club y el intermediario antes de que este inicie sus actividades. El contrato de representación deberá incluir como mínimo los datos siguientes: los nombres de las partes, el alcance de los servicios, la duración de la relación jurídica, el monto de la remuneración adeudada al intermediario, las condiciones generales de pago, la fecha de inicio de la relación contractual, las cláusulas de rescisión y la firma de las partes.</a:t>
            </a:r>
          </a:p>
          <a:p>
            <a:pPr marL="0" indent="0" algn="just">
              <a:lnSpc>
                <a:spcPct val="80000"/>
              </a:lnSpc>
              <a:spcBef>
                <a:spcPts val="300"/>
              </a:spcBef>
              <a:buSzTx/>
              <a:buNone/>
              <a:defRPr sz="1300">
                <a:solidFill>
                  <a:srgbClr val="000000"/>
                </a:solidFill>
              </a:defRPr>
            </a:pPr>
            <a:endParaRPr/>
          </a:p>
          <a:p>
            <a:pPr algn="just">
              <a:lnSpc>
                <a:spcPct val="80000"/>
              </a:lnSpc>
              <a:spcBef>
                <a:spcPts val="300"/>
              </a:spcBef>
              <a:defRPr sz="1300" b="1">
                <a:solidFill>
                  <a:srgbClr val="000000"/>
                </a:solidFill>
              </a:defRPr>
            </a:pPr>
            <a:r>
              <a:t>Artículo 9. Comunicación y publicación de información</a:t>
            </a:r>
          </a:p>
          <a:p>
            <a:pPr marL="0" indent="0" algn="just">
              <a:lnSpc>
                <a:spcPct val="80000"/>
              </a:lnSpc>
              <a:spcBef>
                <a:spcPts val="300"/>
              </a:spcBef>
              <a:buSzTx/>
              <a:buNone/>
              <a:defRPr sz="1300">
                <a:solidFill>
                  <a:srgbClr val="000000"/>
                </a:solidFill>
              </a:defRPr>
            </a:pPr>
            <a:r>
              <a:t>Los jugadores y los clubes deberán proporcionar a la RFEF toda la información relativa a las remuneraciones o pagos de cualquier naturaleza que se hayan hecho efectivos o se vayan a realizar a un intermediario.</a:t>
            </a:r>
          </a:p>
        </p:txBody>
      </p:sp>
      <p:sp>
        <p:nvSpPr>
          <p:cNvPr id="164" name="Shape 164"/>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10</a:t>
            </a:fld>
            <a:endParaRPr/>
          </a:p>
        </p:txBody>
      </p:sp>
      <p:sp>
        <p:nvSpPr>
          <p:cNvPr id="165" name="Shape 165"/>
          <p:cNvSpPr>
            <a:spLocks noGrp="1"/>
          </p:cNvSpPr>
          <p:nvPr>
            <p:ph type="title"/>
          </p:nvPr>
        </p:nvSpPr>
        <p:spPr>
          <a:xfrm>
            <a:off x="1619671" y="274638"/>
            <a:ext cx="7067130" cy="1143001"/>
          </a:xfrm>
          <a:prstGeom prst="rect">
            <a:avLst/>
          </a:prstGeom>
        </p:spPr>
        <p:txBody>
          <a:bodyPr/>
          <a:lstStyle>
            <a:lvl1pPr>
              <a:defRPr sz="3200" b="1">
                <a:solidFill>
                  <a:srgbClr val="000000"/>
                </a:solidFill>
              </a:defRPr>
            </a:lvl1pPr>
          </a:lstStyle>
          <a:p>
            <a:r>
              <a:t>Artículos 7-9</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68" name="Shape 168"/>
          <p:cNvSpPr>
            <a:spLocks noGrp="1"/>
          </p:cNvSpPr>
          <p:nvPr>
            <p:ph type="body" idx="1"/>
          </p:nvPr>
        </p:nvSpPr>
        <p:spPr>
          <a:xfrm>
            <a:off x="457200" y="1600200"/>
            <a:ext cx="8229600" cy="4525963"/>
          </a:xfrm>
          <a:prstGeom prst="rect">
            <a:avLst/>
          </a:prstGeom>
        </p:spPr>
        <p:txBody>
          <a:bodyPr/>
          <a:lstStyle/>
          <a:p>
            <a:pPr algn="just">
              <a:spcBef>
                <a:spcPts val="300"/>
              </a:spcBef>
              <a:defRPr sz="1400" b="1">
                <a:solidFill>
                  <a:srgbClr val="000000"/>
                </a:solidFill>
              </a:defRPr>
            </a:pPr>
            <a:r>
              <a:t>Artículo 10. Pagos a intermediarios</a:t>
            </a:r>
          </a:p>
          <a:p>
            <a:pPr marL="0" indent="0" algn="just">
              <a:spcBef>
                <a:spcPts val="300"/>
              </a:spcBef>
              <a:buSzTx/>
              <a:buNone/>
              <a:defRPr sz="1400">
                <a:solidFill>
                  <a:srgbClr val="000000"/>
                </a:solidFill>
              </a:defRPr>
            </a:pPr>
            <a:r>
              <a:t>La remuneración del intermediario contratado para actuar en nombre del jugador se calculará sobre el ingreso bruto base del jugador correspondiente al periodo de vigencia del contrato.</a:t>
            </a:r>
          </a:p>
          <a:p>
            <a:pPr marL="0" indent="0" algn="just">
              <a:buSzTx/>
              <a:buNone/>
              <a:defRPr sz="1400">
                <a:solidFill>
                  <a:srgbClr val="000000"/>
                </a:solidFill>
              </a:defRPr>
            </a:pPr>
            <a:endParaRPr/>
          </a:p>
          <a:p>
            <a:pPr algn="just">
              <a:spcBef>
                <a:spcPts val="300"/>
              </a:spcBef>
              <a:defRPr sz="1400" b="1">
                <a:solidFill>
                  <a:srgbClr val="000000"/>
                </a:solidFill>
              </a:defRPr>
            </a:pPr>
            <a:r>
              <a:t>Artículo 11. Derecho a establecer contacto y prohibición de captación.</a:t>
            </a:r>
          </a:p>
          <a:p>
            <a:pPr marL="0" indent="0" algn="just">
              <a:spcBef>
                <a:spcPts val="300"/>
              </a:spcBef>
              <a:buSzTx/>
              <a:buNone/>
              <a:defRPr sz="1400">
                <a:solidFill>
                  <a:srgbClr val="000000"/>
                </a:solidFill>
              </a:defRPr>
            </a:pPr>
            <a:r>
              <a:t>Los intermediarios registrados tienen derecho a ponerse en contacto con cualquier jugador o club que no esté bajo la representación exclusiva de otro intermediario. Representar y cuidar los intereses de cualquier jugador o club que le requiera para negociar contratos en su nombre.</a:t>
            </a:r>
          </a:p>
          <a:p>
            <a:pPr marL="0" indent="0" algn="just">
              <a:buSzTx/>
              <a:buNone/>
              <a:defRPr sz="1400">
                <a:solidFill>
                  <a:srgbClr val="000000"/>
                </a:solidFill>
              </a:defRPr>
            </a:pPr>
            <a:endParaRPr/>
          </a:p>
          <a:p>
            <a:pPr algn="just">
              <a:spcBef>
                <a:spcPts val="300"/>
              </a:spcBef>
              <a:defRPr sz="1400" b="1">
                <a:solidFill>
                  <a:srgbClr val="000000"/>
                </a:solidFill>
              </a:defRPr>
            </a:pPr>
            <a:r>
              <a:t>Artículo 12. Conflicto de intereses</a:t>
            </a:r>
          </a:p>
          <a:p>
            <a:pPr marL="0" indent="0" algn="just">
              <a:spcBef>
                <a:spcPts val="300"/>
              </a:spcBef>
              <a:buSzTx/>
              <a:buNone/>
              <a:defRPr sz="1400">
                <a:solidFill>
                  <a:srgbClr val="000000"/>
                </a:solidFill>
              </a:defRPr>
            </a:pPr>
            <a:r>
              <a:t>Antes de recurrir a los servicios de un intermediario, los jugadores y los clubes deberán hacer todo lo que esté en su mano para tener la certeza de que no existen conflictos de intereses ni hay riesgo de que existan para los jugadores y los clubes o para los intermediarios.</a:t>
            </a:r>
          </a:p>
          <a:p>
            <a:pPr marL="0" indent="0" algn="just">
              <a:buSzTx/>
              <a:buNone/>
              <a:defRPr sz="1400">
                <a:solidFill>
                  <a:srgbClr val="000000"/>
                </a:solidFill>
              </a:defRPr>
            </a:pPr>
            <a:endParaRPr/>
          </a:p>
          <a:p>
            <a:pPr marL="0" indent="0" algn="just">
              <a:spcBef>
                <a:spcPts val="300"/>
              </a:spcBef>
              <a:buSzTx/>
              <a:buNone/>
              <a:defRPr sz="1400">
                <a:solidFill>
                  <a:srgbClr val="000000"/>
                </a:solidFill>
              </a:defRPr>
            </a:pPr>
            <a:r>
              <a:t>Las partes notificarán dicho acuerdo a la RFEF y, en consecuencia, presentarán toda la documentación relativa al proceso de registro.</a:t>
            </a:r>
          </a:p>
        </p:txBody>
      </p:sp>
      <p:sp>
        <p:nvSpPr>
          <p:cNvPr id="169" name="Shape 169"/>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11</a:t>
            </a:fld>
            <a:endParaRPr/>
          </a:p>
        </p:txBody>
      </p:sp>
      <p:sp>
        <p:nvSpPr>
          <p:cNvPr id="170" name="Shape 170"/>
          <p:cNvSpPr>
            <a:spLocks noGrp="1"/>
          </p:cNvSpPr>
          <p:nvPr>
            <p:ph type="title"/>
          </p:nvPr>
        </p:nvSpPr>
        <p:spPr>
          <a:xfrm>
            <a:off x="1619671" y="274638"/>
            <a:ext cx="7067130" cy="1143001"/>
          </a:xfrm>
          <a:prstGeom prst="rect">
            <a:avLst/>
          </a:prstGeom>
        </p:spPr>
        <p:txBody>
          <a:bodyPr/>
          <a:lstStyle>
            <a:lvl1pPr>
              <a:defRPr sz="3200" b="1">
                <a:solidFill>
                  <a:srgbClr val="000000"/>
                </a:solidFill>
              </a:defRPr>
            </a:lvl1pPr>
          </a:lstStyle>
          <a:p>
            <a:r>
              <a:t>Artículos 10-12</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hape 172"/>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73" name="Shape 173"/>
          <p:cNvSpPr>
            <a:spLocks noGrp="1"/>
          </p:cNvSpPr>
          <p:nvPr>
            <p:ph type="body" idx="1"/>
          </p:nvPr>
        </p:nvSpPr>
        <p:spPr>
          <a:xfrm>
            <a:off x="457200" y="1600200"/>
            <a:ext cx="8229600" cy="4525963"/>
          </a:xfrm>
          <a:prstGeom prst="rect">
            <a:avLst/>
          </a:prstGeom>
        </p:spPr>
        <p:txBody>
          <a:bodyPr/>
          <a:lstStyle/>
          <a:p>
            <a:pPr algn="just">
              <a:defRPr sz="1400" b="1">
                <a:solidFill>
                  <a:srgbClr val="000000"/>
                </a:solidFill>
              </a:defRPr>
            </a:pPr>
            <a:endParaRPr/>
          </a:p>
          <a:p>
            <a:pPr algn="just">
              <a:spcBef>
                <a:spcPts val="300"/>
              </a:spcBef>
              <a:defRPr sz="1400" b="1">
                <a:solidFill>
                  <a:srgbClr val="000000"/>
                </a:solidFill>
              </a:defRPr>
            </a:pPr>
            <a:r>
              <a:t>Artículo 13. Cumplimiento de los estatutos, reglamentos y legislación aplicable.</a:t>
            </a:r>
          </a:p>
          <a:p>
            <a:pPr marL="0" indent="0" algn="just">
              <a:spcBef>
                <a:spcPts val="300"/>
              </a:spcBef>
              <a:buSzTx/>
              <a:buNone/>
              <a:defRPr sz="1400">
                <a:solidFill>
                  <a:srgbClr val="000000"/>
                </a:solidFill>
              </a:defRPr>
            </a:pPr>
            <a:r>
              <a:t>Los intermediarios deberán respetar y adherirse a los estatutos, reglamentos, directivas, circulares y decisiones de los órganos competentes de la RFEF, de la FIFA, de la UEFA, y de aquellas confederaciones y federaciones nacionales en las que puedan intervenir.</a:t>
            </a:r>
          </a:p>
          <a:p>
            <a:pPr algn="just">
              <a:defRPr sz="1400">
                <a:solidFill>
                  <a:srgbClr val="000000"/>
                </a:solidFill>
              </a:defRPr>
            </a:pPr>
            <a:endParaRPr/>
          </a:p>
          <a:p>
            <a:pPr algn="just">
              <a:spcBef>
                <a:spcPts val="300"/>
              </a:spcBef>
              <a:defRPr sz="1400" b="1">
                <a:solidFill>
                  <a:srgbClr val="000000"/>
                </a:solidFill>
              </a:defRPr>
            </a:pPr>
            <a:r>
              <a:t>Artículo 14. Resolución de disputas</a:t>
            </a:r>
          </a:p>
          <a:p>
            <a:pPr marL="0" indent="0" algn="just">
              <a:spcBef>
                <a:spcPts val="300"/>
              </a:spcBef>
              <a:buSzTx/>
              <a:buNone/>
              <a:defRPr sz="1400">
                <a:solidFill>
                  <a:srgbClr val="000000"/>
                </a:solidFill>
              </a:defRPr>
            </a:pPr>
            <a:r>
              <a:t>El Comité Jurisdiccional es el órgano a quien corresponde conocer y resolver de las disputas de tipo económico que se susciten y se deduzcan entre los intermediarios y los clubes y/o futbolistas en la ejecución de los contratos de representación suscritos entre ellos.</a:t>
            </a:r>
          </a:p>
          <a:p>
            <a:pPr algn="just">
              <a:defRPr sz="1400">
                <a:solidFill>
                  <a:srgbClr val="000000"/>
                </a:solidFill>
              </a:defRPr>
            </a:pPr>
            <a:endParaRPr/>
          </a:p>
          <a:p>
            <a:pPr algn="just">
              <a:spcBef>
                <a:spcPts val="300"/>
              </a:spcBef>
              <a:defRPr sz="1400" b="1">
                <a:solidFill>
                  <a:srgbClr val="000000"/>
                </a:solidFill>
              </a:defRPr>
            </a:pPr>
            <a:r>
              <a:t>Artículo 15. Sanciones</a:t>
            </a:r>
          </a:p>
          <a:p>
            <a:pPr marL="0" indent="0" algn="just">
              <a:spcBef>
                <a:spcPts val="300"/>
              </a:spcBef>
              <a:buSzTx/>
              <a:buNone/>
              <a:defRPr sz="1400">
                <a:solidFill>
                  <a:srgbClr val="000000"/>
                </a:solidFill>
              </a:defRPr>
            </a:pPr>
            <a:r>
              <a:t>Las contravenciones del presente ordenamiento jurídico podrán ser objeto de sanción, de acuerdo con el ordenamiento federativo vigente.  Las sanciones serán objeto de publicación de acuerdo con el artículo 41 del Código Disciplinario de la RFEF y las mismas se notificarán a FIFA.</a:t>
            </a:r>
          </a:p>
        </p:txBody>
      </p:sp>
      <p:sp>
        <p:nvSpPr>
          <p:cNvPr id="174" name="Shape 174"/>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12</a:t>
            </a:fld>
            <a:endParaRPr/>
          </a:p>
        </p:txBody>
      </p:sp>
      <p:sp>
        <p:nvSpPr>
          <p:cNvPr id="175" name="Shape 175"/>
          <p:cNvSpPr>
            <a:spLocks noGrp="1"/>
          </p:cNvSpPr>
          <p:nvPr>
            <p:ph type="title"/>
          </p:nvPr>
        </p:nvSpPr>
        <p:spPr>
          <a:xfrm>
            <a:off x="1619671" y="274638"/>
            <a:ext cx="7067130" cy="1143001"/>
          </a:xfrm>
          <a:prstGeom prst="rect">
            <a:avLst/>
          </a:prstGeom>
        </p:spPr>
        <p:txBody>
          <a:bodyPr/>
          <a:lstStyle>
            <a:lvl1pPr>
              <a:defRPr sz="3200" b="1">
                <a:solidFill>
                  <a:srgbClr val="000000"/>
                </a:solidFill>
              </a:defRPr>
            </a:lvl1pPr>
          </a:lstStyle>
          <a:p>
            <a:r>
              <a:t>Artículos 13-15</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78" name="Shape 178"/>
          <p:cNvSpPr>
            <a:spLocks noGrp="1"/>
          </p:cNvSpPr>
          <p:nvPr>
            <p:ph type="body" idx="1"/>
          </p:nvPr>
        </p:nvSpPr>
        <p:spPr>
          <a:xfrm>
            <a:off x="457200" y="1600200"/>
            <a:ext cx="8229600" cy="4525963"/>
          </a:xfrm>
          <a:prstGeom prst="rect">
            <a:avLst/>
          </a:prstGeom>
        </p:spPr>
        <p:txBody>
          <a:bodyPr/>
          <a:lstStyle/>
          <a:p>
            <a:pPr algn="just">
              <a:defRPr sz="1400" b="1">
                <a:solidFill>
                  <a:srgbClr val="000000"/>
                </a:solidFill>
              </a:defRPr>
            </a:pPr>
            <a:endParaRPr/>
          </a:p>
          <a:p>
            <a:pPr algn="just">
              <a:defRPr sz="1400" b="1">
                <a:solidFill>
                  <a:srgbClr val="000000"/>
                </a:solidFill>
              </a:defRPr>
            </a:pPr>
            <a:endParaRPr/>
          </a:p>
          <a:p>
            <a:pPr algn="just">
              <a:spcBef>
                <a:spcPts val="300"/>
              </a:spcBef>
              <a:defRPr sz="1400" b="1">
                <a:solidFill>
                  <a:srgbClr val="000000"/>
                </a:solidFill>
              </a:defRPr>
            </a:pPr>
            <a:r>
              <a:t>Artículo 16. Disposiciones transitorias</a:t>
            </a:r>
          </a:p>
          <a:p>
            <a:pPr marL="0" indent="0" algn="just">
              <a:spcBef>
                <a:spcPts val="300"/>
              </a:spcBef>
              <a:buSzTx/>
              <a:buNone/>
              <a:defRPr sz="1400">
                <a:solidFill>
                  <a:srgbClr val="000000"/>
                </a:solidFill>
              </a:defRPr>
            </a:pPr>
            <a:r>
              <a:t>El Reglamento Sobre las Relaciones con los Intermediario de FIFA sustituye al Reglamento sobre los Agentes de Jugadores, enmendado por última vez el 29 de octubre de 2007, y entra en vigor el 1 de abril de 2015.</a:t>
            </a:r>
          </a:p>
          <a:p>
            <a:pPr marL="0" indent="0" algn="just">
              <a:buSzTx/>
              <a:buNone/>
              <a:defRPr sz="1400">
                <a:solidFill>
                  <a:srgbClr val="000000"/>
                </a:solidFill>
              </a:defRPr>
            </a:pPr>
            <a:endParaRPr/>
          </a:p>
          <a:p>
            <a:pPr marL="0" indent="0" algn="just">
              <a:spcBef>
                <a:spcPts val="300"/>
              </a:spcBef>
              <a:buSzTx/>
              <a:buNone/>
              <a:defRPr sz="1400">
                <a:solidFill>
                  <a:srgbClr val="000000"/>
                </a:solidFill>
              </a:defRPr>
            </a:pPr>
            <a:r>
              <a:t>De conformidad con lo establecido en epígrafe anterior y con la entrada en vigor del presente reglamento, prescribe el sistema de concesión de licencias y estas caducan de inmediato y deben devolverse a la RFEF.</a:t>
            </a:r>
          </a:p>
          <a:p>
            <a:pPr marL="0" indent="0" algn="just">
              <a:buSzTx/>
              <a:buNone/>
              <a:defRPr sz="1400">
                <a:solidFill>
                  <a:srgbClr val="000000"/>
                </a:solidFill>
              </a:defRPr>
            </a:pPr>
            <a:endParaRPr/>
          </a:p>
          <a:p>
            <a:pPr algn="just">
              <a:spcBef>
                <a:spcPts val="300"/>
              </a:spcBef>
              <a:defRPr sz="1400" b="1">
                <a:solidFill>
                  <a:srgbClr val="000000"/>
                </a:solidFill>
              </a:defRPr>
            </a:pPr>
            <a:r>
              <a:t>Artículo 17. Casos no previstos.</a:t>
            </a:r>
          </a:p>
          <a:p>
            <a:pPr marL="0" indent="0" algn="just">
              <a:spcBef>
                <a:spcPts val="300"/>
              </a:spcBef>
              <a:buSzTx/>
              <a:buNone/>
              <a:defRPr sz="1400">
                <a:solidFill>
                  <a:srgbClr val="000000"/>
                </a:solidFill>
              </a:defRPr>
            </a:pPr>
            <a:r>
              <a:t>Los casos no previstos en este reglamento y los casos de fuerza mayor serán resueltos por la Junta Directiva de la RFEF, cuyas decisiones serán definitivas.</a:t>
            </a:r>
          </a:p>
        </p:txBody>
      </p:sp>
      <p:sp>
        <p:nvSpPr>
          <p:cNvPr id="179" name="Shape 179"/>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13</a:t>
            </a:fld>
            <a:endParaRPr/>
          </a:p>
        </p:txBody>
      </p:sp>
      <p:sp>
        <p:nvSpPr>
          <p:cNvPr id="180" name="Shape 180"/>
          <p:cNvSpPr>
            <a:spLocks noGrp="1"/>
          </p:cNvSpPr>
          <p:nvPr>
            <p:ph type="title"/>
          </p:nvPr>
        </p:nvSpPr>
        <p:spPr>
          <a:xfrm>
            <a:off x="1619671" y="274638"/>
            <a:ext cx="7067130" cy="1143001"/>
          </a:xfrm>
          <a:prstGeom prst="rect">
            <a:avLst/>
          </a:prstGeom>
        </p:spPr>
        <p:txBody>
          <a:bodyPr/>
          <a:lstStyle>
            <a:lvl1pPr>
              <a:defRPr sz="3200" b="1">
                <a:solidFill>
                  <a:srgbClr val="000000"/>
                </a:solidFill>
              </a:defRPr>
            </a:lvl1pPr>
          </a:lstStyle>
          <a:p>
            <a:r>
              <a:t>Artículos 16 y 17</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Shape 182"/>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83" name="Shape 183"/>
          <p:cNvSpPr>
            <a:spLocks noGrp="1"/>
          </p:cNvSpPr>
          <p:nvPr>
            <p:ph type="body" idx="1"/>
          </p:nvPr>
        </p:nvSpPr>
        <p:spPr>
          <a:xfrm>
            <a:off x="457200" y="1600200"/>
            <a:ext cx="8229600" cy="4525963"/>
          </a:xfrm>
          <a:prstGeom prst="rect">
            <a:avLst/>
          </a:prstGeom>
        </p:spPr>
        <p:txBody>
          <a:bodyPr/>
          <a:lstStyle/>
          <a:p>
            <a:pPr algn="just">
              <a:defRPr sz="1800" b="1">
                <a:solidFill>
                  <a:srgbClr val="000000"/>
                </a:solidFill>
              </a:defRPr>
            </a:pPr>
            <a:endParaRPr/>
          </a:p>
          <a:p>
            <a:pPr marL="0" indent="0" algn="just">
              <a:buSzTx/>
              <a:buNone/>
              <a:defRPr sz="1800" b="1">
                <a:solidFill>
                  <a:srgbClr val="000000"/>
                </a:solidFill>
              </a:defRPr>
            </a:pPr>
            <a:endParaRPr/>
          </a:p>
          <a:p>
            <a:pPr marL="0" indent="0" algn="just">
              <a:buSzTx/>
              <a:buNone/>
              <a:defRPr sz="1800" b="1">
                <a:solidFill>
                  <a:srgbClr val="000000"/>
                </a:solidFill>
              </a:defRPr>
            </a:pPr>
            <a:endParaRPr/>
          </a:p>
          <a:p>
            <a:pPr marL="0" indent="0" algn="just">
              <a:buSzTx/>
              <a:buNone/>
              <a:defRPr sz="1800" b="1">
                <a:solidFill>
                  <a:srgbClr val="000000"/>
                </a:solidFill>
              </a:defRPr>
            </a:pPr>
            <a:endParaRPr/>
          </a:p>
          <a:p>
            <a:pPr marL="0" indent="0" algn="just">
              <a:spcBef>
                <a:spcPts val="400"/>
              </a:spcBef>
              <a:buSzTx/>
              <a:buNone/>
              <a:defRPr sz="1800" b="1">
                <a:solidFill>
                  <a:srgbClr val="000000"/>
                </a:solidFill>
              </a:defRPr>
            </a:pPr>
            <a:r>
              <a:t>Formulario Declaración </a:t>
            </a:r>
          </a:p>
          <a:p>
            <a:pPr marL="0" indent="0" algn="just">
              <a:spcBef>
                <a:spcPts val="400"/>
              </a:spcBef>
              <a:buSzTx/>
              <a:buNone/>
              <a:defRPr sz="1800" b="1">
                <a:solidFill>
                  <a:srgbClr val="000000"/>
                </a:solidFill>
              </a:defRPr>
            </a:pPr>
            <a:r>
              <a:t>de intermediario </a:t>
            </a:r>
          </a:p>
          <a:p>
            <a:pPr marL="0" indent="0" algn="just">
              <a:spcBef>
                <a:spcPts val="400"/>
              </a:spcBef>
              <a:buSzTx/>
              <a:buNone/>
              <a:defRPr sz="1800" b="1">
                <a:solidFill>
                  <a:srgbClr val="000000"/>
                </a:solidFill>
              </a:defRPr>
            </a:pPr>
            <a:r>
              <a:t>para personas físicas.</a:t>
            </a:r>
          </a:p>
          <a:p>
            <a:pPr marL="0" indent="0">
              <a:buSzTx/>
              <a:buNone/>
              <a:defRPr b="1"/>
            </a:pPr>
            <a:r>
              <a:rPr sz="1800">
                <a:solidFill>
                  <a:srgbClr val="000000"/>
                </a:solidFill>
              </a:rPr>
              <a:t/>
            </a:r>
            <a:br>
              <a:rPr sz="1800">
                <a:solidFill>
                  <a:srgbClr val="000000"/>
                </a:solidFill>
              </a:rPr>
            </a:br>
            <a:endParaRPr sz="1800">
              <a:solidFill>
                <a:srgbClr val="000000"/>
              </a:solidFill>
            </a:endParaRPr>
          </a:p>
        </p:txBody>
      </p:sp>
      <p:sp>
        <p:nvSpPr>
          <p:cNvPr id="184" name="Shape 184"/>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14</a:t>
            </a:fld>
            <a:endParaRPr/>
          </a:p>
        </p:txBody>
      </p:sp>
      <p:sp>
        <p:nvSpPr>
          <p:cNvPr id="185" name="Shape 185"/>
          <p:cNvSpPr>
            <a:spLocks noGrp="1"/>
          </p:cNvSpPr>
          <p:nvPr>
            <p:ph type="title"/>
          </p:nvPr>
        </p:nvSpPr>
        <p:spPr>
          <a:xfrm>
            <a:off x="1619671" y="274638"/>
            <a:ext cx="7067130" cy="1143001"/>
          </a:xfrm>
          <a:prstGeom prst="rect">
            <a:avLst/>
          </a:prstGeom>
        </p:spPr>
        <p:txBody>
          <a:bodyPr/>
          <a:lstStyle>
            <a:lvl1pPr algn="l">
              <a:defRPr sz="3200" b="1">
                <a:solidFill>
                  <a:srgbClr val="000000"/>
                </a:solidFill>
              </a:defRPr>
            </a:lvl1pPr>
          </a:lstStyle>
          <a:p>
            <a:r>
              <a:t>ANEXO I</a:t>
            </a:r>
          </a:p>
        </p:txBody>
      </p:sp>
      <p:pic>
        <p:nvPicPr>
          <p:cNvPr id="186" name="image5.png"/>
          <p:cNvPicPr>
            <a:picLocks noChangeAspect="1"/>
          </p:cNvPicPr>
          <p:nvPr/>
        </p:nvPicPr>
        <p:blipFill>
          <a:blip r:embed="rId2">
            <a:extLst/>
          </a:blip>
          <a:stretch>
            <a:fillRect/>
          </a:stretch>
        </p:blipFill>
        <p:spPr>
          <a:xfrm>
            <a:off x="4644008" y="750522"/>
            <a:ext cx="3888433" cy="5655901"/>
          </a:xfrm>
          <a:prstGeom prst="rect">
            <a:avLst/>
          </a:prstGeom>
          <a:ln w="12700">
            <a:miter lim="400000"/>
          </a:ln>
        </p:spPr>
      </p:pic>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Shape 188"/>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89" name="Shape 189"/>
          <p:cNvSpPr>
            <a:spLocks noGrp="1"/>
          </p:cNvSpPr>
          <p:nvPr>
            <p:ph type="body" idx="1"/>
          </p:nvPr>
        </p:nvSpPr>
        <p:spPr>
          <a:xfrm>
            <a:off x="457200" y="1600200"/>
            <a:ext cx="8229600" cy="4525963"/>
          </a:xfrm>
          <a:prstGeom prst="rect">
            <a:avLst/>
          </a:prstGeom>
        </p:spPr>
        <p:txBody>
          <a:bodyPr/>
          <a:lstStyle/>
          <a:p>
            <a:pPr algn="just">
              <a:defRPr sz="1800" b="1">
                <a:solidFill>
                  <a:srgbClr val="000000"/>
                </a:solidFill>
              </a:defRPr>
            </a:pPr>
            <a:endParaRPr/>
          </a:p>
          <a:p>
            <a:pPr marL="0" indent="0" algn="just">
              <a:buSzTx/>
              <a:buNone/>
              <a:defRPr sz="1800" b="1">
                <a:solidFill>
                  <a:srgbClr val="000000"/>
                </a:solidFill>
              </a:defRPr>
            </a:pPr>
            <a:endParaRPr/>
          </a:p>
          <a:p>
            <a:pPr marL="0" indent="0" algn="just">
              <a:buSzTx/>
              <a:buNone/>
              <a:defRPr sz="1800" b="1">
                <a:solidFill>
                  <a:srgbClr val="000000"/>
                </a:solidFill>
              </a:defRPr>
            </a:pPr>
            <a:endParaRPr/>
          </a:p>
          <a:p>
            <a:pPr marL="0" indent="0" algn="just">
              <a:buSzTx/>
              <a:buNone/>
              <a:defRPr sz="1800" b="1">
                <a:solidFill>
                  <a:srgbClr val="000000"/>
                </a:solidFill>
              </a:defRPr>
            </a:pPr>
            <a:endParaRPr/>
          </a:p>
          <a:p>
            <a:pPr marL="0" indent="0" algn="just">
              <a:spcBef>
                <a:spcPts val="400"/>
              </a:spcBef>
              <a:buSzTx/>
              <a:buNone/>
              <a:defRPr sz="1800" b="1">
                <a:solidFill>
                  <a:srgbClr val="000000"/>
                </a:solidFill>
              </a:defRPr>
            </a:pPr>
            <a:r>
              <a:t>Formulario Declaración </a:t>
            </a:r>
          </a:p>
          <a:p>
            <a:pPr marL="0" indent="0" algn="just">
              <a:spcBef>
                <a:spcPts val="400"/>
              </a:spcBef>
              <a:buSzTx/>
              <a:buNone/>
              <a:defRPr sz="1800" b="1">
                <a:solidFill>
                  <a:srgbClr val="000000"/>
                </a:solidFill>
              </a:defRPr>
            </a:pPr>
            <a:r>
              <a:t>de intermediario </a:t>
            </a:r>
          </a:p>
          <a:p>
            <a:pPr marL="0" indent="0">
              <a:buSzTx/>
              <a:buNone/>
              <a:defRPr sz="1800" b="1">
                <a:solidFill>
                  <a:srgbClr val="000000"/>
                </a:solidFill>
              </a:defRPr>
            </a:pPr>
            <a:r>
              <a:t>para personas jurídicas</a:t>
            </a:r>
            <a:br/>
            <a:endParaRPr/>
          </a:p>
        </p:txBody>
      </p:sp>
      <p:sp>
        <p:nvSpPr>
          <p:cNvPr id="190" name="Shape 190"/>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15</a:t>
            </a:fld>
            <a:endParaRPr/>
          </a:p>
        </p:txBody>
      </p:sp>
      <p:sp>
        <p:nvSpPr>
          <p:cNvPr id="191" name="Shape 191"/>
          <p:cNvSpPr>
            <a:spLocks noGrp="1"/>
          </p:cNvSpPr>
          <p:nvPr>
            <p:ph type="title"/>
          </p:nvPr>
        </p:nvSpPr>
        <p:spPr>
          <a:xfrm>
            <a:off x="1619671" y="274638"/>
            <a:ext cx="7067130" cy="1143001"/>
          </a:xfrm>
          <a:prstGeom prst="rect">
            <a:avLst/>
          </a:prstGeom>
        </p:spPr>
        <p:txBody>
          <a:bodyPr/>
          <a:lstStyle>
            <a:lvl1pPr algn="l">
              <a:defRPr sz="3200" b="1">
                <a:solidFill>
                  <a:srgbClr val="000000"/>
                </a:solidFill>
              </a:defRPr>
            </a:lvl1pPr>
          </a:lstStyle>
          <a:p>
            <a:r>
              <a:t>ANEXO II</a:t>
            </a:r>
          </a:p>
        </p:txBody>
      </p:sp>
      <p:pic>
        <p:nvPicPr>
          <p:cNvPr id="192" name="image6.png"/>
          <p:cNvPicPr>
            <a:picLocks noChangeAspect="1"/>
          </p:cNvPicPr>
          <p:nvPr/>
        </p:nvPicPr>
        <p:blipFill>
          <a:blip r:embed="rId2">
            <a:extLst/>
          </a:blip>
          <a:stretch>
            <a:fillRect/>
          </a:stretch>
        </p:blipFill>
        <p:spPr>
          <a:xfrm>
            <a:off x="4788024" y="332656"/>
            <a:ext cx="3467101" cy="5953126"/>
          </a:xfrm>
          <a:prstGeom prst="rect">
            <a:avLst/>
          </a:prstGeom>
          <a:ln w="12700">
            <a:miter lim="400000"/>
          </a:ln>
        </p:spPr>
      </p:pic>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Shape 194"/>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95" name="Shape 195"/>
          <p:cNvSpPr>
            <a:spLocks noGrp="1"/>
          </p:cNvSpPr>
          <p:nvPr>
            <p:ph type="body" idx="1"/>
          </p:nvPr>
        </p:nvSpPr>
        <p:spPr>
          <a:xfrm>
            <a:off x="457200" y="1600200"/>
            <a:ext cx="8229600" cy="4525963"/>
          </a:xfrm>
          <a:prstGeom prst="rect">
            <a:avLst/>
          </a:prstGeom>
        </p:spPr>
        <p:txBody>
          <a:bodyPr/>
          <a:lstStyle/>
          <a:p>
            <a:pPr algn="just">
              <a:defRPr sz="1800" b="1">
                <a:solidFill>
                  <a:srgbClr val="000000"/>
                </a:solidFill>
              </a:defRPr>
            </a:pPr>
            <a:endParaRPr/>
          </a:p>
          <a:p>
            <a:pPr marL="0" indent="0" algn="just">
              <a:buSzTx/>
              <a:buNone/>
              <a:defRPr sz="1800" b="1">
                <a:solidFill>
                  <a:srgbClr val="000000"/>
                </a:solidFill>
              </a:defRPr>
            </a:pPr>
            <a:endParaRPr/>
          </a:p>
          <a:p>
            <a:pPr marL="0" indent="0" algn="just">
              <a:buSzTx/>
              <a:buNone/>
              <a:defRPr sz="1800" b="1">
                <a:solidFill>
                  <a:srgbClr val="000000"/>
                </a:solidFill>
              </a:defRPr>
            </a:pPr>
            <a:endParaRPr/>
          </a:p>
          <a:p>
            <a:pPr marL="0" indent="0" algn="just">
              <a:buSzTx/>
              <a:buNone/>
              <a:defRPr sz="1800" b="1">
                <a:solidFill>
                  <a:srgbClr val="000000"/>
                </a:solidFill>
              </a:defRPr>
            </a:pPr>
            <a:endParaRPr/>
          </a:p>
          <a:p>
            <a:pPr marL="0" indent="0" algn="just">
              <a:spcBef>
                <a:spcPts val="400"/>
              </a:spcBef>
              <a:buSzTx/>
              <a:buNone/>
              <a:defRPr sz="1800" b="1">
                <a:solidFill>
                  <a:srgbClr val="000000"/>
                </a:solidFill>
              </a:defRPr>
            </a:pPr>
            <a:r>
              <a:t>	Código Deontológico</a:t>
            </a:r>
          </a:p>
        </p:txBody>
      </p:sp>
      <p:sp>
        <p:nvSpPr>
          <p:cNvPr id="196" name="Shape 196"/>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16</a:t>
            </a:fld>
            <a:endParaRPr/>
          </a:p>
        </p:txBody>
      </p:sp>
      <p:sp>
        <p:nvSpPr>
          <p:cNvPr id="197" name="Shape 197"/>
          <p:cNvSpPr>
            <a:spLocks noGrp="1"/>
          </p:cNvSpPr>
          <p:nvPr>
            <p:ph type="title"/>
          </p:nvPr>
        </p:nvSpPr>
        <p:spPr>
          <a:xfrm>
            <a:off x="1619671" y="274638"/>
            <a:ext cx="7067130" cy="1143001"/>
          </a:xfrm>
          <a:prstGeom prst="rect">
            <a:avLst/>
          </a:prstGeom>
        </p:spPr>
        <p:txBody>
          <a:bodyPr/>
          <a:lstStyle>
            <a:lvl1pPr algn="l">
              <a:defRPr sz="3200" b="1">
                <a:solidFill>
                  <a:srgbClr val="000000"/>
                </a:solidFill>
              </a:defRPr>
            </a:lvl1pPr>
          </a:lstStyle>
          <a:p>
            <a:r>
              <a:t>ANEXO III</a:t>
            </a:r>
          </a:p>
        </p:txBody>
      </p:sp>
      <p:pic>
        <p:nvPicPr>
          <p:cNvPr id="198" name="image7.png"/>
          <p:cNvPicPr>
            <a:picLocks noChangeAspect="1"/>
          </p:cNvPicPr>
          <p:nvPr/>
        </p:nvPicPr>
        <p:blipFill>
          <a:blip r:embed="rId2">
            <a:extLst/>
          </a:blip>
          <a:stretch>
            <a:fillRect/>
          </a:stretch>
        </p:blipFill>
        <p:spPr>
          <a:xfrm>
            <a:off x="4283967" y="476274"/>
            <a:ext cx="4086226" cy="5943601"/>
          </a:xfrm>
          <a:prstGeom prst="rect">
            <a:avLst/>
          </a:prstGeom>
          <a:ln w="12700">
            <a:miter lim="400000"/>
          </a:ln>
        </p:spPr>
      </p:pic>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Shape 200"/>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01" name="Shape 201"/>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17</a:t>
            </a:fld>
            <a:endParaRPr/>
          </a:p>
        </p:txBody>
      </p:sp>
      <p:sp>
        <p:nvSpPr>
          <p:cNvPr id="202" name="Shape 202"/>
          <p:cNvSpPr/>
          <p:nvPr/>
        </p:nvSpPr>
        <p:spPr>
          <a:xfrm>
            <a:off x="398881" y="2367170"/>
            <a:ext cx="8416340" cy="1729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p>
            <a:pPr algn="ctr">
              <a:defRPr sz="3600" b="1">
                <a:solidFill>
                  <a:srgbClr val="2F5897"/>
                </a:solidFill>
              </a:defRPr>
            </a:pPr>
            <a:r>
              <a:t>LOS INTERMEDIARIOS</a:t>
            </a:r>
          </a:p>
          <a:p>
            <a:pPr algn="ctr">
              <a:defRPr sz="3600" b="1">
                <a:solidFill>
                  <a:srgbClr val="2F5897"/>
                </a:solidFill>
              </a:defRPr>
            </a:pPr>
            <a:r>
              <a:t>CON </a:t>
            </a:r>
          </a:p>
          <a:p>
            <a:pPr algn="ctr">
              <a:defRPr sz="3600" b="1">
                <a:solidFill>
                  <a:srgbClr val="2F5897"/>
                </a:solidFill>
              </a:defRPr>
            </a:pPr>
            <a:r>
              <a:t>LA NUEVA REGULACIÓN DE LA RFEF</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Shape 204"/>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05" name="Shape 205"/>
          <p:cNvSpPr>
            <a:spLocks noGrp="1"/>
          </p:cNvSpPr>
          <p:nvPr>
            <p:ph type="title"/>
          </p:nvPr>
        </p:nvSpPr>
        <p:spPr>
          <a:xfrm>
            <a:off x="2555775" y="274638"/>
            <a:ext cx="6131026" cy="1143001"/>
          </a:xfrm>
          <a:prstGeom prst="rect">
            <a:avLst/>
          </a:prstGeom>
        </p:spPr>
        <p:txBody>
          <a:bodyPr/>
          <a:lstStyle>
            <a:lvl1pPr algn="l">
              <a:defRPr b="1">
                <a:solidFill>
                  <a:srgbClr val="000000"/>
                </a:solidFill>
              </a:defRPr>
            </a:lvl1pPr>
          </a:lstStyle>
          <a:p>
            <a:r>
              <a:t>CONTENIDO</a:t>
            </a:r>
          </a:p>
        </p:txBody>
      </p:sp>
      <p:sp>
        <p:nvSpPr>
          <p:cNvPr id="206" name="Shape 206"/>
          <p:cNvSpPr>
            <a:spLocks noGrp="1"/>
          </p:cNvSpPr>
          <p:nvPr>
            <p:ph type="body" idx="1"/>
          </p:nvPr>
        </p:nvSpPr>
        <p:spPr>
          <a:xfrm>
            <a:off x="467543" y="2060849"/>
            <a:ext cx="8229601" cy="3600401"/>
          </a:xfrm>
          <a:prstGeom prst="rect">
            <a:avLst/>
          </a:prstGeom>
        </p:spPr>
        <p:txBody>
          <a:bodyPr/>
          <a:lstStyle/>
          <a:p>
            <a:pPr algn="just">
              <a:spcBef>
                <a:spcPts val="400"/>
              </a:spcBef>
              <a:defRPr sz="1800">
                <a:solidFill>
                  <a:srgbClr val="000000"/>
                </a:solidFill>
              </a:defRPr>
            </a:pPr>
            <a:r>
              <a:t>“</a:t>
            </a:r>
            <a:r>
              <a:rPr b="1"/>
              <a:t>REGLAMENTO DE INTERMEDIARIOS DE LA RFEF”</a:t>
            </a:r>
            <a:r>
              <a:t>: Aprobado por la Comisión Delegada de la Asamblea General de la Real Federación Española de Fútbol el 25 de marzo de 2015, y entrada en vigor el 1 de abril de 2015 </a:t>
            </a:r>
          </a:p>
          <a:p>
            <a:pPr marL="0" indent="0" algn="just">
              <a:buSzTx/>
              <a:buNone/>
              <a:defRPr sz="1800">
                <a:solidFill>
                  <a:srgbClr val="000000"/>
                </a:solidFill>
              </a:defRPr>
            </a:pPr>
            <a:endParaRPr/>
          </a:p>
          <a:p>
            <a:pPr algn="just">
              <a:spcBef>
                <a:spcPts val="400"/>
              </a:spcBef>
              <a:defRPr sz="1800">
                <a:solidFill>
                  <a:srgbClr val="000000"/>
                </a:solidFill>
              </a:defRPr>
            </a:pPr>
            <a:r>
              <a:t>Elaborado de acuerdo con el artículo 1.2 del Reglamento sobre las relaciones con intermediarios de la FIFA. </a:t>
            </a:r>
          </a:p>
          <a:p>
            <a:pPr marL="0" indent="0" algn="just">
              <a:buSzTx/>
              <a:buNone/>
              <a:defRPr sz="1800">
                <a:solidFill>
                  <a:srgbClr val="000000"/>
                </a:solidFill>
              </a:defRPr>
            </a:pPr>
            <a:endParaRPr/>
          </a:p>
          <a:p>
            <a:pPr algn="just">
              <a:spcBef>
                <a:spcPts val="400"/>
              </a:spcBef>
              <a:defRPr sz="1800">
                <a:solidFill>
                  <a:srgbClr val="000000"/>
                </a:solidFill>
              </a:defRPr>
            </a:pPr>
            <a:r>
              <a:t>En caso de discrepancia entre el Reglamento FIFA y el de la RFEF </a:t>
            </a:r>
            <a:r>
              <a:rPr b="1"/>
              <a:t>prevalece el de la RFEF</a:t>
            </a:r>
            <a:r>
              <a:t>. </a:t>
            </a:r>
          </a:p>
        </p:txBody>
      </p:sp>
      <p:sp>
        <p:nvSpPr>
          <p:cNvPr id="207" name="Shape 207"/>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18</a:t>
            </a:fld>
            <a:endParaRP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Shape 209"/>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10" name="Shape 210"/>
          <p:cNvSpPr>
            <a:spLocks noGrp="1"/>
          </p:cNvSpPr>
          <p:nvPr>
            <p:ph type="title"/>
          </p:nvPr>
        </p:nvSpPr>
        <p:spPr>
          <a:xfrm>
            <a:off x="1547663" y="274638"/>
            <a:ext cx="7139138" cy="1143001"/>
          </a:xfrm>
          <a:prstGeom prst="rect">
            <a:avLst/>
          </a:prstGeom>
        </p:spPr>
        <p:txBody>
          <a:bodyPr/>
          <a:lstStyle>
            <a:lvl1pPr>
              <a:defRPr sz="2800" b="1" u="sng">
                <a:solidFill>
                  <a:srgbClr val="000000"/>
                </a:solidFill>
              </a:defRPr>
            </a:lvl1pPr>
          </a:lstStyle>
          <a:p>
            <a:pPr>
              <a:defRPr>
                <a:effectLst/>
              </a:defRPr>
            </a:pPr>
            <a:r>
              <a:t>CUOTA PARA INTERMEDIARIOS</a:t>
            </a:r>
          </a:p>
        </p:txBody>
      </p:sp>
      <p:sp>
        <p:nvSpPr>
          <p:cNvPr id="211" name="Shape 211"/>
          <p:cNvSpPr>
            <a:spLocks noGrp="1"/>
          </p:cNvSpPr>
          <p:nvPr>
            <p:ph type="body" idx="1"/>
          </p:nvPr>
        </p:nvSpPr>
        <p:spPr>
          <a:xfrm>
            <a:off x="457200" y="1600200"/>
            <a:ext cx="8229600" cy="4525963"/>
          </a:xfrm>
          <a:prstGeom prst="rect">
            <a:avLst/>
          </a:prstGeom>
        </p:spPr>
        <p:txBody>
          <a:bodyPr/>
          <a:lstStyle/>
          <a:p>
            <a:pPr algn="just">
              <a:defRPr sz="1400">
                <a:solidFill>
                  <a:srgbClr val="000000"/>
                </a:solidFill>
              </a:defRPr>
            </a:pPr>
            <a:endParaRPr/>
          </a:p>
          <a:p>
            <a:pPr algn="just">
              <a:defRPr sz="1400">
                <a:solidFill>
                  <a:srgbClr val="000000"/>
                </a:solidFill>
              </a:defRPr>
            </a:pPr>
            <a:endParaRPr/>
          </a:p>
          <a:p>
            <a:pPr algn="just">
              <a:spcBef>
                <a:spcPts val="300"/>
              </a:spcBef>
              <a:defRPr sz="1400">
                <a:solidFill>
                  <a:srgbClr val="000000"/>
                </a:solidFill>
              </a:defRPr>
            </a:pPr>
            <a:r>
              <a:t>En el apartado e) del artículo 4.3 del Reglamento de Intermediarios de la RFEF, se dispone que </a:t>
            </a:r>
            <a:r>
              <a:rPr b="1"/>
              <a:t>los intermediarios deberán abonar a la RFEF la cuota que anualmente establezca la Asamblea General</a:t>
            </a:r>
            <a:r>
              <a:t> de la RFEF, a través de su Comisión Delegada.</a:t>
            </a:r>
          </a:p>
          <a:p>
            <a:pPr marL="0" indent="0" algn="just">
              <a:buSzTx/>
              <a:buNone/>
              <a:defRPr sz="1400">
                <a:solidFill>
                  <a:srgbClr val="000000"/>
                </a:solidFill>
              </a:defRPr>
            </a:pPr>
            <a:endParaRPr/>
          </a:p>
          <a:p>
            <a:pPr algn="just">
              <a:spcBef>
                <a:spcPts val="300"/>
              </a:spcBef>
              <a:defRPr sz="1400">
                <a:solidFill>
                  <a:srgbClr val="000000"/>
                </a:solidFill>
              </a:defRPr>
            </a:pPr>
            <a:r>
              <a:t>Cuando el intermediario sea </a:t>
            </a:r>
            <a:r>
              <a:rPr b="1"/>
              <a:t>persona jurídica</a:t>
            </a:r>
            <a:r>
              <a:t>, se abonará </a:t>
            </a:r>
            <a:r>
              <a:rPr b="1"/>
              <a:t>una cuota por cada representante de la misma</a:t>
            </a:r>
            <a:r>
              <a:t>.</a:t>
            </a:r>
          </a:p>
          <a:p>
            <a:pPr marL="0" indent="0" algn="just">
              <a:buSzTx/>
              <a:buNone/>
              <a:defRPr sz="1400">
                <a:solidFill>
                  <a:srgbClr val="000000"/>
                </a:solidFill>
              </a:defRPr>
            </a:pPr>
            <a:endParaRPr/>
          </a:p>
          <a:p>
            <a:pPr algn="just">
              <a:spcBef>
                <a:spcPts val="300"/>
              </a:spcBef>
              <a:defRPr sz="1400">
                <a:solidFill>
                  <a:srgbClr val="000000"/>
                </a:solidFill>
              </a:defRPr>
            </a:pPr>
            <a:r>
              <a:t>El pago de la cuota </a:t>
            </a:r>
            <a:r>
              <a:rPr b="1"/>
              <a:t>tiene carácter anual</a:t>
            </a:r>
            <a:r>
              <a:t>, renovándose su importe, previa actualización del IPC anual, salvo que la Comisión Delegada de la Asamblea General de la RFEF acuerde establecer otra cuota.</a:t>
            </a:r>
          </a:p>
          <a:p>
            <a:pPr marL="0" indent="0" algn="just">
              <a:buSzTx/>
              <a:buNone/>
              <a:defRPr sz="1400">
                <a:solidFill>
                  <a:srgbClr val="000000"/>
                </a:solidFill>
              </a:defRPr>
            </a:pPr>
            <a:endParaRPr/>
          </a:p>
          <a:p>
            <a:pPr algn="just">
              <a:spcBef>
                <a:spcPts val="300"/>
              </a:spcBef>
              <a:defRPr sz="1400">
                <a:solidFill>
                  <a:srgbClr val="000000"/>
                </a:solidFill>
              </a:defRPr>
            </a:pPr>
            <a:r>
              <a:t>Dicha cuota fue establecida en la Circular RFEF número 47 de la temporada 2014/2015 en </a:t>
            </a:r>
            <a:r>
              <a:rPr b="1"/>
              <a:t>la cantidad de 861€</a:t>
            </a:r>
            <a:r>
              <a:t>.</a:t>
            </a:r>
          </a:p>
        </p:txBody>
      </p:sp>
      <p:sp>
        <p:nvSpPr>
          <p:cNvPr id="212" name="Shape 212"/>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19</a:t>
            </a:fld>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Shape 123"/>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24" name="Shape 124"/>
          <p:cNvSpPr>
            <a:spLocks noGrp="1"/>
          </p:cNvSpPr>
          <p:nvPr>
            <p:ph type="title"/>
          </p:nvPr>
        </p:nvSpPr>
        <p:spPr>
          <a:xfrm>
            <a:off x="1691679" y="274638"/>
            <a:ext cx="6995122" cy="1143001"/>
          </a:xfrm>
          <a:prstGeom prst="rect">
            <a:avLst/>
          </a:prstGeom>
        </p:spPr>
        <p:txBody>
          <a:bodyPr/>
          <a:lstStyle>
            <a:lvl1pPr algn="l"/>
          </a:lstStyle>
          <a:p>
            <a:r>
              <a:t>      Índice </a:t>
            </a:r>
          </a:p>
        </p:txBody>
      </p:sp>
      <p:sp>
        <p:nvSpPr>
          <p:cNvPr id="125" name="Shape 125"/>
          <p:cNvSpPr>
            <a:spLocks noGrp="1"/>
          </p:cNvSpPr>
          <p:nvPr>
            <p:ph type="body" idx="1"/>
          </p:nvPr>
        </p:nvSpPr>
        <p:spPr>
          <a:xfrm>
            <a:off x="457200" y="1600200"/>
            <a:ext cx="8229600" cy="4525963"/>
          </a:xfrm>
          <a:prstGeom prst="rect">
            <a:avLst/>
          </a:prstGeom>
        </p:spPr>
        <p:txBody>
          <a:bodyPr/>
          <a:lstStyle/>
          <a:p>
            <a:pPr marL="457200" indent="-457200">
              <a:buFontTx/>
              <a:buAutoNum type="arabicPeriod"/>
              <a:defRPr>
                <a:solidFill>
                  <a:srgbClr val="000000"/>
                </a:solidFill>
              </a:defRPr>
            </a:pPr>
            <a:endParaRPr/>
          </a:p>
          <a:p>
            <a:pPr marL="457200" indent="-457200">
              <a:buFontTx/>
              <a:buAutoNum type="arabicPeriod"/>
              <a:defRPr>
                <a:solidFill>
                  <a:srgbClr val="000000"/>
                </a:solidFill>
              </a:defRPr>
            </a:pPr>
            <a:endParaRPr/>
          </a:p>
          <a:p>
            <a:pPr marL="457200" indent="-457200">
              <a:buFontTx/>
              <a:buAutoNum type="arabicPeriod"/>
              <a:defRPr>
                <a:solidFill>
                  <a:srgbClr val="000000"/>
                </a:solidFill>
              </a:defRPr>
            </a:pPr>
            <a:r>
              <a:t>Reglamento de Intermediarios</a:t>
            </a:r>
          </a:p>
          <a:p>
            <a:pPr marL="457200" indent="-457200">
              <a:buFontTx/>
              <a:buAutoNum type="arabicPeriod"/>
              <a:defRPr>
                <a:solidFill>
                  <a:srgbClr val="000000"/>
                </a:solidFill>
              </a:defRPr>
            </a:pPr>
            <a:r>
              <a:t>Aspectos Importantes</a:t>
            </a:r>
          </a:p>
          <a:p>
            <a:pPr marL="457200" indent="-457200">
              <a:buFontTx/>
              <a:buAutoNum type="arabicPeriod"/>
              <a:defRPr>
                <a:solidFill>
                  <a:srgbClr val="000000"/>
                </a:solidFill>
              </a:defRPr>
            </a:pPr>
            <a:r>
              <a:t>Los Intermediaros con la nueva regulación de la RFEF</a:t>
            </a:r>
          </a:p>
          <a:p>
            <a:pPr marL="457200" indent="-457200">
              <a:buFontTx/>
              <a:buAutoNum type="arabicPeriod"/>
              <a:defRPr>
                <a:solidFill>
                  <a:srgbClr val="000000"/>
                </a:solidFill>
              </a:defRPr>
            </a:pPr>
            <a:r>
              <a:t>Definiciones</a:t>
            </a:r>
          </a:p>
          <a:p>
            <a:pPr marL="457200" indent="-457200">
              <a:buFontTx/>
              <a:buAutoNum type="arabicPeriod"/>
              <a:defRPr>
                <a:solidFill>
                  <a:srgbClr val="000000"/>
                </a:solidFill>
              </a:defRPr>
            </a:pPr>
            <a:r>
              <a:t>Referencias</a:t>
            </a:r>
          </a:p>
        </p:txBody>
      </p:sp>
      <p:sp>
        <p:nvSpPr>
          <p:cNvPr id="126" name="Shape 126"/>
          <p:cNvSpPr>
            <a:spLocks noGrp="1"/>
          </p:cNvSpPr>
          <p:nvPr>
            <p:ph type="sldNum" sz="quarter" idx="2"/>
          </p:nvPr>
        </p:nvSpPr>
        <p:spPr>
          <a:xfrm>
            <a:off x="8543277" y="6416230"/>
            <a:ext cx="15202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a:t>
            </a:fld>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Shape 214"/>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15" name="Shape 215"/>
          <p:cNvSpPr>
            <a:spLocks noGrp="1"/>
          </p:cNvSpPr>
          <p:nvPr>
            <p:ph type="title"/>
          </p:nvPr>
        </p:nvSpPr>
        <p:spPr>
          <a:xfrm>
            <a:off x="1403647" y="274638"/>
            <a:ext cx="7283154" cy="1143001"/>
          </a:xfrm>
          <a:prstGeom prst="rect">
            <a:avLst/>
          </a:prstGeom>
        </p:spPr>
        <p:txBody>
          <a:bodyPr/>
          <a:lstStyle>
            <a:lvl1pPr>
              <a:lnSpc>
                <a:spcPct val="100000"/>
              </a:lnSpc>
              <a:defRPr sz="2000" b="1" u="sng">
                <a:solidFill>
                  <a:srgbClr val="000000"/>
                </a:solidFill>
              </a:defRPr>
            </a:lvl1pPr>
          </a:lstStyle>
          <a:p>
            <a:pPr>
              <a:defRPr>
                <a:effectLst/>
              </a:defRPr>
            </a:pPr>
            <a:r>
              <a:t>DERECHO A ESTABLECER CONTACTO Y PROHIBICIÓN DE CAPTACIÓN</a:t>
            </a:r>
          </a:p>
        </p:txBody>
      </p:sp>
      <p:sp>
        <p:nvSpPr>
          <p:cNvPr id="216" name="Shape 216"/>
          <p:cNvSpPr>
            <a:spLocks noGrp="1"/>
          </p:cNvSpPr>
          <p:nvPr>
            <p:ph type="body" idx="1"/>
          </p:nvPr>
        </p:nvSpPr>
        <p:spPr>
          <a:xfrm>
            <a:off x="467543" y="2060848"/>
            <a:ext cx="8229601" cy="4525963"/>
          </a:xfrm>
          <a:prstGeom prst="rect">
            <a:avLst/>
          </a:prstGeom>
        </p:spPr>
        <p:txBody>
          <a:bodyPr/>
          <a:lstStyle/>
          <a:p>
            <a:pPr marL="0" indent="0">
              <a:spcBef>
                <a:spcPts val="400"/>
              </a:spcBef>
              <a:buSzTx/>
              <a:buNone/>
              <a:defRPr sz="2000">
                <a:solidFill>
                  <a:srgbClr val="000000"/>
                </a:solidFill>
              </a:defRPr>
            </a:pPr>
            <a:r>
              <a:t>El </a:t>
            </a:r>
            <a:r>
              <a:rPr b="1" u="sng"/>
              <a:t>artículo 11</a:t>
            </a:r>
            <a:r>
              <a:t> del reglamento RFEF es novedoso respecto a lo contemplado en el Reglamento FIFA.</a:t>
            </a:r>
          </a:p>
          <a:p>
            <a:pPr marL="0" indent="0">
              <a:buSzTx/>
              <a:buNone/>
              <a:defRPr sz="2000">
                <a:solidFill>
                  <a:srgbClr val="000000"/>
                </a:solidFill>
              </a:defRPr>
            </a:pPr>
            <a:endParaRPr/>
          </a:p>
          <a:p>
            <a:pPr marL="0" indent="0">
              <a:spcBef>
                <a:spcPts val="400"/>
              </a:spcBef>
              <a:buSzTx/>
              <a:buNone/>
              <a:defRPr sz="2000">
                <a:solidFill>
                  <a:srgbClr val="000000"/>
                </a:solidFill>
              </a:defRPr>
            </a:pPr>
            <a:r>
              <a:t>Los intermediarios registrados en la RFEF tienen derecho a:</a:t>
            </a:r>
          </a:p>
          <a:p>
            <a:pPr marL="0" indent="0">
              <a:buSzTx/>
              <a:buNone/>
              <a:defRPr sz="2000">
                <a:solidFill>
                  <a:srgbClr val="000000"/>
                </a:solidFill>
              </a:defRPr>
            </a:pPr>
            <a:endParaRPr/>
          </a:p>
          <a:p>
            <a:pPr marL="742950" lvl="1" indent="-285750">
              <a:spcBef>
                <a:spcPts val="300"/>
              </a:spcBef>
              <a:buFont typeface="Courier New"/>
              <a:defRPr sz="1400">
                <a:solidFill>
                  <a:srgbClr val="000000"/>
                </a:solidFill>
              </a:defRPr>
            </a:pPr>
            <a:r>
              <a:t>Ponerse en contacto con cualquier jugador o club que no esté bajo la representación exclusiva de otro intermediario. </a:t>
            </a:r>
            <a:endParaRPr sz="1600"/>
          </a:p>
          <a:p>
            <a:pPr marL="0" lvl="1" indent="400050">
              <a:spcBef>
                <a:spcPts val="300"/>
              </a:spcBef>
              <a:buSzTx/>
              <a:buNone/>
              <a:defRPr sz="1400">
                <a:solidFill>
                  <a:srgbClr val="000000"/>
                </a:solidFill>
              </a:defRPr>
            </a:pPr>
            <a:endParaRPr sz="1600"/>
          </a:p>
          <a:p>
            <a:pPr marL="742950" lvl="1" indent="-285750">
              <a:spcBef>
                <a:spcPts val="300"/>
              </a:spcBef>
              <a:buFont typeface="Courier New"/>
              <a:defRPr sz="1400">
                <a:solidFill>
                  <a:srgbClr val="000000"/>
                </a:solidFill>
              </a:defRPr>
            </a:pPr>
            <a:r>
              <a:t>Representar y cuidar los intereses de cualquier jugador o club que le requiera para negociar contratos en su nombre. </a:t>
            </a:r>
          </a:p>
        </p:txBody>
      </p:sp>
      <p:sp>
        <p:nvSpPr>
          <p:cNvPr id="217" name="Shape 217"/>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20</a:t>
            </a:fld>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Shape 219"/>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20" name="Shape 220"/>
          <p:cNvSpPr>
            <a:spLocks noGrp="1"/>
          </p:cNvSpPr>
          <p:nvPr>
            <p:ph type="body" idx="1"/>
          </p:nvPr>
        </p:nvSpPr>
        <p:spPr>
          <a:xfrm>
            <a:off x="457200" y="1600200"/>
            <a:ext cx="8229600" cy="4525963"/>
          </a:xfrm>
          <a:prstGeom prst="rect">
            <a:avLst/>
          </a:prstGeom>
        </p:spPr>
        <p:txBody>
          <a:bodyPr/>
          <a:lstStyle/>
          <a:p>
            <a:pPr marL="0" indent="0">
              <a:buSzTx/>
              <a:buNone/>
              <a:defRPr sz="1600" b="1">
                <a:solidFill>
                  <a:srgbClr val="000000"/>
                </a:solidFill>
              </a:defRPr>
            </a:pPr>
            <a:endParaRPr/>
          </a:p>
          <a:p>
            <a:pPr marL="0" indent="0">
              <a:buSzTx/>
              <a:buNone/>
              <a:defRPr sz="1600" b="1">
                <a:solidFill>
                  <a:srgbClr val="000000"/>
                </a:solidFill>
              </a:defRPr>
            </a:pPr>
            <a:endParaRPr/>
          </a:p>
          <a:p>
            <a:pPr marL="0" indent="0">
              <a:spcBef>
                <a:spcPts val="300"/>
              </a:spcBef>
              <a:buSzTx/>
              <a:buNone/>
              <a:defRPr sz="1600" b="1">
                <a:solidFill>
                  <a:srgbClr val="000000"/>
                </a:solidFill>
              </a:defRPr>
            </a:pPr>
            <a:r>
              <a:t>Como prohibiciones, los intermediarios no pueden:</a:t>
            </a:r>
          </a:p>
          <a:p>
            <a:pPr marL="0" indent="0">
              <a:buSzTx/>
              <a:buNone/>
              <a:defRPr sz="1600">
                <a:solidFill>
                  <a:srgbClr val="000000"/>
                </a:solidFill>
              </a:defRPr>
            </a:pPr>
            <a:endParaRPr/>
          </a:p>
          <a:p>
            <a:pPr algn="just">
              <a:spcBef>
                <a:spcPts val="300"/>
              </a:spcBef>
              <a:defRPr sz="1400">
                <a:solidFill>
                  <a:srgbClr val="000000"/>
                </a:solidFill>
              </a:defRPr>
            </a:pPr>
            <a:r>
              <a:t>Tratar, directa o indirectamente, la suscripción de un contrato de representación por parte de un jugador o un club que tenga contrato con exclusividad de otro intermediario. </a:t>
            </a:r>
          </a:p>
          <a:p>
            <a:pPr marL="0" indent="0" algn="just">
              <a:buSzTx/>
              <a:buNone/>
              <a:defRPr sz="1400">
                <a:solidFill>
                  <a:srgbClr val="000000"/>
                </a:solidFill>
              </a:defRPr>
            </a:pPr>
            <a:endParaRPr/>
          </a:p>
          <a:p>
            <a:pPr algn="just">
              <a:spcBef>
                <a:spcPts val="300"/>
              </a:spcBef>
              <a:defRPr sz="1400">
                <a:solidFill>
                  <a:srgbClr val="000000"/>
                </a:solidFill>
              </a:defRPr>
            </a:pPr>
            <a:r>
              <a:t>Persuadir a un jugador o club para que incumpla el contrato que tiene, salvo que tenga el consentimiento expreso por escrito del intermediario actual del jugador o del club. </a:t>
            </a:r>
          </a:p>
          <a:p>
            <a:pPr algn="just">
              <a:defRPr sz="1400">
                <a:solidFill>
                  <a:srgbClr val="000000"/>
                </a:solidFill>
              </a:defRPr>
            </a:pPr>
            <a:endParaRPr/>
          </a:p>
          <a:p>
            <a:pPr algn="just">
              <a:spcBef>
                <a:spcPts val="300"/>
              </a:spcBef>
              <a:defRPr sz="1400">
                <a:solidFill>
                  <a:srgbClr val="000000"/>
                </a:solidFill>
              </a:defRPr>
            </a:pPr>
            <a:r>
              <a:t>Contactar con cualquier jugador que tenga un contrato con un club, con el objetivo de persuadirle que termine su contrato de forma prematura o para que incumpla cualquiera de las obligaciones que se prevén en su contrato de trabajo. </a:t>
            </a:r>
          </a:p>
        </p:txBody>
      </p:sp>
      <p:sp>
        <p:nvSpPr>
          <p:cNvPr id="221" name="Shape 221"/>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21</a:t>
            </a:fld>
            <a:endParaRPr/>
          </a:p>
        </p:txBody>
      </p:sp>
      <p:sp>
        <p:nvSpPr>
          <p:cNvPr id="222" name="Shape 222"/>
          <p:cNvSpPr>
            <a:spLocks noGrp="1"/>
          </p:cNvSpPr>
          <p:nvPr>
            <p:ph type="title"/>
          </p:nvPr>
        </p:nvSpPr>
        <p:spPr>
          <a:xfrm>
            <a:off x="1403647" y="274638"/>
            <a:ext cx="7283154" cy="1143001"/>
          </a:xfrm>
          <a:prstGeom prst="rect">
            <a:avLst/>
          </a:prstGeom>
        </p:spPr>
        <p:txBody>
          <a:bodyPr/>
          <a:lstStyle>
            <a:lvl1pPr>
              <a:lnSpc>
                <a:spcPct val="100000"/>
              </a:lnSpc>
              <a:defRPr sz="2000" b="1" u="sng">
                <a:solidFill>
                  <a:srgbClr val="000000"/>
                </a:solidFill>
              </a:defRPr>
            </a:lvl1pPr>
          </a:lstStyle>
          <a:p>
            <a:pPr>
              <a:defRPr>
                <a:effectLst/>
              </a:defRPr>
            </a:pPr>
            <a:r>
              <a:t>DERECHO A ESTABLECER CONTACTO Y PROHIBICIÓN DE CAPTACIÓN</a:t>
            </a: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Shape 224"/>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25" name="Shape 225"/>
          <p:cNvSpPr>
            <a:spLocks noGrp="1"/>
          </p:cNvSpPr>
          <p:nvPr>
            <p:ph type="title"/>
          </p:nvPr>
        </p:nvSpPr>
        <p:spPr>
          <a:xfrm>
            <a:off x="1547663" y="274638"/>
            <a:ext cx="7139138" cy="1143001"/>
          </a:xfrm>
          <a:prstGeom prst="rect">
            <a:avLst/>
          </a:prstGeom>
        </p:spPr>
        <p:txBody>
          <a:bodyPr/>
          <a:lstStyle>
            <a:lvl1pPr>
              <a:lnSpc>
                <a:spcPct val="100000"/>
              </a:lnSpc>
              <a:defRPr sz="3600" b="1" u="sng">
                <a:solidFill>
                  <a:srgbClr val="000000"/>
                </a:solidFill>
              </a:defRPr>
            </a:lvl1pPr>
          </a:lstStyle>
          <a:p>
            <a:pPr>
              <a:defRPr>
                <a:effectLst/>
              </a:defRPr>
            </a:pPr>
            <a:r>
              <a:t>RESOLUCIÓN DE DISPUTAS</a:t>
            </a:r>
          </a:p>
        </p:txBody>
      </p:sp>
      <p:sp>
        <p:nvSpPr>
          <p:cNvPr id="226" name="Shape 226"/>
          <p:cNvSpPr>
            <a:spLocks noGrp="1"/>
          </p:cNvSpPr>
          <p:nvPr>
            <p:ph type="body" idx="1"/>
          </p:nvPr>
        </p:nvSpPr>
        <p:spPr>
          <a:xfrm>
            <a:off x="457200" y="2132856"/>
            <a:ext cx="8229600" cy="3993308"/>
          </a:xfrm>
          <a:prstGeom prst="rect">
            <a:avLst/>
          </a:prstGeom>
        </p:spPr>
        <p:txBody>
          <a:bodyPr/>
          <a:lstStyle/>
          <a:p>
            <a:pPr marL="0" indent="0" algn="just">
              <a:lnSpc>
                <a:spcPct val="80000"/>
              </a:lnSpc>
              <a:spcBef>
                <a:spcPts val="300"/>
              </a:spcBef>
              <a:buSzTx/>
              <a:buNone/>
              <a:defRPr sz="1600">
                <a:solidFill>
                  <a:srgbClr val="000000"/>
                </a:solidFill>
              </a:defRPr>
            </a:pPr>
            <a:r>
              <a:t>Se establece un mecanismo de resolución de disputas, atribuyendo la competencia al </a:t>
            </a:r>
            <a:r>
              <a:rPr b="1"/>
              <a:t>Comité Jurisdiccional de la RFEF</a:t>
            </a:r>
            <a:r>
              <a:t>, que será el órgano encargado de conocer y resolver las disputas económicas que se presenten entre intermediarios y clubes o futbolistas en la ejecución de los correspondientes contratos suscritos.</a:t>
            </a:r>
            <a:endParaRPr sz="1800"/>
          </a:p>
          <a:p>
            <a:pPr marL="0" indent="0" algn="just">
              <a:lnSpc>
                <a:spcPct val="80000"/>
              </a:lnSpc>
              <a:spcBef>
                <a:spcPts val="400"/>
              </a:spcBef>
              <a:buSzTx/>
              <a:buNone/>
              <a:defRPr sz="2100">
                <a:solidFill>
                  <a:srgbClr val="000000"/>
                </a:solidFill>
              </a:defRPr>
            </a:pPr>
            <a:endParaRPr sz="1800"/>
          </a:p>
          <a:p>
            <a:pPr marL="0" indent="0" algn="just">
              <a:lnSpc>
                <a:spcPct val="80000"/>
              </a:lnSpc>
              <a:spcBef>
                <a:spcPts val="300"/>
              </a:spcBef>
              <a:buSzTx/>
              <a:buNone/>
              <a:defRPr sz="1600">
                <a:solidFill>
                  <a:srgbClr val="000000"/>
                </a:solidFill>
              </a:defRPr>
            </a:pPr>
            <a:r>
              <a:t>Como requisitos para que pueda entrar a conocer este órgano federativo:</a:t>
            </a:r>
            <a:endParaRPr sz="1800"/>
          </a:p>
          <a:p>
            <a:pPr marL="0" indent="0" algn="just">
              <a:lnSpc>
                <a:spcPct val="80000"/>
              </a:lnSpc>
              <a:spcBef>
                <a:spcPts val="400"/>
              </a:spcBef>
              <a:buSzTx/>
              <a:buNone/>
              <a:defRPr sz="2100">
                <a:solidFill>
                  <a:srgbClr val="000000"/>
                </a:solidFill>
              </a:defRPr>
            </a:pPr>
            <a:endParaRPr sz="1800"/>
          </a:p>
          <a:p>
            <a:pPr algn="just">
              <a:lnSpc>
                <a:spcPct val="80000"/>
              </a:lnSpc>
              <a:spcBef>
                <a:spcPts val="300"/>
              </a:spcBef>
              <a:defRPr sz="1600">
                <a:solidFill>
                  <a:srgbClr val="000000"/>
                </a:solidFill>
              </a:defRPr>
            </a:pPr>
            <a:r>
              <a:t>No debe haberse vulnerado el Reglamento RFEF en la relación jurídica entre las partes. </a:t>
            </a:r>
            <a:endParaRPr sz="1800"/>
          </a:p>
          <a:p>
            <a:pPr marL="0" indent="0" algn="just">
              <a:lnSpc>
                <a:spcPct val="80000"/>
              </a:lnSpc>
              <a:spcBef>
                <a:spcPts val="400"/>
              </a:spcBef>
              <a:buSzTx/>
              <a:buNone/>
              <a:defRPr sz="2100">
                <a:solidFill>
                  <a:srgbClr val="000000"/>
                </a:solidFill>
              </a:defRPr>
            </a:pPr>
            <a:endParaRPr sz="1800"/>
          </a:p>
          <a:p>
            <a:pPr algn="just">
              <a:lnSpc>
                <a:spcPct val="80000"/>
              </a:lnSpc>
              <a:spcBef>
                <a:spcPts val="300"/>
              </a:spcBef>
              <a:defRPr sz="1600">
                <a:solidFill>
                  <a:srgbClr val="000000"/>
                </a:solidFill>
              </a:defRPr>
            </a:pPr>
            <a:r>
              <a:t>Debe reflejarse de forma clara e indubitada en el contrato de representación el sometimiento previo y voluntario al Comité Jurisdiccional en caso de conflicto entre las partes. </a:t>
            </a:r>
            <a:endParaRPr sz="1800"/>
          </a:p>
          <a:p>
            <a:pPr marL="0" indent="0">
              <a:lnSpc>
                <a:spcPct val="80000"/>
              </a:lnSpc>
              <a:spcBef>
                <a:spcPts val="400"/>
              </a:spcBef>
              <a:buSzTx/>
              <a:buNone/>
              <a:defRPr sz="1800"/>
            </a:pPr>
            <a:r>
              <a:t/>
            </a:r>
            <a:br/>
            <a:endParaRPr/>
          </a:p>
        </p:txBody>
      </p:sp>
      <p:sp>
        <p:nvSpPr>
          <p:cNvPr id="227" name="Shape 227"/>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22</a:t>
            </a:fld>
            <a:endParaRP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Shape 229"/>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30" name="Shape 230"/>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23</a:t>
            </a:fld>
            <a:endParaRPr/>
          </a:p>
        </p:txBody>
      </p:sp>
      <p:sp>
        <p:nvSpPr>
          <p:cNvPr id="231" name="Shape 231"/>
          <p:cNvSpPr>
            <a:spLocks noGrp="1"/>
          </p:cNvSpPr>
          <p:nvPr>
            <p:ph type="body" sz="half" idx="1"/>
          </p:nvPr>
        </p:nvSpPr>
        <p:spPr>
          <a:xfrm>
            <a:off x="405805" y="1268760"/>
            <a:ext cx="8229601" cy="2520282"/>
          </a:xfrm>
          <a:prstGeom prst="rect">
            <a:avLst/>
          </a:prstGeom>
        </p:spPr>
        <p:txBody>
          <a:bodyPr/>
          <a:lstStyle>
            <a:lvl1pPr marL="0" indent="0" algn="ctr">
              <a:spcBef>
                <a:spcPts val="1700"/>
              </a:spcBef>
              <a:buSzTx/>
              <a:buNone/>
              <a:defRPr sz="7200" b="1">
                <a:solidFill>
                  <a:srgbClr val="2F5897"/>
                </a:solidFill>
              </a:defRPr>
            </a:lvl1pPr>
          </a:lstStyle>
          <a:p>
            <a:r>
              <a:t>ASPECTOS IMPORTANTES</a:t>
            </a: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Shape 233"/>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34" name="Shape 234"/>
          <p:cNvSpPr>
            <a:spLocks noGrp="1"/>
          </p:cNvSpPr>
          <p:nvPr>
            <p:ph type="title"/>
          </p:nvPr>
        </p:nvSpPr>
        <p:spPr>
          <a:xfrm>
            <a:off x="1619671" y="260647"/>
            <a:ext cx="7056785" cy="1143001"/>
          </a:xfrm>
          <a:prstGeom prst="rect">
            <a:avLst/>
          </a:prstGeom>
        </p:spPr>
        <p:txBody>
          <a:bodyPr/>
          <a:lstStyle/>
          <a:p>
            <a:pPr defTabSz="832104">
              <a:lnSpc>
                <a:spcPct val="100000"/>
              </a:lnSpc>
              <a:defRPr sz="2184" b="1">
                <a:solidFill>
                  <a:srgbClr val="000000"/>
                </a:solidFill>
                <a:effectLst>
                  <a:outerShdw blurRad="57785" dist="34671" dir="5400000" rotWithShape="0">
                    <a:srgbClr val="000000">
                      <a:alpha val="25000"/>
                    </a:srgbClr>
                  </a:outerShdw>
                </a:effectLst>
              </a:defRPr>
            </a:pPr>
            <a:r>
              <a:t>Nuevo  Reglamento  de  Intermediarios  de  la  FIFA  “</a:t>
            </a:r>
            <a:r>
              <a:rPr i="1" u="sng"/>
              <a:t>REGLAMENTO</a:t>
            </a:r>
            <a:r>
              <a:rPr b="0" u="sng"/>
              <a:t> </a:t>
            </a:r>
            <a:r>
              <a:rPr i="1" u="sng"/>
              <a:t>SOBRE LAS RELACIONES CON INTERMEDIARIOS</a:t>
            </a:r>
            <a:r>
              <a:t>”</a:t>
            </a:r>
          </a:p>
        </p:txBody>
      </p:sp>
      <p:sp>
        <p:nvSpPr>
          <p:cNvPr id="235" name="Shape 235"/>
          <p:cNvSpPr>
            <a:spLocks noGrp="1"/>
          </p:cNvSpPr>
          <p:nvPr>
            <p:ph type="body" idx="1"/>
          </p:nvPr>
        </p:nvSpPr>
        <p:spPr>
          <a:xfrm>
            <a:off x="539551" y="2276871"/>
            <a:ext cx="8229601" cy="3556994"/>
          </a:xfrm>
          <a:prstGeom prst="rect">
            <a:avLst/>
          </a:prstGeom>
        </p:spPr>
        <p:txBody>
          <a:bodyPr/>
          <a:lstStyle/>
          <a:p>
            <a:pPr marL="0" indent="0">
              <a:buSzTx/>
              <a:buNone/>
              <a:defRPr>
                <a:solidFill>
                  <a:srgbClr val="000000"/>
                </a:solidFill>
              </a:defRPr>
            </a:pPr>
            <a:endParaRPr/>
          </a:p>
          <a:p>
            <a:pPr algn="just">
              <a:spcBef>
                <a:spcPts val="400"/>
              </a:spcBef>
              <a:defRPr sz="1800">
                <a:solidFill>
                  <a:srgbClr val="000000"/>
                </a:solidFill>
              </a:defRPr>
            </a:pPr>
            <a:r>
              <a:t>El Comité Ejecutivo de la FIFA aprobó el nuevo Reglamento vigente desde </a:t>
            </a:r>
            <a:r>
              <a:rPr b="1"/>
              <a:t>1 de abril de 2015</a:t>
            </a:r>
            <a:r>
              <a:t>.</a:t>
            </a:r>
          </a:p>
          <a:p>
            <a:pPr marL="0" indent="0" algn="just">
              <a:buSzTx/>
              <a:buNone/>
              <a:defRPr sz="1800">
                <a:solidFill>
                  <a:srgbClr val="000000"/>
                </a:solidFill>
              </a:defRPr>
            </a:pPr>
            <a:endParaRPr/>
          </a:p>
          <a:p>
            <a:pPr algn="just">
              <a:spcBef>
                <a:spcPts val="400"/>
              </a:spcBef>
              <a:defRPr sz="1800">
                <a:solidFill>
                  <a:srgbClr val="000000"/>
                </a:solidFill>
              </a:defRPr>
            </a:pPr>
            <a:r>
              <a:t>Con la aprobación, se reformó en profundidad </a:t>
            </a:r>
            <a:r>
              <a:rPr b="1"/>
              <a:t>el sistema rector de agentes de futbolistas</a:t>
            </a:r>
            <a:r>
              <a:t> </a:t>
            </a:r>
            <a:r>
              <a:rPr>
                <a:latin typeface="Wingdings"/>
                <a:ea typeface="Wingdings"/>
                <a:cs typeface="Wingdings"/>
                <a:sym typeface="Wingdings"/>
              </a:rPr>
              <a:t></a:t>
            </a:r>
            <a:r>
              <a:rPr u="sng"/>
              <a:t>acabar con una serie de disfunciones</a:t>
            </a:r>
          </a:p>
        </p:txBody>
      </p:sp>
      <p:sp>
        <p:nvSpPr>
          <p:cNvPr id="236" name="Shape 236"/>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24</a:t>
            </a:fld>
            <a:endParaRP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Shape 238"/>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39" name="Shape 239"/>
          <p:cNvSpPr>
            <a:spLocks noGrp="1"/>
          </p:cNvSpPr>
          <p:nvPr>
            <p:ph type="body" idx="1"/>
          </p:nvPr>
        </p:nvSpPr>
        <p:spPr>
          <a:xfrm>
            <a:off x="457200" y="1600200"/>
            <a:ext cx="8229600" cy="4525963"/>
          </a:xfrm>
          <a:prstGeom prst="rect">
            <a:avLst/>
          </a:prstGeom>
        </p:spPr>
        <p:txBody>
          <a:bodyPr/>
          <a:lstStyle/>
          <a:p>
            <a:pPr marL="0" indent="0" algn="just">
              <a:buSzTx/>
              <a:buNone/>
              <a:defRPr sz="1800" b="1">
                <a:solidFill>
                  <a:srgbClr val="000000"/>
                </a:solidFill>
              </a:defRPr>
            </a:pPr>
            <a:endParaRPr/>
          </a:p>
          <a:p>
            <a:pPr marL="0" indent="0" algn="just">
              <a:buSzTx/>
              <a:buNone/>
              <a:defRPr sz="1600" b="1">
                <a:solidFill>
                  <a:srgbClr val="000000"/>
                </a:solidFill>
              </a:defRPr>
            </a:pPr>
            <a:endParaRPr/>
          </a:p>
          <a:p>
            <a:pPr marL="0" indent="0" algn="just">
              <a:spcBef>
                <a:spcPts val="300"/>
              </a:spcBef>
              <a:buSzTx/>
              <a:buNone/>
              <a:defRPr sz="1600" b="1">
                <a:solidFill>
                  <a:srgbClr val="000000"/>
                </a:solidFill>
              </a:defRPr>
            </a:pPr>
            <a:r>
              <a:t>sino controlar a aquellos que representan a clubes o jugadores en las negociaciones</a:t>
            </a:r>
            <a:r>
              <a:rPr b="0">
                <a:latin typeface="Wingdings"/>
                <a:ea typeface="Wingdings"/>
                <a:cs typeface="Wingdings"/>
                <a:sym typeface="Wingdings"/>
              </a:rPr>
              <a:t> </a:t>
            </a:r>
            <a:r>
              <a:rPr b="0"/>
              <a:t>así aumenta la transparencia.</a:t>
            </a:r>
          </a:p>
          <a:p>
            <a:pPr marL="0" indent="0" algn="just">
              <a:buSzTx/>
              <a:buNone/>
              <a:defRPr sz="1600">
                <a:solidFill>
                  <a:srgbClr val="000000"/>
                </a:solidFill>
              </a:defRPr>
            </a:pPr>
            <a:endParaRPr b="0"/>
          </a:p>
          <a:p>
            <a:pPr algn="just">
              <a:spcBef>
                <a:spcPts val="300"/>
              </a:spcBef>
              <a:defRPr sz="1600">
                <a:solidFill>
                  <a:srgbClr val="000000"/>
                </a:solidFill>
              </a:defRPr>
            </a:pPr>
            <a:r>
              <a:t>Ya no regula el acceso a la profesión, sino que la controla: </a:t>
            </a:r>
            <a:r>
              <a:rPr u="sng"/>
              <a:t>jugadores y clubes pueden elegir como intermediario a cualquiera de las partes</a:t>
            </a:r>
            <a:r>
              <a:t>.</a:t>
            </a:r>
          </a:p>
          <a:p>
            <a:pPr marL="0" indent="0" algn="just">
              <a:buSzTx/>
              <a:buNone/>
              <a:defRPr sz="1600">
                <a:solidFill>
                  <a:srgbClr val="000000"/>
                </a:solidFill>
              </a:defRPr>
            </a:pPr>
            <a:endParaRPr/>
          </a:p>
          <a:p>
            <a:pPr algn="just">
              <a:spcBef>
                <a:spcPts val="300"/>
              </a:spcBef>
              <a:defRPr sz="1600" b="1">
                <a:solidFill>
                  <a:srgbClr val="000000"/>
                </a:solidFill>
              </a:defRPr>
            </a:pPr>
            <a:r>
              <a:t>ÁMBITO DE APLICACIÓN del REGLAMENTO</a:t>
            </a:r>
            <a:r>
              <a:rPr b="0"/>
              <a:t> </a:t>
            </a:r>
          </a:p>
          <a:p>
            <a:pPr marL="742950" lvl="1" indent="-285750" algn="just">
              <a:spcBef>
                <a:spcPts val="300"/>
              </a:spcBef>
              <a:buFont typeface="Wingdings"/>
              <a:buChar char="❑"/>
              <a:defRPr sz="1400">
                <a:solidFill>
                  <a:srgbClr val="000000"/>
                </a:solidFill>
              </a:defRPr>
            </a:pPr>
            <a:r>
              <a:t>celebrar contratos laborales entre el jugador y el club</a:t>
            </a:r>
          </a:p>
          <a:p>
            <a:pPr marL="742950" lvl="1" indent="-285750" algn="just">
              <a:spcBef>
                <a:spcPts val="300"/>
              </a:spcBef>
              <a:buFont typeface="Wingdings"/>
              <a:buChar char="❑"/>
              <a:defRPr sz="1400">
                <a:solidFill>
                  <a:srgbClr val="000000"/>
                </a:solidFill>
              </a:defRPr>
            </a:pPr>
            <a:r>
              <a:t>cerrar acuerdos de transferencias entre dos clubes. </a:t>
            </a:r>
          </a:p>
        </p:txBody>
      </p:sp>
      <p:sp>
        <p:nvSpPr>
          <p:cNvPr id="240" name="Shape 240"/>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25</a:t>
            </a:fld>
            <a:endParaRPr/>
          </a:p>
        </p:txBody>
      </p:sp>
      <p:sp>
        <p:nvSpPr>
          <p:cNvPr id="241" name="Shape 241"/>
          <p:cNvSpPr>
            <a:spLocks noGrp="1"/>
          </p:cNvSpPr>
          <p:nvPr>
            <p:ph type="title"/>
          </p:nvPr>
        </p:nvSpPr>
        <p:spPr>
          <a:xfrm>
            <a:off x="1619671" y="260647"/>
            <a:ext cx="7056785" cy="1143001"/>
          </a:xfrm>
          <a:prstGeom prst="rect">
            <a:avLst/>
          </a:prstGeom>
        </p:spPr>
        <p:txBody>
          <a:bodyPr/>
          <a:lstStyle/>
          <a:p>
            <a:pPr>
              <a:lnSpc>
                <a:spcPct val="100000"/>
              </a:lnSpc>
              <a:defRPr sz="2400" b="1">
                <a:solidFill>
                  <a:srgbClr val="000000"/>
                </a:solidFill>
              </a:defRPr>
            </a:pPr>
            <a:r>
              <a:t>El fin perseguido por los grupos de trabajo no fue nunca "desregular"</a:t>
            </a:r>
            <a:r>
              <a:rPr b="0"/>
              <a:t> </a:t>
            </a:r>
            <a:r>
              <a:t>la profesión</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Shape 243"/>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44" name="Shape 244"/>
          <p:cNvSpPr>
            <a:spLocks noGrp="1"/>
          </p:cNvSpPr>
          <p:nvPr>
            <p:ph type="body" idx="1"/>
          </p:nvPr>
        </p:nvSpPr>
        <p:spPr>
          <a:xfrm>
            <a:off x="457200" y="1600200"/>
            <a:ext cx="8229600" cy="4525963"/>
          </a:xfrm>
          <a:prstGeom prst="rect">
            <a:avLst/>
          </a:prstGeom>
        </p:spPr>
        <p:txBody>
          <a:bodyPr/>
          <a:lstStyle/>
          <a:p>
            <a:pPr marL="0" indent="0">
              <a:lnSpc>
                <a:spcPct val="90000"/>
              </a:lnSpc>
              <a:spcBef>
                <a:spcPts val="400"/>
              </a:spcBef>
              <a:buSzTx/>
              <a:buNone/>
              <a:defRPr sz="2000">
                <a:solidFill>
                  <a:srgbClr val="000000"/>
                </a:solidFill>
              </a:defRPr>
            </a:pPr>
            <a:endParaRPr/>
          </a:p>
          <a:p>
            <a:pPr marL="742950" lvl="1" indent="-285750">
              <a:lnSpc>
                <a:spcPct val="90000"/>
              </a:lnSpc>
              <a:spcBef>
                <a:spcPts val="300"/>
              </a:spcBef>
              <a:buFont typeface="Courier New"/>
              <a:defRPr sz="1300" b="1">
                <a:solidFill>
                  <a:srgbClr val="000000"/>
                </a:solidFill>
              </a:defRPr>
            </a:pPr>
            <a:r>
              <a:t>Futbolistas y clubes</a:t>
            </a:r>
            <a:r>
              <a:rPr b="0"/>
              <a:t> actuarán con </a:t>
            </a:r>
            <a:r>
              <a:t>diligencia</a:t>
            </a:r>
            <a:r>
              <a:rPr b="0"/>
              <a:t> al seleccionar a los intermediarios. </a:t>
            </a:r>
          </a:p>
          <a:p>
            <a:pPr marL="0" lvl="1" indent="400050">
              <a:lnSpc>
                <a:spcPct val="90000"/>
              </a:lnSpc>
              <a:spcBef>
                <a:spcPts val="300"/>
              </a:spcBef>
              <a:buSzTx/>
              <a:buNone/>
              <a:defRPr sz="1300">
                <a:solidFill>
                  <a:srgbClr val="000000"/>
                </a:solidFill>
              </a:defRPr>
            </a:pPr>
            <a:endParaRPr b="0"/>
          </a:p>
          <a:p>
            <a:pPr marL="742950" lvl="1" indent="-285750">
              <a:lnSpc>
                <a:spcPct val="90000"/>
              </a:lnSpc>
              <a:spcBef>
                <a:spcPts val="300"/>
              </a:spcBef>
              <a:buFont typeface="Courier New"/>
              <a:defRPr sz="1300">
                <a:solidFill>
                  <a:srgbClr val="000000"/>
                </a:solidFill>
              </a:defRPr>
            </a:pPr>
            <a:r>
              <a:t>Para lograr la deseada transparencia, se pondrá en marcha un </a:t>
            </a:r>
            <a:r>
              <a:rPr b="1"/>
              <a:t>sistema de registro de intermediarios </a:t>
            </a:r>
            <a:r>
              <a:t>en el que deberán inscribirse </a:t>
            </a:r>
            <a:r>
              <a:rPr>
                <a:latin typeface="Wingdings"/>
                <a:ea typeface="Wingdings"/>
                <a:cs typeface="Wingdings"/>
                <a:sym typeface="Wingdings"/>
              </a:rPr>
              <a:t></a:t>
            </a:r>
            <a:r>
              <a:t>cada vez que participen en una transacción. </a:t>
            </a:r>
          </a:p>
          <a:p>
            <a:pPr marL="0" lvl="1" indent="400050">
              <a:lnSpc>
                <a:spcPct val="90000"/>
              </a:lnSpc>
              <a:spcBef>
                <a:spcPts val="300"/>
              </a:spcBef>
              <a:buSzTx/>
              <a:buNone/>
              <a:defRPr sz="1300">
                <a:solidFill>
                  <a:srgbClr val="000000"/>
                </a:solidFill>
              </a:defRPr>
            </a:pPr>
            <a:endParaRPr/>
          </a:p>
          <a:p>
            <a:pPr marL="742950" lvl="1" indent="-285750">
              <a:lnSpc>
                <a:spcPct val="90000"/>
              </a:lnSpc>
              <a:spcBef>
                <a:spcPts val="300"/>
              </a:spcBef>
              <a:buFont typeface="Courier New"/>
              <a:defRPr sz="1300" b="1">
                <a:solidFill>
                  <a:srgbClr val="000000"/>
                </a:solidFill>
              </a:defRPr>
            </a:pPr>
            <a:r>
              <a:t>Declaración</a:t>
            </a:r>
            <a:r>
              <a:rPr b="0"/>
              <a:t> de Intermediario </a:t>
            </a:r>
            <a:r>
              <a:t>obligatoria</a:t>
            </a:r>
            <a:r>
              <a:rPr b="0"/>
              <a:t> (personas físicas y jurídicas)</a:t>
            </a:r>
          </a:p>
          <a:p>
            <a:pPr marL="742950" lvl="1" indent="-285750">
              <a:lnSpc>
                <a:spcPct val="90000"/>
              </a:lnSpc>
              <a:spcBef>
                <a:spcPts val="300"/>
              </a:spcBef>
              <a:buFont typeface="Courier New"/>
              <a:defRPr sz="1300">
                <a:solidFill>
                  <a:srgbClr val="000000"/>
                </a:solidFill>
              </a:defRPr>
            </a:pPr>
            <a:endParaRPr b="0"/>
          </a:p>
          <a:p>
            <a:pPr marL="742950" lvl="1" indent="-285750">
              <a:lnSpc>
                <a:spcPct val="90000"/>
              </a:lnSpc>
              <a:spcBef>
                <a:spcPts val="300"/>
              </a:spcBef>
              <a:buFont typeface="Courier New"/>
              <a:defRPr sz="1300">
                <a:solidFill>
                  <a:srgbClr val="000000"/>
                </a:solidFill>
              </a:defRPr>
            </a:pPr>
            <a:r>
              <a:t>Disposiciones sobre los requisitos de registro </a:t>
            </a:r>
          </a:p>
          <a:p>
            <a:pPr marL="0" lvl="1" indent="400050">
              <a:lnSpc>
                <a:spcPct val="90000"/>
              </a:lnSpc>
              <a:spcBef>
                <a:spcPts val="300"/>
              </a:spcBef>
              <a:buSzTx/>
              <a:buNone/>
              <a:defRPr sz="1300">
                <a:solidFill>
                  <a:srgbClr val="000000"/>
                </a:solidFill>
              </a:defRPr>
            </a:pPr>
            <a:endParaRPr/>
          </a:p>
          <a:p>
            <a:pPr marL="742950" lvl="1" indent="-285750">
              <a:lnSpc>
                <a:spcPct val="90000"/>
              </a:lnSpc>
              <a:spcBef>
                <a:spcPts val="300"/>
              </a:spcBef>
              <a:buFont typeface="Courier New"/>
              <a:defRPr sz="1300" u="sng">
                <a:solidFill>
                  <a:srgbClr val="000000"/>
                </a:solidFill>
              </a:defRPr>
            </a:pPr>
            <a:r>
              <a:t>Disposiciones de transparencia mejoradas </a:t>
            </a:r>
            <a:r>
              <a:rPr u="none"/>
              <a:t>(requisitos relativos a la revelación y publicación de los aspectos económicos de las transacciones con intermediarios) </a:t>
            </a:r>
          </a:p>
          <a:p>
            <a:pPr marL="0" lvl="1" indent="400050">
              <a:lnSpc>
                <a:spcPct val="90000"/>
              </a:lnSpc>
              <a:spcBef>
                <a:spcPts val="300"/>
              </a:spcBef>
              <a:buSzTx/>
              <a:buNone/>
              <a:defRPr sz="1300">
                <a:solidFill>
                  <a:srgbClr val="000000"/>
                </a:solidFill>
              </a:defRPr>
            </a:pPr>
            <a:endParaRPr u="none"/>
          </a:p>
          <a:p>
            <a:pPr marL="742950" lvl="1" indent="-285750">
              <a:lnSpc>
                <a:spcPct val="90000"/>
              </a:lnSpc>
              <a:spcBef>
                <a:spcPts val="300"/>
              </a:spcBef>
              <a:buFont typeface="Courier New"/>
              <a:defRPr sz="1300" u="sng">
                <a:solidFill>
                  <a:srgbClr val="000000"/>
                </a:solidFill>
              </a:defRPr>
            </a:pPr>
            <a:r>
              <a:t>Instrucciones relativas a los honorarios de los intermediarios </a:t>
            </a:r>
            <a:r>
              <a:rPr u="none"/>
              <a:t>(referencias para su cálculo, sin remuneración en el caso de que el jugador sea menor de edad, etc.) </a:t>
            </a:r>
          </a:p>
          <a:p>
            <a:pPr marL="0" lvl="1" indent="400050">
              <a:lnSpc>
                <a:spcPct val="90000"/>
              </a:lnSpc>
              <a:spcBef>
                <a:spcPts val="300"/>
              </a:spcBef>
              <a:buSzTx/>
              <a:buNone/>
              <a:defRPr sz="1300">
                <a:solidFill>
                  <a:srgbClr val="000000"/>
                </a:solidFill>
              </a:defRPr>
            </a:pPr>
            <a:endParaRPr u="none"/>
          </a:p>
          <a:p>
            <a:pPr marL="742950" lvl="1" indent="-285750">
              <a:lnSpc>
                <a:spcPct val="90000"/>
              </a:lnSpc>
              <a:spcBef>
                <a:spcPts val="300"/>
              </a:spcBef>
              <a:buFont typeface="Courier New"/>
              <a:defRPr sz="1300" b="1">
                <a:solidFill>
                  <a:srgbClr val="000000"/>
                </a:solidFill>
              </a:defRPr>
            </a:pPr>
            <a:r>
              <a:t>Conflicto de intereses</a:t>
            </a:r>
          </a:p>
        </p:txBody>
      </p:sp>
      <p:sp>
        <p:nvSpPr>
          <p:cNvPr id="245" name="Shape 245"/>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26</a:t>
            </a:fld>
            <a:endParaRPr/>
          </a:p>
        </p:txBody>
      </p:sp>
      <p:sp>
        <p:nvSpPr>
          <p:cNvPr id="246" name="Shape 246"/>
          <p:cNvSpPr>
            <a:spLocks noGrp="1"/>
          </p:cNvSpPr>
          <p:nvPr>
            <p:ph type="title"/>
          </p:nvPr>
        </p:nvSpPr>
        <p:spPr>
          <a:xfrm>
            <a:off x="1619671" y="260647"/>
            <a:ext cx="7056785" cy="1143001"/>
          </a:xfrm>
          <a:prstGeom prst="rect">
            <a:avLst/>
          </a:prstGeom>
        </p:spPr>
        <p:txBody>
          <a:bodyPr/>
          <a:lstStyle>
            <a:lvl1pPr defTabSz="832104">
              <a:lnSpc>
                <a:spcPct val="100000"/>
              </a:lnSpc>
              <a:defRPr sz="2184" b="1">
                <a:solidFill>
                  <a:srgbClr val="000000"/>
                </a:solidFill>
                <a:effectLst>
                  <a:outerShdw blurRad="57785" dist="34671" dir="5400000" rotWithShape="0">
                    <a:srgbClr val="000000">
                      <a:alpha val="25000"/>
                    </a:srgbClr>
                  </a:outerShdw>
                </a:effectLst>
              </a:defRPr>
            </a:lvl1pPr>
          </a:lstStyle>
          <a:p>
            <a:r>
              <a:t>El Reglamento define las siguientes normas y requisitos mínimos que deberán hacer cumplir las asociaciones miembro:</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Shape 248"/>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49" name="Shape 249"/>
          <p:cNvSpPr>
            <a:spLocks noGrp="1"/>
          </p:cNvSpPr>
          <p:nvPr>
            <p:ph type="body" idx="1"/>
          </p:nvPr>
        </p:nvSpPr>
        <p:spPr>
          <a:xfrm>
            <a:off x="457200" y="1600200"/>
            <a:ext cx="8229600" cy="4525963"/>
          </a:xfrm>
          <a:prstGeom prst="rect">
            <a:avLst/>
          </a:prstGeom>
        </p:spPr>
        <p:txBody>
          <a:bodyPr/>
          <a:lstStyle/>
          <a:p>
            <a:endParaRPr/>
          </a:p>
        </p:txBody>
      </p:sp>
      <p:sp>
        <p:nvSpPr>
          <p:cNvPr id="250" name="Shape 250"/>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27</a:t>
            </a:fld>
            <a:endParaRPr/>
          </a:p>
        </p:txBody>
      </p:sp>
      <p:sp>
        <p:nvSpPr>
          <p:cNvPr id="251" name="Shape 251"/>
          <p:cNvSpPr>
            <a:spLocks noGrp="1"/>
          </p:cNvSpPr>
          <p:nvPr>
            <p:ph type="title"/>
          </p:nvPr>
        </p:nvSpPr>
        <p:spPr>
          <a:xfrm>
            <a:off x="1619671" y="476672"/>
            <a:ext cx="7056785" cy="1143001"/>
          </a:xfrm>
          <a:prstGeom prst="rect">
            <a:avLst/>
          </a:prstGeom>
        </p:spPr>
        <p:txBody>
          <a:bodyPr>
            <a:normAutofit fontScale="90000"/>
          </a:bodyPr>
          <a:lstStyle>
            <a:lvl1pPr>
              <a:lnSpc>
                <a:spcPct val="100000"/>
              </a:lnSpc>
              <a:defRPr sz="2800" b="1">
                <a:solidFill>
                  <a:srgbClr val="000000"/>
                </a:solidFill>
              </a:defRPr>
            </a:lvl1pPr>
          </a:lstStyle>
          <a:p>
            <a:r>
              <a:t>El Reglamento de Intermediarios sustituye al Reglamento sobre los Agentes de Jugadores</a:t>
            </a:r>
          </a:p>
        </p:txBody>
      </p:sp>
      <p:graphicFrame>
        <p:nvGraphicFramePr>
          <p:cNvPr id="252" name="Table 252"/>
          <p:cNvGraphicFramePr/>
          <p:nvPr/>
        </p:nvGraphicFramePr>
        <p:xfrm>
          <a:off x="971599" y="2204864"/>
          <a:ext cx="7200800" cy="3240360"/>
        </p:xfrm>
        <a:graphic>
          <a:graphicData uri="http://schemas.openxmlformats.org/drawingml/2006/table">
            <a:tbl>
              <a:tblPr firstRow="1" bandRow="1">
                <a:tableStyleId>{4C3C2611-4C71-4FC5-86AE-919BDF0F9419}</a:tableStyleId>
              </a:tblPr>
              <a:tblGrid>
                <a:gridCol w="3600400"/>
                <a:gridCol w="3600400"/>
              </a:tblGrid>
              <a:tr h="578353">
                <a:tc gridSpan="2">
                  <a:txBody>
                    <a:bodyPr/>
                    <a:lstStyle/>
                    <a:p>
                      <a:pPr algn="ctr">
                        <a:defRPr sz="1800" b="0">
                          <a:solidFill>
                            <a:srgbClr val="000000"/>
                          </a:solidFill>
                        </a:defRPr>
                      </a:pPr>
                      <a:r>
                        <a:rPr sz="1400" b="1">
                          <a:solidFill>
                            <a:srgbClr val="FFFFFF"/>
                          </a:solidFill>
                          <a:sym typeface="Palatino Linotype"/>
                        </a:rPr>
                        <a:t>ALGUNAS DIFERENCIAS ENTRE AMBOS REGLAMENTOS </a:t>
                      </a:r>
                    </a:p>
                  </a:txBody>
                  <a:tcPr marL="45720" marR="45720" horzOverflow="overflow"/>
                </a:tc>
                <a:tc hMerge="1">
                  <a:txBody>
                    <a:bodyPr/>
                    <a:lstStyle/>
                    <a:p>
                      <a:endParaRPr lang="es-ES"/>
                    </a:p>
                  </a:txBody>
                  <a:tcPr/>
                </a:tc>
              </a:tr>
              <a:tr h="808109">
                <a:tc>
                  <a:txBody>
                    <a:bodyPr/>
                    <a:lstStyle/>
                    <a:p>
                      <a:pPr>
                        <a:defRPr sz="1400">
                          <a:sym typeface="Palatino Linotype"/>
                        </a:defRPr>
                      </a:pPr>
                      <a:r>
                        <a:t>En el anterior Reglamento se habla de  </a:t>
                      </a:r>
                      <a:r>
                        <a:rPr b="1"/>
                        <a:t>AGENTES DE JUGADORES</a:t>
                      </a:r>
                    </a:p>
                  </a:txBody>
                  <a:tcPr marL="45720" marR="45720" horzOverflow="overflow">
                    <a:lnR w="12700">
                      <a:miter lim="400000"/>
                    </a:lnR>
                  </a:tcPr>
                </a:tc>
                <a:tc>
                  <a:txBody>
                    <a:bodyPr/>
                    <a:lstStyle/>
                    <a:p>
                      <a:pPr>
                        <a:defRPr sz="1400">
                          <a:sym typeface="Palatino Linotype"/>
                        </a:defRPr>
                      </a:pPr>
                      <a:r>
                        <a:t>En  el  nuevo se habla de </a:t>
                      </a:r>
                      <a:r>
                        <a:rPr b="1"/>
                        <a:t>INTERMEDIARIO</a:t>
                      </a:r>
                    </a:p>
                  </a:txBody>
                  <a:tcPr marL="45720" marR="45720" horzOverflow="overflow">
                    <a:lnL w="12700">
                      <a:miter lim="400000"/>
                    </a:lnL>
                  </a:tcPr>
                </a:tc>
              </a:tr>
              <a:tr h="1853898">
                <a:tc>
                  <a:txBody>
                    <a:bodyPr/>
                    <a:lstStyle/>
                    <a:p>
                      <a:pPr>
                        <a:defRPr>
                          <a:sym typeface="Palatino Linotype"/>
                        </a:defRPr>
                      </a:pPr>
                      <a:r>
                        <a:t>“</a:t>
                      </a:r>
                      <a:r>
                        <a:rPr b="1" i="1"/>
                        <a:t>persona física que, mediando el cobro de honorarios, presenta</a:t>
                      </a:r>
                      <a:r>
                        <a:t> </a:t>
                      </a:r>
                      <a:r>
                        <a:rPr b="1" i="1"/>
                        <a:t>jugadores a un club con objeto de negociar o renegociar un contrato de trabajo o presenta a dos clubes entre sí con objeto de suscribir un contrato de transferencia</a:t>
                      </a:r>
                      <a:r>
                        <a:t>”.</a:t>
                      </a:r>
                    </a:p>
                  </a:txBody>
                  <a:tcPr marL="45720" marR="45720" horzOverflow="overflow">
                    <a:lnR w="12700">
                      <a:miter lim="400000"/>
                    </a:lnR>
                  </a:tcPr>
                </a:tc>
                <a:tc>
                  <a:txBody>
                    <a:bodyPr/>
                    <a:lstStyle/>
                    <a:p>
                      <a:pPr>
                        <a:defRPr>
                          <a:sym typeface="Palatino Linotype"/>
                        </a:defRPr>
                      </a:pPr>
                      <a:r>
                        <a:t>“</a:t>
                      </a:r>
                      <a:r>
                        <a:rPr b="1" i="1"/>
                        <a:t>persona física o</a:t>
                      </a:r>
                      <a:r>
                        <a:t> </a:t>
                      </a:r>
                      <a:r>
                        <a:rPr b="1" i="1"/>
                        <a:t>jurídica que, a cambio de una remuneración o gratuitamente, actúa como representante de jugadores y clubes con miras a negociar un contrato de trabajo o representante de clubes en negociaciones con miras a celebrar un contrato de traspaso</a:t>
                      </a:r>
                      <a:r>
                        <a:t>.”</a:t>
                      </a:r>
                    </a:p>
                  </a:txBody>
                  <a:tcPr marL="45720" marR="45720" horzOverflow="overflow">
                    <a:lnL w="12700">
                      <a:miter lim="400000"/>
                    </a:lnL>
                  </a:tcPr>
                </a:tc>
              </a:tr>
            </a:tbl>
          </a:graphicData>
        </a:graphic>
      </p:graphicFrame>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 name="Shape 254"/>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55" name="Shape 255"/>
          <p:cNvSpPr>
            <a:spLocks noGrp="1"/>
          </p:cNvSpPr>
          <p:nvPr>
            <p:ph type="body" idx="1"/>
          </p:nvPr>
        </p:nvSpPr>
        <p:spPr>
          <a:xfrm>
            <a:off x="457200" y="1600200"/>
            <a:ext cx="8229600" cy="4525963"/>
          </a:xfrm>
          <a:prstGeom prst="rect">
            <a:avLst/>
          </a:prstGeom>
        </p:spPr>
        <p:txBody>
          <a:bodyPr/>
          <a:lstStyle/>
          <a:p>
            <a:pPr marL="0" indent="0" algn="just">
              <a:buSzTx/>
              <a:buNone/>
              <a:defRPr b="1">
                <a:solidFill>
                  <a:srgbClr val="000000"/>
                </a:solidFill>
              </a:defRPr>
            </a:pPr>
            <a:endParaRPr/>
          </a:p>
          <a:p>
            <a:pPr marL="0" indent="0" algn="just">
              <a:buSzTx/>
              <a:buNone/>
              <a:defRPr b="1">
                <a:solidFill>
                  <a:srgbClr val="000000"/>
                </a:solidFill>
              </a:defRPr>
            </a:pPr>
            <a:r>
              <a:t>Se impone a las asociaciones la obligación de aplicar e implantar las normas y requisitos mínimos establecidos en la normativa de intermediarios</a:t>
            </a:r>
          </a:p>
        </p:txBody>
      </p:sp>
      <p:sp>
        <p:nvSpPr>
          <p:cNvPr id="256" name="Shape 256"/>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28</a:t>
            </a:fld>
            <a:endParaRPr/>
          </a:p>
        </p:txBody>
      </p:sp>
      <p:sp>
        <p:nvSpPr>
          <p:cNvPr id="257" name="Shape 257"/>
          <p:cNvSpPr>
            <a:spLocks noGrp="1"/>
          </p:cNvSpPr>
          <p:nvPr>
            <p:ph type="title"/>
          </p:nvPr>
        </p:nvSpPr>
        <p:spPr>
          <a:xfrm>
            <a:off x="1619671" y="260647"/>
            <a:ext cx="7056785" cy="1143001"/>
          </a:xfrm>
          <a:prstGeom prst="rect">
            <a:avLst/>
          </a:prstGeom>
        </p:spPr>
        <p:txBody>
          <a:bodyPr/>
          <a:lstStyle>
            <a:lvl1pPr>
              <a:defRPr sz="3600" b="1"/>
            </a:lvl1pPr>
          </a:lstStyle>
          <a:p>
            <a:r>
              <a:t>ASPECTOS IMPORTANTES</a:t>
            </a:r>
          </a:p>
        </p:txBody>
      </p:sp>
      <p:pic>
        <p:nvPicPr>
          <p:cNvPr id="258" name="image8.jpg" descr="Z:\00_Intercambio\Iusport.jpg"/>
          <p:cNvPicPr>
            <a:picLocks noChangeAspect="1"/>
          </p:cNvPicPr>
          <p:nvPr/>
        </p:nvPicPr>
        <p:blipFill>
          <a:blip r:embed="rId2">
            <a:extLst/>
          </a:blip>
          <a:stretch>
            <a:fillRect/>
          </a:stretch>
        </p:blipFill>
        <p:spPr>
          <a:xfrm>
            <a:off x="971599" y="3652242"/>
            <a:ext cx="7344818" cy="2256243"/>
          </a:xfrm>
          <a:prstGeom prst="rect">
            <a:avLst/>
          </a:prstGeom>
          <a:ln w="12700">
            <a:miter lim="400000"/>
          </a:ln>
        </p:spPr>
      </p:pic>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Shape 260"/>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61" name="Shape 261"/>
          <p:cNvSpPr>
            <a:spLocks noGrp="1"/>
          </p:cNvSpPr>
          <p:nvPr>
            <p:ph type="body" idx="1"/>
          </p:nvPr>
        </p:nvSpPr>
        <p:spPr>
          <a:xfrm>
            <a:off x="457200" y="1600200"/>
            <a:ext cx="8229600" cy="4525963"/>
          </a:xfrm>
          <a:prstGeom prst="rect">
            <a:avLst/>
          </a:prstGeom>
        </p:spPr>
        <p:txBody>
          <a:bodyPr/>
          <a:lstStyle/>
          <a:p>
            <a:pPr marL="0" indent="0" algn="just">
              <a:buSzTx/>
              <a:buNone/>
              <a:defRPr sz="1600">
                <a:solidFill>
                  <a:srgbClr val="000000"/>
                </a:solidFill>
              </a:defRPr>
            </a:pPr>
            <a:endParaRPr/>
          </a:p>
          <a:p>
            <a:pPr marL="0" indent="0" algn="just">
              <a:spcBef>
                <a:spcPts val="300"/>
              </a:spcBef>
              <a:buSzTx/>
              <a:buNone/>
              <a:defRPr sz="1400">
                <a:solidFill>
                  <a:srgbClr val="000000"/>
                </a:solidFill>
              </a:defRPr>
            </a:pPr>
            <a:r>
              <a:t>Si actúa un intermediario, deberán tener</a:t>
            </a:r>
            <a:r>
              <a:rPr b="1"/>
              <a:t> la debida diligencia </a:t>
            </a:r>
            <a:r>
              <a:t>en su selección y contratación.</a:t>
            </a:r>
          </a:p>
          <a:p>
            <a:pPr marL="0" indent="0" algn="just">
              <a:buSzTx/>
              <a:buNone/>
              <a:defRPr sz="1400">
                <a:solidFill>
                  <a:srgbClr val="000000"/>
                </a:solidFill>
              </a:defRPr>
            </a:pPr>
            <a:endParaRPr/>
          </a:p>
          <a:p>
            <a:pPr algn="just">
              <a:spcBef>
                <a:spcPts val="300"/>
              </a:spcBef>
              <a:defRPr sz="1400">
                <a:solidFill>
                  <a:srgbClr val="000000"/>
                </a:solidFill>
              </a:defRPr>
            </a:pPr>
            <a:r>
              <a:t>Este principio se cumplirá una vez que la </a:t>
            </a:r>
            <a:r>
              <a:rPr b="1"/>
              <a:t>DECLARACIÓN DE INTERMEDIARIO</a:t>
            </a:r>
            <a:r>
              <a:t> sea </a:t>
            </a:r>
            <a:r>
              <a:rPr b="1"/>
              <a:t>rellenada</a:t>
            </a:r>
            <a:r>
              <a:t> y </a:t>
            </a:r>
            <a:r>
              <a:rPr b="1"/>
              <a:t>firmada</a:t>
            </a:r>
            <a:r>
              <a:t> </a:t>
            </a:r>
            <a:r>
              <a:rPr>
                <a:latin typeface="Wingdings"/>
                <a:ea typeface="Wingdings"/>
                <a:cs typeface="Wingdings"/>
                <a:sym typeface="Wingdings"/>
              </a:rPr>
              <a:t> </a:t>
            </a:r>
            <a:r>
              <a:t>intermediario.</a:t>
            </a:r>
          </a:p>
          <a:p>
            <a:pPr algn="just">
              <a:spcBef>
                <a:spcPts val="300"/>
              </a:spcBef>
              <a:defRPr sz="1400">
                <a:solidFill>
                  <a:srgbClr val="000000"/>
                </a:solidFill>
              </a:defRPr>
            </a:pPr>
            <a:r>
              <a:t>Deberán completar esta Declaración y remitirla a la correspondiente asociación miembro.</a:t>
            </a:r>
          </a:p>
          <a:p>
            <a:pPr algn="just">
              <a:spcBef>
                <a:spcPts val="300"/>
              </a:spcBef>
              <a:defRPr sz="1400">
                <a:solidFill>
                  <a:srgbClr val="000000"/>
                </a:solidFill>
              </a:defRPr>
            </a:pPr>
            <a:r>
              <a:t>Esta </a:t>
            </a:r>
            <a:r>
              <a:rPr u="sng"/>
              <a:t>Declaración es elemento fundamental del Reglamento</a:t>
            </a:r>
            <a:r>
              <a:t>. </a:t>
            </a:r>
          </a:p>
          <a:p>
            <a:pPr marL="0" indent="0" algn="just">
              <a:buSzTx/>
              <a:buNone/>
              <a:defRPr sz="1400">
                <a:solidFill>
                  <a:srgbClr val="000000"/>
                </a:solidFill>
              </a:defRPr>
            </a:pPr>
            <a:endParaRPr/>
          </a:p>
          <a:p>
            <a:pPr marL="0" indent="0" algn="just">
              <a:spcBef>
                <a:spcPts val="300"/>
              </a:spcBef>
              <a:buSzTx/>
              <a:buNone/>
              <a:defRPr sz="1400">
                <a:solidFill>
                  <a:srgbClr val="000000"/>
                </a:solidFill>
              </a:defRPr>
            </a:pPr>
            <a:r>
              <a:t>Para garantizar la transparencia, los intermediarios </a:t>
            </a:r>
            <a:r>
              <a:rPr b="1"/>
              <a:t>deberán registrarse en un sistema público de REGISTRO DE</a:t>
            </a:r>
            <a:r>
              <a:t> </a:t>
            </a:r>
            <a:r>
              <a:rPr b="1"/>
              <a:t>INTERMEDIARIOS </a:t>
            </a:r>
            <a:r>
              <a:t>en las asociaciones miembro.</a:t>
            </a:r>
          </a:p>
          <a:p>
            <a:pPr marL="0" indent="0" algn="just">
              <a:spcBef>
                <a:spcPts val="300"/>
              </a:spcBef>
              <a:buSzTx/>
              <a:buNone/>
              <a:defRPr sz="1400">
                <a:solidFill>
                  <a:srgbClr val="000000"/>
                </a:solidFill>
              </a:defRPr>
            </a:pPr>
            <a:r>
              <a:t> </a:t>
            </a:r>
          </a:p>
          <a:p>
            <a:pPr algn="just">
              <a:spcBef>
                <a:spcPts val="300"/>
              </a:spcBef>
              <a:defRPr sz="1400">
                <a:solidFill>
                  <a:srgbClr val="000000"/>
                </a:solidFill>
              </a:defRPr>
            </a:pPr>
            <a:r>
              <a:t>Los intermediarios deberán registrarse para todas y cada una de las transacciones en las que intervengan.</a:t>
            </a:r>
          </a:p>
        </p:txBody>
      </p:sp>
      <p:sp>
        <p:nvSpPr>
          <p:cNvPr id="262" name="Shape 262"/>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29</a:t>
            </a:fld>
            <a:endParaRPr/>
          </a:p>
        </p:txBody>
      </p:sp>
      <p:sp>
        <p:nvSpPr>
          <p:cNvPr id="263" name="Shape 263"/>
          <p:cNvSpPr>
            <a:spLocks noGrp="1"/>
          </p:cNvSpPr>
          <p:nvPr>
            <p:ph type="title"/>
          </p:nvPr>
        </p:nvSpPr>
        <p:spPr>
          <a:xfrm>
            <a:off x="1619671" y="260647"/>
            <a:ext cx="7056785" cy="1143001"/>
          </a:xfrm>
          <a:prstGeom prst="rect">
            <a:avLst/>
          </a:prstGeom>
        </p:spPr>
        <p:txBody>
          <a:bodyPr/>
          <a:lstStyle/>
          <a:p>
            <a:pPr>
              <a:lnSpc>
                <a:spcPct val="100000"/>
              </a:lnSpc>
              <a:defRPr sz="2000" b="1">
                <a:solidFill>
                  <a:srgbClr val="000000"/>
                </a:solidFill>
              </a:defRPr>
            </a:pPr>
            <a:r>
              <a:t>La contratación de los servicios de un intermediario para negociar un</a:t>
            </a:r>
            <a:r>
              <a:rPr b="0"/>
              <a:t> </a:t>
            </a:r>
            <a:r>
              <a:t>contrato o traspaso no es obligatoria, quedando a elección de jugador o club</a:t>
            </a:r>
            <a:r>
              <a:rPr b="0"/>
              <a:t>.</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hape 128"/>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29" name="Shape 129"/>
          <p:cNvSpPr>
            <a:spLocks noGrp="1"/>
          </p:cNvSpPr>
          <p:nvPr>
            <p:ph type="sldNum" sz="quarter" idx="2"/>
          </p:nvPr>
        </p:nvSpPr>
        <p:spPr>
          <a:xfrm>
            <a:off x="8543277" y="6416230"/>
            <a:ext cx="15202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a:t>
            </a:fld>
            <a:endParaRPr/>
          </a:p>
        </p:txBody>
      </p:sp>
      <p:sp>
        <p:nvSpPr>
          <p:cNvPr id="130" name="Shape 130"/>
          <p:cNvSpPr/>
          <p:nvPr/>
        </p:nvSpPr>
        <p:spPr>
          <a:xfrm>
            <a:off x="1835694" y="1916832"/>
            <a:ext cx="5760640" cy="27838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ctr">
              <a:defRPr sz="4400" b="1">
                <a:solidFill>
                  <a:srgbClr val="2F5897"/>
                </a:solidFill>
              </a:defRPr>
            </a:pPr>
            <a:r>
              <a:t>REGLAMENTO </a:t>
            </a:r>
          </a:p>
          <a:p>
            <a:pPr algn="ctr">
              <a:defRPr sz="4400" b="1">
                <a:solidFill>
                  <a:srgbClr val="2F5897"/>
                </a:solidFill>
              </a:defRPr>
            </a:pPr>
            <a:r>
              <a:t>DE INTETMEDIARIOS DE LA RFEF</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Shape 265"/>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66" name="Shape 266"/>
          <p:cNvSpPr>
            <a:spLocks noGrp="1"/>
          </p:cNvSpPr>
          <p:nvPr>
            <p:ph type="body" idx="1"/>
          </p:nvPr>
        </p:nvSpPr>
        <p:spPr>
          <a:xfrm>
            <a:off x="457200" y="1600200"/>
            <a:ext cx="8229600" cy="4525963"/>
          </a:xfrm>
          <a:prstGeom prst="rect">
            <a:avLst/>
          </a:prstGeom>
        </p:spPr>
        <p:txBody>
          <a:bodyPr/>
          <a:lstStyle/>
          <a:p>
            <a:pPr marL="0" indent="0" algn="just">
              <a:buSzTx/>
              <a:buNone/>
              <a:defRPr>
                <a:solidFill>
                  <a:srgbClr val="000000"/>
                </a:solidFill>
              </a:defRPr>
            </a:pPr>
            <a:endParaRPr/>
          </a:p>
          <a:p>
            <a:pPr algn="just">
              <a:spcBef>
                <a:spcPts val="300"/>
              </a:spcBef>
              <a:buFont typeface="Wingdings"/>
              <a:buChar char="❑"/>
              <a:defRPr sz="1400">
                <a:solidFill>
                  <a:srgbClr val="000000"/>
                </a:solidFill>
              </a:defRPr>
            </a:pPr>
            <a:r>
              <a:t>La asociación deberá asegurarse que el intermediario goza de reputación intachable. </a:t>
            </a:r>
          </a:p>
          <a:p>
            <a:pPr marL="0" indent="0" algn="just">
              <a:buSzTx/>
              <a:buNone/>
              <a:defRPr sz="1400">
                <a:solidFill>
                  <a:srgbClr val="000000"/>
                </a:solidFill>
              </a:defRPr>
            </a:pPr>
            <a:endParaRPr/>
          </a:p>
          <a:p>
            <a:pPr algn="just">
              <a:spcBef>
                <a:spcPts val="300"/>
              </a:spcBef>
              <a:buFont typeface="Wingdings"/>
              <a:buChar char="❑"/>
              <a:defRPr sz="1400">
                <a:solidFill>
                  <a:srgbClr val="000000"/>
                </a:solidFill>
              </a:defRPr>
            </a:pPr>
            <a:r>
              <a:t>Si se trata de personas jurídicas, deberá asegurarse que los representantes que participen en la transacción gocen de reputación intachable. </a:t>
            </a:r>
          </a:p>
          <a:p>
            <a:pPr algn="just">
              <a:buFont typeface="Wingdings"/>
              <a:buChar char="❑"/>
              <a:defRPr sz="1400">
                <a:solidFill>
                  <a:srgbClr val="000000"/>
                </a:solidFill>
              </a:defRPr>
            </a:pPr>
            <a:endParaRPr/>
          </a:p>
          <a:p>
            <a:pPr algn="just">
              <a:spcBef>
                <a:spcPts val="300"/>
              </a:spcBef>
              <a:buFont typeface="Wingdings"/>
              <a:buChar char="❑"/>
              <a:defRPr sz="1400">
                <a:solidFill>
                  <a:srgbClr val="000000"/>
                </a:solidFill>
              </a:defRPr>
            </a:pPr>
            <a:r>
              <a:t>Las asociaciones deberán tener constancia que el intermediario contratado por el club o por el jugador no mantiene relación contractual con ligas, asociaciones, confederaciones o FIFA, para evitar conflictos de intereses. </a:t>
            </a:r>
          </a:p>
          <a:p>
            <a:pPr algn="just">
              <a:buFont typeface="Wingdings"/>
              <a:buChar char="❑"/>
              <a:defRPr sz="1400">
                <a:solidFill>
                  <a:srgbClr val="000000"/>
                </a:solidFill>
              </a:defRPr>
            </a:pPr>
            <a:endParaRPr/>
          </a:p>
          <a:p>
            <a:pPr algn="just">
              <a:spcBef>
                <a:spcPts val="300"/>
              </a:spcBef>
              <a:buFont typeface="Wingdings"/>
              <a:buChar char="❑"/>
              <a:defRPr sz="1400">
                <a:solidFill>
                  <a:srgbClr val="000000"/>
                </a:solidFill>
              </a:defRPr>
            </a:pPr>
            <a:r>
              <a:t>La asociación correspondiente deberá disponer del contrato de representación que el intermediario ha suscrito con su cliente, sea el jugador o el club. </a:t>
            </a:r>
          </a:p>
        </p:txBody>
      </p:sp>
      <p:sp>
        <p:nvSpPr>
          <p:cNvPr id="267" name="Shape 267"/>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30</a:t>
            </a:fld>
            <a:endParaRPr/>
          </a:p>
        </p:txBody>
      </p:sp>
      <p:sp>
        <p:nvSpPr>
          <p:cNvPr id="268" name="Shape 268"/>
          <p:cNvSpPr>
            <a:spLocks noGrp="1"/>
          </p:cNvSpPr>
          <p:nvPr>
            <p:ph type="title"/>
          </p:nvPr>
        </p:nvSpPr>
        <p:spPr>
          <a:xfrm>
            <a:off x="1619671" y="260647"/>
            <a:ext cx="7056785" cy="1143001"/>
          </a:xfrm>
          <a:prstGeom prst="rect">
            <a:avLst/>
          </a:prstGeom>
        </p:spPr>
        <p:txBody>
          <a:bodyPr/>
          <a:lstStyle/>
          <a:p>
            <a:pPr>
              <a:lnSpc>
                <a:spcPct val="100000"/>
              </a:lnSpc>
              <a:defRPr sz="2800" b="1">
                <a:solidFill>
                  <a:srgbClr val="000000"/>
                </a:solidFill>
              </a:defRPr>
            </a:pPr>
            <a:r>
              <a:t>Para ser incluido en el registro, es necesario cumplir una serie de</a:t>
            </a:r>
            <a:r>
              <a:rPr b="0"/>
              <a:t> </a:t>
            </a:r>
            <a:r>
              <a:t>requisitos</a:t>
            </a:r>
            <a:r>
              <a:rPr b="0"/>
              <a:t>:</a:t>
            </a: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Shape 270"/>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71" name="Shape 271"/>
          <p:cNvSpPr>
            <a:spLocks noGrp="1"/>
          </p:cNvSpPr>
          <p:nvPr>
            <p:ph type="title"/>
          </p:nvPr>
        </p:nvSpPr>
        <p:spPr>
          <a:xfrm>
            <a:off x="1547663" y="274638"/>
            <a:ext cx="7139138" cy="1143001"/>
          </a:xfrm>
          <a:prstGeom prst="rect">
            <a:avLst/>
          </a:prstGeom>
        </p:spPr>
        <p:txBody>
          <a:bodyPr/>
          <a:lstStyle>
            <a:lvl1pPr>
              <a:lnSpc>
                <a:spcPct val="100000"/>
              </a:lnSpc>
              <a:defRPr sz="3200" b="1">
                <a:solidFill>
                  <a:srgbClr val="000000"/>
                </a:solidFill>
              </a:defRPr>
            </a:lvl1pPr>
          </a:lstStyle>
          <a:p>
            <a:r>
              <a:t>CONTENIDO DEL CONTRATO DE REPRESENTACIÓN.</a:t>
            </a:r>
          </a:p>
        </p:txBody>
      </p:sp>
      <p:sp>
        <p:nvSpPr>
          <p:cNvPr id="272" name="Shape 272"/>
          <p:cNvSpPr>
            <a:spLocks noGrp="1"/>
          </p:cNvSpPr>
          <p:nvPr>
            <p:ph type="body" idx="1"/>
          </p:nvPr>
        </p:nvSpPr>
        <p:spPr>
          <a:xfrm>
            <a:off x="457200" y="1600200"/>
            <a:ext cx="8229600" cy="4525963"/>
          </a:xfrm>
          <a:prstGeom prst="rect">
            <a:avLst/>
          </a:prstGeom>
        </p:spPr>
        <p:txBody>
          <a:bodyPr/>
          <a:lstStyle/>
          <a:p>
            <a:pPr marL="0" indent="0">
              <a:spcBef>
                <a:spcPts val="400"/>
              </a:spcBef>
              <a:buSzTx/>
              <a:buNone/>
              <a:defRPr sz="2000">
                <a:solidFill>
                  <a:srgbClr val="000000"/>
                </a:solidFill>
              </a:defRPr>
            </a:pPr>
            <a:r>
              <a:t>Como mínimo:</a:t>
            </a:r>
          </a:p>
          <a:p>
            <a:pPr marL="0" indent="0">
              <a:buSzTx/>
              <a:buNone/>
              <a:defRPr sz="2000">
                <a:solidFill>
                  <a:srgbClr val="000000"/>
                </a:solidFill>
              </a:defRPr>
            </a:pPr>
            <a:endParaRPr/>
          </a:p>
          <a:p>
            <a:pPr marL="742950" lvl="1" indent="-285750">
              <a:spcBef>
                <a:spcPts val="300"/>
              </a:spcBef>
              <a:buFont typeface="Wingdings"/>
              <a:buChar char="✓"/>
              <a:defRPr sz="1400" u="sng">
                <a:solidFill>
                  <a:srgbClr val="000000"/>
                </a:solidFill>
              </a:defRPr>
            </a:pPr>
            <a:r>
              <a:t>Nombre</a:t>
            </a:r>
            <a:r>
              <a:rPr u="none"/>
              <a:t> de las partes. </a:t>
            </a:r>
            <a:endParaRPr sz="1600"/>
          </a:p>
          <a:p>
            <a:pPr marL="742950" lvl="1" indent="-285750">
              <a:spcBef>
                <a:spcPts val="300"/>
              </a:spcBef>
              <a:buFont typeface="Wingdings"/>
              <a:buChar char="✓"/>
              <a:defRPr sz="1400" u="sng">
                <a:solidFill>
                  <a:srgbClr val="000000"/>
                </a:solidFill>
              </a:defRPr>
            </a:pPr>
            <a:r>
              <a:t>Ámbito de aplicación </a:t>
            </a:r>
            <a:r>
              <a:rPr u="none"/>
              <a:t>de los servicios ofrecidos. </a:t>
            </a:r>
            <a:endParaRPr sz="1600"/>
          </a:p>
          <a:p>
            <a:pPr marL="742950" lvl="1" indent="-285750">
              <a:spcBef>
                <a:spcPts val="300"/>
              </a:spcBef>
              <a:buFont typeface="Wingdings"/>
              <a:buChar char="✓"/>
              <a:defRPr sz="1400" u="sng">
                <a:solidFill>
                  <a:srgbClr val="000000"/>
                </a:solidFill>
              </a:defRPr>
            </a:pPr>
            <a:r>
              <a:t>Naturaleza del vínculo legal </a:t>
            </a:r>
            <a:r>
              <a:rPr u="none"/>
              <a:t>que tendrán con sus intermediarios (p.ej., búsqueda de empleo, asesoría, etc.) </a:t>
            </a:r>
            <a:endParaRPr sz="1600"/>
          </a:p>
          <a:p>
            <a:pPr marL="742950" lvl="1" indent="-285750">
              <a:spcBef>
                <a:spcPts val="300"/>
              </a:spcBef>
              <a:buFont typeface="Wingdings"/>
              <a:buChar char="✓"/>
              <a:defRPr sz="1400" u="sng">
                <a:solidFill>
                  <a:srgbClr val="000000"/>
                </a:solidFill>
              </a:defRPr>
            </a:pPr>
            <a:r>
              <a:t>Duración</a:t>
            </a:r>
            <a:r>
              <a:rPr u="none"/>
              <a:t> de la relación jurídica. </a:t>
            </a:r>
            <a:endParaRPr sz="1600"/>
          </a:p>
          <a:p>
            <a:pPr marL="742950" lvl="1" indent="-285750">
              <a:spcBef>
                <a:spcPts val="300"/>
              </a:spcBef>
              <a:buFont typeface="Wingdings"/>
              <a:buChar char="✓"/>
              <a:defRPr sz="1400" u="sng">
                <a:solidFill>
                  <a:srgbClr val="000000"/>
                </a:solidFill>
              </a:defRPr>
            </a:pPr>
            <a:r>
              <a:t>Remuneración</a:t>
            </a:r>
            <a:r>
              <a:rPr u="none"/>
              <a:t> adeudada al intermediario. </a:t>
            </a:r>
            <a:endParaRPr sz="1600"/>
          </a:p>
          <a:p>
            <a:pPr marL="742950" lvl="1" indent="-285750">
              <a:spcBef>
                <a:spcPts val="300"/>
              </a:spcBef>
              <a:buFont typeface="Wingdings"/>
              <a:buChar char="✓"/>
              <a:defRPr sz="1400" u="sng">
                <a:solidFill>
                  <a:srgbClr val="000000"/>
                </a:solidFill>
              </a:defRPr>
            </a:pPr>
            <a:r>
              <a:t>Condiciones</a:t>
            </a:r>
            <a:r>
              <a:rPr u="none"/>
              <a:t> generales de </a:t>
            </a:r>
            <a:r>
              <a:t>pago</a:t>
            </a:r>
            <a:r>
              <a:rPr u="none"/>
              <a:t>. </a:t>
            </a:r>
            <a:endParaRPr sz="1600"/>
          </a:p>
          <a:p>
            <a:pPr marL="742950" lvl="1" indent="-285750">
              <a:spcBef>
                <a:spcPts val="300"/>
              </a:spcBef>
              <a:buFont typeface="Wingdings"/>
              <a:buChar char="✓"/>
              <a:defRPr sz="1400" u="sng">
                <a:solidFill>
                  <a:srgbClr val="000000"/>
                </a:solidFill>
              </a:defRPr>
            </a:pPr>
            <a:r>
              <a:t>Fecha de ejecución</a:t>
            </a:r>
            <a:r>
              <a:rPr u="none"/>
              <a:t>. </a:t>
            </a:r>
            <a:endParaRPr sz="1600"/>
          </a:p>
          <a:p>
            <a:pPr marL="742950" lvl="1" indent="-285750">
              <a:spcBef>
                <a:spcPts val="300"/>
              </a:spcBef>
              <a:buFont typeface="Wingdings"/>
              <a:buChar char="✓"/>
              <a:defRPr sz="1400" u="sng">
                <a:solidFill>
                  <a:srgbClr val="000000"/>
                </a:solidFill>
              </a:defRPr>
            </a:pPr>
            <a:r>
              <a:t>Cláusulas </a:t>
            </a:r>
            <a:r>
              <a:rPr u="none"/>
              <a:t>de rescisión.  </a:t>
            </a:r>
            <a:endParaRPr sz="1600"/>
          </a:p>
          <a:p>
            <a:pPr marL="742950" lvl="1" indent="-285750">
              <a:spcBef>
                <a:spcPts val="300"/>
              </a:spcBef>
              <a:buFont typeface="Wingdings"/>
              <a:buChar char="✓"/>
              <a:defRPr sz="1400" u="sng">
                <a:solidFill>
                  <a:srgbClr val="000000"/>
                </a:solidFill>
              </a:defRPr>
            </a:pPr>
            <a:r>
              <a:t>Firma </a:t>
            </a:r>
            <a:r>
              <a:rPr u="none"/>
              <a:t>de las partes. </a:t>
            </a:r>
            <a:endParaRPr sz="1600"/>
          </a:p>
          <a:p>
            <a:pPr marL="742950" lvl="1" indent="-285750">
              <a:spcBef>
                <a:spcPts val="300"/>
              </a:spcBef>
              <a:buFont typeface="Wingdings"/>
              <a:buChar char="✓"/>
              <a:defRPr sz="1400">
                <a:solidFill>
                  <a:srgbClr val="000000"/>
                </a:solidFill>
              </a:defRPr>
            </a:pPr>
            <a:r>
              <a:t>Si el jugador es </a:t>
            </a:r>
            <a:r>
              <a:rPr u="sng"/>
              <a:t>menor </a:t>
            </a:r>
            <a:r>
              <a:t>de edad, debe </a:t>
            </a:r>
            <a:r>
              <a:rPr u="sng"/>
              <a:t>firmar su tutor legal</a:t>
            </a:r>
            <a:r>
              <a:t>, considerando la legislación específica del país en el que resida el jugador. </a:t>
            </a:r>
          </a:p>
        </p:txBody>
      </p:sp>
      <p:sp>
        <p:nvSpPr>
          <p:cNvPr id="273" name="Shape 273"/>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31</a:t>
            </a:fld>
            <a:endParaRPr/>
          </a:p>
        </p:txBody>
      </p:sp>
      <p:pic>
        <p:nvPicPr>
          <p:cNvPr id="274" name="image9.pdf" descr="C:\Program Files\Microsoft Office\MEDIA\CAGCAT10\j0222021.wmf"/>
          <p:cNvPicPr>
            <a:picLocks noChangeAspect="1"/>
          </p:cNvPicPr>
          <p:nvPr/>
        </p:nvPicPr>
        <p:blipFill>
          <a:blip r:embed="rId2" cstate="print">
            <a:extLst/>
          </a:blip>
          <a:stretch>
            <a:fillRect/>
          </a:stretch>
        </p:blipFill>
        <p:spPr>
          <a:xfrm>
            <a:off x="6164491" y="3488804"/>
            <a:ext cx="1135501" cy="1139581"/>
          </a:xfrm>
          <a:prstGeom prst="rect">
            <a:avLst/>
          </a:prstGeom>
          <a:ln w="12700">
            <a:miter lim="400000"/>
          </a:ln>
        </p:spPr>
      </p:pic>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 name="Shape 276"/>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77" name="Shape 277"/>
          <p:cNvSpPr>
            <a:spLocks noGrp="1"/>
          </p:cNvSpPr>
          <p:nvPr>
            <p:ph type="body" sz="half" idx="1"/>
          </p:nvPr>
        </p:nvSpPr>
        <p:spPr>
          <a:xfrm>
            <a:off x="457200" y="1600200"/>
            <a:ext cx="8229600" cy="2260849"/>
          </a:xfrm>
          <a:prstGeom prst="rect">
            <a:avLst/>
          </a:prstGeom>
        </p:spPr>
        <p:txBody>
          <a:bodyPr/>
          <a:lstStyle/>
          <a:p>
            <a:pPr marL="0" indent="0">
              <a:buSzTx/>
              <a:buNone/>
              <a:defRPr>
                <a:solidFill>
                  <a:srgbClr val="000000"/>
                </a:solidFill>
              </a:defRPr>
            </a:pPr>
            <a:endParaRPr/>
          </a:p>
          <a:p>
            <a:pPr marL="0" indent="0" algn="just">
              <a:spcBef>
                <a:spcPts val="400"/>
              </a:spcBef>
              <a:buSzTx/>
              <a:buNone/>
              <a:defRPr sz="2000">
                <a:solidFill>
                  <a:srgbClr val="000000"/>
                </a:solidFill>
              </a:defRPr>
            </a:pPr>
            <a:r>
              <a:t>Los jugadores y clubes deberán proporcionar a su asociación las </a:t>
            </a:r>
            <a:r>
              <a:rPr u="sng"/>
              <a:t>circunstancias de la transacción</a:t>
            </a:r>
            <a:r>
              <a:t>, así como todas remuneraciones o pagos que se hayan hecho efectivos o se deban realizar al intermediario.</a:t>
            </a:r>
          </a:p>
        </p:txBody>
      </p:sp>
      <p:sp>
        <p:nvSpPr>
          <p:cNvPr id="278" name="Shape 278"/>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32</a:t>
            </a:fld>
            <a:endParaRPr/>
          </a:p>
        </p:txBody>
      </p:sp>
      <p:pic>
        <p:nvPicPr>
          <p:cNvPr id="279" name="image8.jpg" descr="Z:\00_Intercambio\Iusport.jpg"/>
          <p:cNvPicPr>
            <a:picLocks noChangeAspect="1"/>
          </p:cNvPicPr>
          <p:nvPr/>
        </p:nvPicPr>
        <p:blipFill>
          <a:blip r:embed="rId2">
            <a:extLst/>
          </a:blip>
          <a:stretch>
            <a:fillRect/>
          </a:stretch>
        </p:blipFill>
        <p:spPr>
          <a:xfrm>
            <a:off x="971599" y="3652242"/>
            <a:ext cx="7344818" cy="2256243"/>
          </a:xfrm>
          <a:prstGeom prst="rect">
            <a:avLst/>
          </a:prstGeom>
          <a:ln w="12700">
            <a:miter lim="400000"/>
          </a:ln>
        </p:spPr>
      </p:pic>
      <p:sp>
        <p:nvSpPr>
          <p:cNvPr id="280" name="Shape 280"/>
          <p:cNvSpPr>
            <a:spLocks noGrp="1"/>
          </p:cNvSpPr>
          <p:nvPr>
            <p:ph type="title"/>
          </p:nvPr>
        </p:nvSpPr>
        <p:spPr>
          <a:xfrm>
            <a:off x="1547663" y="274638"/>
            <a:ext cx="7139138" cy="1143001"/>
          </a:xfrm>
          <a:prstGeom prst="rect">
            <a:avLst/>
          </a:prstGeom>
        </p:spPr>
        <p:txBody>
          <a:bodyPr/>
          <a:lstStyle>
            <a:lvl1pPr>
              <a:lnSpc>
                <a:spcPct val="100000"/>
              </a:lnSpc>
              <a:defRPr sz="3200" b="1">
                <a:solidFill>
                  <a:srgbClr val="000000"/>
                </a:solidFill>
              </a:defRPr>
            </a:lvl1pPr>
          </a:lstStyle>
          <a:p>
            <a:r>
              <a:t>CONTENIDO DEL CONTRATO DE REPRESENTACIÓN.</a:t>
            </a:r>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 name="Shape 282"/>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83" name="Shape 283"/>
          <p:cNvSpPr>
            <a:spLocks noGrp="1"/>
          </p:cNvSpPr>
          <p:nvPr>
            <p:ph type="title"/>
          </p:nvPr>
        </p:nvSpPr>
        <p:spPr>
          <a:xfrm>
            <a:off x="1691679" y="274638"/>
            <a:ext cx="6995122" cy="1143001"/>
          </a:xfrm>
          <a:prstGeom prst="rect">
            <a:avLst/>
          </a:prstGeom>
        </p:spPr>
        <p:txBody>
          <a:bodyPr/>
          <a:lstStyle>
            <a:lvl1pPr>
              <a:lnSpc>
                <a:spcPct val="100000"/>
              </a:lnSpc>
              <a:defRPr sz="3000" b="1">
                <a:solidFill>
                  <a:srgbClr val="000000"/>
                </a:solidFill>
              </a:defRPr>
            </a:lvl1pPr>
          </a:lstStyle>
          <a:p>
            <a:pPr>
              <a:defRPr>
                <a:effectLst/>
              </a:defRPr>
            </a:pPr>
            <a:r>
              <a:t>COMUNICACIÓN Y PUBLICACIÓN DE INFORMACIÓN</a:t>
            </a:r>
          </a:p>
        </p:txBody>
      </p:sp>
      <p:sp>
        <p:nvSpPr>
          <p:cNvPr id="284" name="Shape 284"/>
          <p:cNvSpPr>
            <a:spLocks noGrp="1"/>
          </p:cNvSpPr>
          <p:nvPr>
            <p:ph type="body" idx="1"/>
          </p:nvPr>
        </p:nvSpPr>
        <p:spPr>
          <a:xfrm>
            <a:off x="457200" y="1600200"/>
            <a:ext cx="8229600" cy="4525963"/>
          </a:xfrm>
          <a:prstGeom prst="rect">
            <a:avLst/>
          </a:prstGeom>
        </p:spPr>
        <p:txBody>
          <a:bodyPr/>
          <a:lstStyle/>
          <a:p>
            <a:pPr algn="just">
              <a:spcBef>
                <a:spcPts val="300"/>
              </a:spcBef>
              <a:defRPr sz="1600">
                <a:solidFill>
                  <a:srgbClr val="000000"/>
                </a:solidFill>
              </a:defRPr>
            </a:pPr>
            <a:r>
              <a:t>Se insiste en la </a:t>
            </a:r>
            <a:r>
              <a:rPr b="1"/>
              <a:t>transparencia en las actividades </a:t>
            </a:r>
            <a:r>
              <a:t>de los intermediarios. Se han incluido criterios específicos en cuanto a la divulgación de información en aspectos como:</a:t>
            </a:r>
          </a:p>
          <a:p>
            <a:pPr marL="0" indent="0" algn="just">
              <a:buSzTx/>
              <a:buNone/>
              <a:defRPr sz="1900" u="sng">
                <a:solidFill>
                  <a:srgbClr val="000000"/>
                </a:solidFill>
              </a:defRPr>
            </a:pPr>
            <a:endParaRPr/>
          </a:p>
          <a:p>
            <a:pPr marL="742950" lvl="1" indent="-285750" algn="just">
              <a:spcBef>
                <a:spcPts val="300"/>
              </a:spcBef>
              <a:buFont typeface="Courier New"/>
              <a:defRPr sz="1300" u="sng">
                <a:solidFill>
                  <a:srgbClr val="000000"/>
                </a:solidFill>
              </a:defRPr>
            </a:pPr>
            <a:r>
              <a:t>Honorarios de los intermediarios. </a:t>
            </a:r>
            <a:endParaRPr sz="1600"/>
          </a:p>
          <a:p>
            <a:pPr marL="742950" lvl="1" indent="-285750" algn="just">
              <a:spcBef>
                <a:spcPts val="300"/>
              </a:spcBef>
              <a:buFont typeface="Courier New"/>
              <a:defRPr sz="1300" u="sng">
                <a:solidFill>
                  <a:srgbClr val="000000"/>
                </a:solidFill>
              </a:defRPr>
            </a:pPr>
            <a:r>
              <a:t>Contratos y acuerdos con los intermediarios, etc. </a:t>
            </a:r>
            <a:endParaRPr sz="1600"/>
          </a:p>
          <a:p>
            <a:pPr marL="0" indent="0" algn="just">
              <a:buSzTx/>
              <a:buNone/>
              <a:defRPr sz="1900">
                <a:solidFill>
                  <a:srgbClr val="000000"/>
                </a:solidFill>
              </a:defRPr>
            </a:pPr>
            <a:endParaRPr sz="1600"/>
          </a:p>
          <a:p>
            <a:pPr algn="just">
              <a:spcBef>
                <a:spcPts val="300"/>
              </a:spcBef>
              <a:defRPr sz="1600">
                <a:solidFill>
                  <a:srgbClr val="000000"/>
                </a:solidFill>
              </a:defRPr>
            </a:pPr>
            <a:r>
              <a:t>Las asociaciones miembro deben publicar (anualmente) los nombres de </a:t>
            </a:r>
            <a:r>
              <a:rPr b="1"/>
              <a:t>todos</a:t>
            </a:r>
            <a:r>
              <a:t> los intermediarios de sus registros.</a:t>
            </a:r>
          </a:p>
          <a:p>
            <a:pPr marL="0" indent="0" algn="just">
              <a:buSzTx/>
              <a:buNone/>
              <a:defRPr sz="1600">
                <a:solidFill>
                  <a:srgbClr val="000000"/>
                </a:solidFill>
              </a:defRPr>
            </a:pPr>
            <a:endParaRPr/>
          </a:p>
          <a:p>
            <a:pPr algn="just">
              <a:spcBef>
                <a:spcPts val="300"/>
              </a:spcBef>
              <a:defRPr sz="1600">
                <a:solidFill>
                  <a:srgbClr val="000000"/>
                </a:solidFill>
              </a:defRPr>
            </a:pPr>
            <a:r>
              <a:t>También la </a:t>
            </a:r>
            <a:r>
              <a:rPr b="1"/>
              <a:t>cantidad total abonada </a:t>
            </a:r>
            <a:r>
              <a:t>en concepto de remuneración a los intermediarios en su conjunto, por todos los jugadores registrados en una misma asociación miembro, y, de forma separada, por cada uno de los clubes afiliados.</a:t>
            </a:r>
          </a:p>
        </p:txBody>
      </p:sp>
      <p:sp>
        <p:nvSpPr>
          <p:cNvPr id="285" name="Shape 285"/>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33</a:t>
            </a:fld>
            <a:endParaRP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Shape 287"/>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88" name="Shape 288"/>
          <p:cNvSpPr>
            <a:spLocks noGrp="1"/>
          </p:cNvSpPr>
          <p:nvPr>
            <p:ph type="title"/>
          </p:nvPr>
        </p:nvSpPr>
        <p:spPr>
          <a:xfrm>
            <a:off x="1691679" y="274638"/>
            <a:ext cx="6995122" cy="1143001"/>
          </a:xfrm>
          <a:prstGeom prst="rect">
            <a:avLst/>
          </a:prstGeom>
        </p:spPr>
        <p:txBody>
          <a:bodyPr/>
          <a:lstStyle>
            <a:lvl1pPr defTabSz="859536">
              <a:lnSpc>
                <a:spcPct val="100000"/>
              </a:lnSpc>
              <a:defRPr sz="3384" b="1">
                <a:solidFill>
                  <a:srgbClr val="000000"/>
                </a:solidFill>
              </a:defRPr>
            </a:lvl1pPr>
          </a:lstStyle>
          <a:p>
            <a:pPr>
              <a:defRPr>
                <a:effectLst/>
              </a:defRPr>
            </a:pPr>
            <a:r>
              <a:t>REMUNERACIÓN DEL INTERMEDIARIO</a:t>
            </a:r>
          </a:p>
        </p:txBody>
      </p:sp>
      <p:sp>
        <p:nvSpPr>
          <p:cNvPr id="289" name="Shape 289"/>
          <p:cNvSpPr>
            <a:spLocks noGrp="1"/>
          </p:cNvSpPr>
          <p:nvPr>
            <p:ph type="body" idx="1"/>
          </p:nvPr>
        </p:nvSpPr>
        <p:spPr>
          <a:xfrm>
            <a:off x="457200" y="1600200"/>
            <a:ext cx="8229600" cy="4525963"/>
          </a:xfrm>
          <a:prstGeom prst="rect">
            <a:avLst/>
          </a:prstGeom>
        </p:spPr>
        <p:txBody>
          <a:bodyPr/>
          <a:lstStyle/>
          <a:p>
            <a:pPr algn="just">
              <a:defRPr sz="1400" b="1">
                <a:solidFill>
                  <a:srgbClr val="000000"/>
                </a:solidFill>
              </a:defRPr>
            </a:pPr>
            <a:endParaRPr/>
          </a:p>
          <a:p>
            <a:pPr algn="just">
              <a:defRPr sz="1400" b="1">
                <a:solidFill>
                  <a:srgbClr val="000000"/>
                </a:solidFill>
              </a:defRPr>
            </a:pPr>
            <a:endParaRPr/>
          </a:p>
          <a:p>
            <a:pPr algn="just">
              <a:spcBef>
                <a:spcPts val="300"/>
              </a:spcBef>
              <a:defRPr sz="1400" b="1">
                <a:solidFill>
                  <a:srgbClr val="000000"/>
                </a:solidFill>
              </a:defRPr>
            </a:pPr>
            <a:r>
              <a:t>Si el intermediario actúa en nombre del jugado</a:t>
            </a:r>
            <a:r>
              <a:rPr b="0"/>
              <a:t>r, se calcula sobre la</a:t>
            </a:r>
            <a:r>
              <a:t> </a:t>
            </a:r>
            <a:r>
              <a:rPr b="0"/>
              <a:t>cantidad del ingreso bruto base del jugador durante la vigencia del contrato.</a:t>
            </a:r>
          </a:p>
          <a:p>
            <a:pPr marL="0" indent="0" algn="just">
              <a:buSzTx/>
              <a:buNone/>
              <a:defRPr sz="1400">
                <a:solidFill>
                  <a:srgbClr val="000000"/>
                </a:solidFill>
              </a:defRPr>
            </a:pPr>
            <a:endParaRPr b="0"/>
          </a:p>
          <a:p>
            <a:pPr algn="just">
              <a:spcBef>
                <a:spcPts val="300"/>
              </a:spcBef>
              <a:defRPr sz="1400" b="1">
                <a:solidFill>
                  <a:srgbClr val="000000"/>
                </a:solidFill>
              </a:defRPr>
            </a:pPr>
            <a:r>
              <a:t>Si el intermediario es contratado por el club</a:t>
            </a:r>
            <a:r>
              <a:rPr b="0"/>
              <a:t>, deberá remunerarle mediante</a:t>
            </a:r>
            <a:r>
              <a:t> </a:t>
            </a:r>
            <a:r>
              <a:rPr b="0"/>
              <a:t>el pago de una cantidad global, acordada con carácter previo a la transacción correspondiente, pudiendo realizarse en varios pagos.</a:t>
            </a:r>
          </a:p>
          <a:p>
            <a:pPr marL="0" indent="0" algn="just">
              <a:buSzTx/>
              <a:buNone/>
              <a:defRPr sz="1400">
                <a:solidFill>
                  <a:srgbClr val="000000"/>
                </a:solidFill>
              </a:defRPr>
            </a:pPr>
            <a:endParaRPr b="0"/>
          </a:p>
          <a:p>
            <a:pPr algn="just">
              <a:spcBef>
                <a:spcPts val="300"/>
              </a:spcBef>
              <a:defRPr sz="1400">
                <a:solidFill>
                  <a:srgbClr val="000000"/>
                </a:solidFill>
              </a:defRPr>
            </a:pPr>
            <a:r>
              <a:t>Se pretende que </a:t>
            </a:r>
            <a:r>
              <a:rPr b="1"/>
              <a:t>la retribución de los servicios sea pagada exclusivamente</a:t>
            </a:r>
            <a:r>
              <a:t> </a:t>
            </a:r>
            <a:r>
              <a:rPr b="1"/>
              <a:t>al intermediario por su cliente</a:t>
            </a:r>
            <a:r>
              <a:t>. Aunque el jugador podrá dar el</a:t>
            </a:r>
            <a:r>
              <a:rPr b="1"/>
              <a:t> </a:t>
            </a:r>
            <a:r>
              <a:t>consentimiento para que el club remunere al intermediario en su nombre.</a:t>
            </a:r>
          </a:p>
        </p:txBody>
      </p:sp>
      <p:sp>
        <p:nvSpPr>
          <p:cNvPr id="290" name="Shape 290"/>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34</a:t>
            </a:fld>
            <a:endParaRPr/>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Shape 292"/>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93" name="Shape 293"/>
          <p:cNvSpPr>
            <a:spLocks noGrp="1"/>
          </p:cNvSpPr>
          <p:nvPr>
            <p:ph type="title"/>
          </p:nvPr>
        </p:nvSpPr>
        <p:spPr>
          <a:xfrm>
            <a:off x="1691679" y="274638"/>
            <a:ext cx="6995122" cy="1143001"/>
          </a:xfrm>
          <a:prstGeom prst="rect">
            <a:avLst/>
          </a:prstGeom>
        </p:spPr>
        <p:txBody>
          <a:bodyPr/>
          <a:lstStyle>
            <a:lvl1pPr>
              <a:lnSpc>
                <a:spcPct val="100000"/>
              </a:lnSpc>
              <a:defRPr sz="2800" b="1">
                <a:solidFill>
                  <a:srgbClr val="000000"/>
                </a:solidFill>
              </a:defRPr>
            </a:lvl1pPr>
          </a:lstStyle>
          <a:p>
            <a:pPr>
              <a:defRPr>
                <a:effectLst/>
              </a:defRPr>
            </a:pPr>
            <a:r>
              <a:t>RECOMENDACIONES EN CUANTO A LAS REMUNERACIONES</a:t>
            </a:r>
          </a:p>
        </p:txBody>
      </p:sp>
      <p:sp>
        <p:nvSpPr>
          <p:cNvPr id="294" name="Shape 294"/>
          <p:cNvSpPr>
            <a:spLocks noGrp="1"/>
          </p:cNvSpPr>
          <p:nvPr>
            <p:ph type="body" idx="1"/>
          </p:nvPr>
        </p:nvSpPr>
        <p:spPr>
          <a:xfrm>
            <a:off x="457200" y="1600200"/>
            <a:ext cx="8229600" cy="4525963"/>
          </a:xfrm>
          <a:prstGeom prst="rect">
            <a:avLst/>
          </a:prstGeom>
        </p:spPr>
        <p:txBody>
          <a:bodyPr/>
          <a:lstStyle/>
          <a:p>
            <a:pPr marL="0" indent="0" algn="just">
              <a:spcBef>
                <a:spcPts val="300"/>
              </a:spcBef>
              <a:buSzTx/>
              <a:buNone/>
              <a:defRPr sz="1400">
                <a:solidFill>
                  <a:srgbClr val="000000"/>
                </a:solidFill>
              </a:defRPr>
            </a:pPr>
            <a:r>
              <a:t>Se recomienda establecer unos límites de remuneración:</a:t>
            </a:r>
          </a:p>
          <a:p>
            <a:pPr marL="0" indent="0" algn="just">
              <a:spcBef>
                <a:spcPts val="300"/>
              </a:spcBef>
              <a:buSzTx/>
              <a:buNone/>
              <a:defRPr sz="1400">
                <a:solidFill>
                  <a:srgbClr val="000000"/>
                </a:solidFill>
              </a:defRPr>
            </a:pPr>
            <a:r>
              <a:t> </a:t>
            </a:r>
          </a:p>
          <a:p>
            <a:pPr algn="just">
              <a:spcBef>
                <a:spcPts val="300"/>
              </a:spcBef>
              <a:defRPr sz="1400">
                <a:solidFill>
                  <a:srgbClr val="000000"/>
                </a:solidFill>
              </a:defRPr>
            </a:pPr>
            <a:r>
              <a:t>La </a:t>
            </a:r>
            <a:r>
              <a:rPr u="sng"/>
              <a:t>remuneración total por transacción adeudada al intermediario contratado para actuar en nombre del jugador no deberá superar el tres por ciento</a:t>
            </a:r>
            <a:r>
              <a:t> (3 %) </a:t>
            </a:r>
            <a:r>
              <a:rPr b="1"/>
              <a:t>del ingreso bruto base</a:t>
            </a:r>
            <a:r>
              <a:t>. </a:t>
            </a:r>
          </a:p>
          <a:p>
            <a:pPr marL="0" indent="0" algn="just">
              <a:buSzTx/>
              <a:buNone/>
              <a:defRPr sz="1400">
                <a:solidFill>
                  <a:srgbClr val="000000"/>
                </a:solidFill>
              </a:defRPr>
            </a:pPr>
            <a:endParaRPr/>
          </a:p>
          <a:p>
            <a:pPr algn="just">
              <a:spcBef>
                <a:spcPts val="300"/>
              </a:spcBef>
              <a:defRPr sz="1400">
                <a:solidFill>
                  <a:srgbClr val="000000"/>
                </a:solidFill>
              </a:defRPr>
            </a:pPr>
            <a:r>
              <a:t>La </a:t>
            </a:r>
            <a:r>
              <a:rPr u="sng"/>
              <a:t>remuneración total por transacción adeudada al intermediario contratado para actuar en nombre del club con el fin de firmar un contrato de trabajo con el jugador no deberá superar el tres por ciento </a:t>
            </a:r>
            <a:r>
              <a:t>(3 %) </a:t>
            </a:r>
            <a:r>
              <a:rPr b="1"/>
              <a:t>del posible ingreso bruto</a:t>
            </a:r>
            <a:r>
              <a:t> </a:t>
            </a:r>
            <a:r>
              <a:rPr b="1"/>
              <a:t>del</a:t>
            </a:r>
            <a:r>
              <a:t> </a:t>
            </a:r>
            <a:r>
              <a:rPr b="1"/>
              <a:t>jugador</a:t>
            </a:r>
            <a:r>
              <a:t>. </a:t>
            </a:r>
          </a:p>
          <a:p>
            <a:pPr algn="just">
              <a:defRPr sz="1400">
                <a:solidFill>
                  <a:srgbClr val="000000"/>
                </a:solidFill>
              </a:defRPr>
            </a:pPr>
            <a:endParaRPr/>
          </a:p>
          <a:p>
            <a:pPr algn="just">
              <a:spcBef>
                <a:spcPts val="300"/>
              </a:spcBef>
              <a:defRPr sz="1400">
                <a:solidFill>
                  <a:srgbClr val="000000"/>
                </a:solidFill>
              </a:defRPr>
            </a:pPr>
            <a:r>
              <a:t>La </a:t>
            </a:r>
            <a:r>
              <a:rPr u="sng"/>
              <a:t>remuneración total por transacción adeudada a intermediarios contratados para actuar en nombre del club en la negociación de un acuerdo de traspaso no deberá superar el tres por ciento</a:t>
            </a:r>
            <a:r>
              <a:t> (3 %) de la </a:t>
            </a:r>
            <a:r>
              <a:rPr b="1"/>
              <a:t>posible suma de transferencia pagada</a:t>
            </a:r>
            <a:r>
              <a:t>. </a:t>
            </a:r>
          </a:p>
          <a:p>
            <a:pPr marL="0" indent="0" algn="just">
              <a:buSzTx/>
              <a:buNone/>
              <a:defRPr sz="1400">
                <a:solidFill>
                  <a:srgbClr val="000000"/>
                </a:solidFill>
              </a:defRPr>
            </a:pPr>
            <a:endParaRPr/>
          </a:p>
          <a:p>
            <a:pPr marL="0" indent="0" algn="just">
              <a:spcBef>
                <a:spcPts val="300"/>
              </a:spcBef>
              <a:buSzTx/>
              <a:buNone/>
              <a:defRPr sz="1600" b="1">
                <a:solidFill>
                  <a:srgbClr val="000000"/>
                </a:solidFill>
              </a:defRPr>
            </a:pPr>
            <a:r>
              <a:t>En el caso de transferencia de jugadores menores de edad, está prohibido cualquier tipo de pagos a los intermediarios</a:t>
            </a:r>
            <a:r>
              <a:rPr sz="1400" b="0"/>
              <a:t>.</a:t>
            </a:r>
          </a:p>
        </p:txBody>
      </p:sp>
      <p:sp>
        <p:nvSpPr>
          <p:cNvPr id="295" name="Shape 295"/>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35</a:t>
            </a:fld>
            <a:endParaRPr/>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Shape 297"/>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298" name="Shape 298"/>
          <p:cNvSpPr>
            <a:spLocks noGrp="1"/>
          </p:cNvSpPr>
          <p:nvPr>
            <p:ph type="title"/>
          </p:nvPr>
        </p:nvSpPr>
        <p:spPr>
          <a:xfrm>
            <a:off x="1619671" y="274638"/>
            <a:ext cx="7067130" cy="1143001"/>
          </a:xfrm>
          <a:prstGeom prst="rect">
            <a:avLst/>
          </a:prstGeom>
        </p:spPr>
        <p:txBody>
          <a:bodyPr/>
          <a:lstStyle>
            <a:lvl1pPr>
              <a:lnSpc>
                <a:spcPct val="100000"/>
              </a:lnSpc>
              <a:defRPr sz="3700" b="1">
                <a:solidFill>
                  <a:srgbClr val="000000"/>
                </a:solidFill>
              </a:defRPr>
            </a:lvl1pPr>
          </a:lstStyle>
          <a:p>
            <a:pPr>
              <a:defRPr>
                <a:effectLst/>
              </a:defRPr>
            </a:pPr>
            <a:r>
              <a:t>CONFLICTOS DE INTERESES</a:t>
            </a:r>
          </a:p>
        </p:txBody>
      </p:sp>
      <p:sp>
        <p:nvSpPr>
          <p:cNvPr id="299" name="Shape 299"/>
          <p:cNvSpPr>
            <a:spLocks noGrp="1"/>
          </p:cNvSpPr>
          <p:nvPr>
            <p:ph type="body" sz="half" idx="1"/>
          </p:nvPr>
        </p:nvSpPr>
        <p:spPr>
          <a:xfrm>
            <a:off x="457200" y="1600200"/>
            <a:ext cx="8229600" cy="1972816"/>
          </a:xfrm>
          <a:prstGeom prst="rect">
            <a:avLst/>
          </a:prstGeom>
        </p:spPr>
        <p:txBody>
          <a:bodyPr/>
          <a:lstStyle/>
          <a:p>
            <a:pPr marL="0" indent="0" algn="just">
              <a:spcBef>
                <a:spcPts val="300"/>
              </a:spcBef>
              <a:buSzTx/>
              <a:buNone/>
              <a:defRPr sz="1600">
                <a:solidFill>
                  <a:srgbClr val="000000"/>
                </a:solidFill>
              </a:defRPr>
            </a:pPr>
            <a:r>
              <a:t>Por regla general, deben evitarse los conflictos de intereses.</a:t>
            </a:r>
          </a:p>
          <a:p>
            <a:pPr marL="0" indent="0" algn="just">
              <a:buSzTx/>
              <a:buNone/>
              <a:defRPr sz="1600">
                <a:solidFill>
                  <a:srgbClr val="000000"/>
                </a:solidFill>
              </a:defRPr>
            </a:pPr>
            <a:endParaRPr/>
          </a:p>
          <a:p>
            <a:pPr algn="just">
              <a:spcBef>
                <a:spcPts val="300"/>
              </a:spcBef>
              <a:defRPr sz="1600">
                <a:solidFill>
                  <a:srgbClr val="000000"/>
                </a:solidFill>
              </a:defRPr>
            </a:pPr>
            <a:r>
              <a:t>Se insiste en que </a:t>
            </a:r>
            <a:r>
              <a:rPr b="1"/>
              <a:t>jugadores y clubes actúen con la diligencia</a:t>
            </a:r>
            <a:r>
              <a:t> </a:t>
            </a:r>
            <a:r>
              <a:rPr b="1"/>
              <a:t>debida para asegurarse que no existen conflictos de intereses </a:t>
            </a:r>
            <a:r>
              <a:t>en</a:t>
            </a:r>
            <a:r>
              <a:rPr b="1"/>
              <a:t> </a:t>
            </a:r>
            <a:r>
              <a:t>cualquier transacción que participe un intermediario. </a:t>
            </a:r>
          </a:p>
        </p:txBody>
      </p:sp>
      <p:sp>
        <p:nvSpPr>
          <p:cNvPr id="300" name="Shape 300"/>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36</a:t>
            </a:fld>
            <a:endParaRPr/>
          </a:p>
        </p:txBody>
      </p:sp>
      <p:pic>
        <p:nvPicPr>
          <p:cNvPr id="301" name="image8.jpg" descr="Z:\00_Intercambio\Iusport.jpg"/>
          <p:cNvPicPr>
            <a:picLocks noChangeAspect="1"/>
          </p:cNvPicPr>
          <p:nvPr/>
        </p:nvPicPr>
        <p:blipFill>
          <a:blip r:embed="rId2">
            <a:extLst/>
          </a:blip>
          <a:stretch>
            <a:fillRect/>
          </a:stretch>
        </p:blipFill>
        <p:spPr>
          <a:xfrm>
            <a:off x="971599" y="3652242"/>
            <a:ext cx="7344818" cy="2256243"/>
          </a:xfrm>
          <a:prstGeom prst="rect">
            <a:avLst/>
          </a:prstGeom>
          <a:ln w="12700">
            <a:miter lim="400000"/>
          </a:ln>
        </p:spPr>
      </p:pic>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Shape 303"/>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304" name="Shape 304"/>
          <p:cNvSpPr>
            <a:spLocks noGrp="1"/>
          </p:cNvSpPr>
          <p:nvPr>
            <p:ph type="body" idx="1"/>
          </p:nvPr>
        </p:nvSpPr>
        <p:spPr>
          <a:xfrm>
            <a:off x="539551" y="2132856"/>
            <a:ext cx="8229601" cy="3600401"/>
          </a:xfrm>
          <a:prstGeom prst="rect">
            <a:avLst/>
          </a:prstGeom>
        </p:spPr>
        <p:txBody>
          <a:bodyPr/>
          <a:lstStyle/>
          <a:p>
            <a:pPr algn="just">
              <a:spcBef>
                <a:spcPts val="300"/>
              </a:spcBef>
              <a:defRPr sz="1400" b="1">
                <a:solidFill>
                  <a:srgbClr val="000000"/>
                </a:solidFill>
              </a:defRPr>
            </a:pPr>
            <a:r>
              <a:t>No existirán conflictos de intereses </a:t>
            </a:r>
            <a:r>
              <a:rPr b="0"/>
              <a:t>si el intermediario revela por</a:t>
            </a:r>
            <a:r>
              <a:t> </a:t>
            </a:r>
            <a:r>
              <a:rPr b="0"/>
              <a:t>escrito cualquier conflicto de intereses real o potencial que pudiera tener cualquiera de las partes implicadas en el marco de una transacción, de un contrato de representación o de intereses compartidos, y si obtiene el consentimiento por escrito de las otras partes implicadas antes de iniciar las negociaciones. </a:t>
            </a:r>
          </a:p>
          <a:p>
            <a:pPr marL="0" indent="0" algn="just">
              <a:buSzTx/>
              <a:buNone/>
              <a:defRPr sz="1400">
                <a:solidFill>
                  <a:srgbClr val="000000"/>
                </a:solidFill>
              </a:defRPr>
            </a:pPr>
            <a:endParaRPr b="0"/>
          </a:p>
          <a:p>
            <a:pPr algn="just">
              <a:spcBef>
                <a:spcPts val="300"/>
              </a:spcBef>
              <a:defRPr sz="1400" b="1">
                <a:solidFill>
                  <a:srgbClr val="000000"/>
                </a:solidFill>
              </a:defRPr>
            </a:pPr>
            <a:r>
              <a:t>Si el jugador y el club desean contratar los servicios del mismo intermediario en la transacción, tanto el jugador como el club deberá dar su consentimiento expreso por escrito </a:t>
            </a:r>
            <a:r>
              <a:rPr b="0"/>
              <a:t>con carácter</a:t>
            </a:r>
            <a:r>
              <a:t> </a:t>
            </a:r>
            <a:r>
              <a:rPr b="0"/>
              <a:t>previo al inicio de las conversaciones correspondientes </a:t>
            </a:r>
            <a:r>
              <a:t>y</a:t>
            </a:r>
            <a:r>
              <a:rPr b="0"/>
              <a:t> </a:t>
            </a:r>
            <a:r>
              <a:t>confirmarán por escrito cuál de las dos partes remunerará los servicios del intermediario </a:t>
            </a:r>
            <a:r>
              <a:rPr b="0"/>
              <a:t>en estos casos de doble representación.</a:t>
            </a:r>
            <a:r>
              <a:t> </a:t>
            </a:r>
          </a:p>
        </p:txBody>
      </p:sp>
      <p:sp>
        <p:nvSpPr>
          <p:cNvPr id="305" name="Shape 305"/>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37</a:t>
            </a:fld>
            <a:endParaRPr/>
          </a:p>
        </p:txBody>
      </p:sp>
      <p:sp>
        <p:nvSpPr>
          <p:cNvPr id="306" name="Shape 306"/>
          <p:cNvSpPr>
            <a:spLocks noGrp="1"/>
          </p:cNvSpPr>
          <p:nvPr>
            <p:ph type="title"/>
          </p:nvPr>
        </p:nvSpPr>
        <p:spPr>
          <a:xfrm>
            <a:off x="1619671" y="274638"/>
            <a:ext cx="7067130" cy="1143001"/>
          </a:xfrm>
          <a:prstGeom prst="rect">
            <a:avLst/>
          </a:prstGeom>
        </p:spPr>
        <p:txBody>
          <a:bodyPr/>
          <a:lstStyle>
            <a:lvl1pPr>
              <a:lnSpc>
                <a:spcPct val="100000"/>
              </a:lnSpc>
              <a:defRPr sz="3700" b="1">
                <a:solidFill>
                  <a:srgbClr val="000000"/>
                </a:solidFill>
              </a:defRPr>
            </a:lvl1pPr>
          </a:lstStyle>
          <a:p>
            <a:pPr>
              <a:defRPr>
                <a:effectLst/>
              </a:defRPr>
            </a:pPr>
            <a:r>
              <a:t>CONFLICTOS DE INTERESES</a:t>
            </a: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Shape 308"/>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309" name="Shape 309"/>
          <p:cNvSpPr>
            <a:spLocks noGrp="1"/>
          </p:cNvSpPr>
          <p:nvPr>
            <p:ph type="body" idx="1"/>
          </p:nvPr>
        </p:nvSpPr>
        <p:spPr>
          <a:xfrm>
            <a:off x="457200" y="1600199"/>
            <a:ext cx="8229600" cy="4061049"/>
          </a:xfrm>
          <a:prstGeom prst="rect">
            <a:avLst/>
          </a:prstGeom>
        </p:spPr>
        <p:txBody>
          <a:bodyPr/>
          <a:lstStyle/>
          <a:p>
            <a:pPr>
              <a:defRPr sz="1800">
                <a:solidFill>
                  <a:srgbClr val="000000"/>
                </a:solidFill>
              </a:defRPr>
            </a:pPr>
            <a:endParaRPr/>
          </a:p>
          <a:p>
            <a:pPr>
              <a:defRPr sz="1800">
                <a:solidFill>
                  <a:srgbClr val="000000"/>
                </a:solidFill>
              </a:defRPr>
            </a:pPr>
            <a:endParaRPr/>
          </a:p>
          <a:p>
            <a:pPr algn="just">
              <a:spcBef>
                <a:spcPts val="400"/>
              </a:spcBef>
              <a:defRPr sz="1800">
                <a:solidFill>
                  <a:srgbClr val="000000"/>
                </a:solidFill>
              </a:defRPr>
            </a:pPr>
            <a:r>
              <a:t>Las asociaciones son responsables de imponer las sanciones a las partes que estén bajo su jurisdicción por actuaciones contrarias a la normativa vigente.</a:t>
            </a:r>
          </a:p>
          <a:p>
            <a:pPr marL="0" indent="0" algn="just">
              <a:buSzTx/>
              <a:buNone/>
              <a:defRPr sz="1800">
                <a:solidFill>
                  <a:srgbClr val="000000"/>
                </a:solidFill>
              </a:defRPr>
            </a:pPr>
            <a:endParaRPr/>
          </a:p>
          <a:p>
            <a:pPr algn="just">
              <a:spcBef>
                <a:spcPts val="400"/>
              </a:spcBef>
              <a:defRPr sz="1800">
                <a:solidFill>
                  <a:srgbClr val="000000"/>
                </a:solidFill>
              </a:defRPr>
            </a:pPr>
            <a:r>
              <a:t>Las sanciones publicadas a los intermediarios deberán ser publicadas y notificadas a la FIFA.</a:t>
            </a:r>
          </a:p>
          <a:p>
            <a:pPr marL="0" indent="0" algn="just">
              <a:buSzTx/>
              <a:buNone/>
              <a:defRPr sz="1800">
                <a:solidFill>
                  <a:srgbClr val="000000"/>
                </a:solidFill>
              </a:defRPr>
            </a:pPr>
            <a:endParaRPr/>
          </a:p>
          <a:p>
            <a:pPr algn="just">
              <a:spcBef>
                <a:spcPts val="400"/>
              </a:spcBef>
              <a:defRPr sz="1800">
                <a:solidFill>
                  <a:srgbClr val="000000"/>
                </a:solidFill>
              </a:defRPr>
            </a:pPr>
            <a:r>
              <a:t>La Comisión Disciplinaria de la FIFA decidirá si las sanciones se ampliarán al ámbito mundial, de acuerdo con el Código Disciplinario de la FIFA.</a:t>
            </a:r>
          </a:p>
        </p:txBody>
      </p:sp>
      <p:sp>
        <p:nvSpPr>
          <p:cNvPr id="310" name="Shape 310"/>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38</a:t>
            </a:fld>
            <a:endParaRPr/>
          </a:p>
        </p:txBody>
      </p:sp>
      <p:sp>
        <p:nvSpPr>
          <p:cNvPr id="311" name="Shape 311"/>
          <p:cNvSpPr>
            <a:spLocks noGrp="1"/>
          </p:cNvSpPr>
          <p:nvPr>
            <p:ph type="title"/>
          </p:nvPr>
        </p:nvSpPr>
        <p:spPr>
          <a:xfrm>
            <a:off x="1281743" y="766851"/>
            <a:ext cx="6995122" cy="1143001"/>
          </a:xfrm>
          <a:prstGeom prst="rect">
            <a:avLst/>
          </a:prstGeom>
        </p:spPr>
        <p:txBody>
          <a:bodyPr/>
          <a:lstStyle>
            <a:lvl1pPr>
              <a:defRPr sz="6000" b="1">
                <a:solidFill>
                  <a:srgbClr val="000000"/>
                </a:solidFill>
              </a:defRPr>
            </a:lvl1pPr>
          </a:lstStyle>
          <a:p>
            <a:pPr>
              <a:defRPr>
                <a:effectLst/>
              </a:defRPr>
            </a:pPr>
            <a:r>
              <a:t>SANCIONES</a:t>
            </a:r>
          </a:p>
        </p:txBody>
      </p:sp>
    </p:spTree>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 name="Shape 313"/>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314" name="Shape 314"/>
          <p:cNvSpPr>
            <a:spLocks noGrp="1"/>
          </p:cNvSpPr>
          <p:nvPr>
            <p:ph type="body" idx="1"/>
          </p:nvPr>
        </p:nvSpPr>
        <p:spPr>
          <a:xfrm>
            <a:off x="467543" y="2204864"/>
            <a:ext cx="8229601" cy="3412976"/>
          </a:xfrm>
          <a:prstGeom prst="rect">
            <a:avLst/>
          </a:prstGeom>
        </p:spPr>
        <p:txBody>
          <a:bodyPr/>
          <a:lstStyle/>
          <a:p>
            <a:pPr algn="just">
              <a:defRPr sz="1800">
                <a:solidFill>
                  <a:srgbClr val="000000"/>
                </a:solidFill>
              </a:defRPr>
            </a:pPr>
            <a:endParaRPr/>
          </a:p>
          <a:p>
            <a:pPr algn="just">
              <a:spcBef>
                <a:spcPts val="400"/>
              </a:spcBef>
              <a:defRPr sz="1800">
                <a:solidFill>
                  <a:srgbClr val="000000"/>
                </a:solidFill>
              </a:defRPr>
            </a:pPr>
            <a:r>
              <a:t>La FIFA supervisará la implementación correcta de los requisitos básicos mencionados por las asociaciones nacionales a fin de garantizar su cumplimiento.</a:t>
            </a:r>
          </a:p>
          <a:p>
            <a:pPr marL="0" indent="0" algn="just">
              <a:buSzTx/>
              <a:buNone/>
              <a:defRPr sz="1800">
                <a:solidFill>
                  <a:srgbClr val="000000"/>
                </a:solidFill>
              </a:defRPr>
            </a:pPr>
            <a:endParaRPr/>
          </a:p>
          <a:p>
            <a:pPr algn="just">
              <a:spcBef>
                <a:spcPts val="400"/>
              </a:spcBef>
              <a:defRPr sz="1800">
                <a:solidFill>
                  <a:srgbClr val="000000"/>
                </a:solidFill>
              </a:defRPr>
            </a:pPr>
            <a:r>
              <a:t>De conformidad con el Código Ético de la FIFA, </a:t>
            </a:r>
            <a:r>
              <a:rPr b="1"/>
              <a:t>la Comisión Disciplinaria de</a:t>
            </a:r>
            <a:r>
              <a:t> </a:t>
            </a:r>
            <a:r>
              <a:rPr b="1"/>
              <a:t>la FIFA será el órgano competente para tratar estos asuntos</a:t>
            </a:r>
            <a:r>
              <a:t>.</a:t>
            </a:r>
          </a:p>
        </p:txBody>
      </p:sp>
      <p:sp>
        <p:nvSpPr>
          <p:cNvPr id="315" name="Shape 315"/>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39</a:t>
            </a:fld>
            <a:endParaRPr/>
          </a:p>
        </p:txBody>
      </p:sp>
      <p:sp>
        <p:nvSpPr>
          <p:cNvPr id="316" name="Shape 316"/>
          <p:cNvSpPr>
            <a:spLocks noGrp="1"/>
          </p:cNvSpPr>
          <p:nvPr>
            <p:ph type="title"/>
          </p:nvPr>
        </p:nvSpPr>
        <p:spPr>
          <a:xfrm>
            <a:off x="1281743" y="766851"/>
            <a:ext cx="6995122" cy="1143001"/>
          </a:xfrm>
          <a:prstGeom prst="rect">
            <a:avLst/>
          </a:prstGeom>
        </p:spPr>
        <p:txBody>
          <a:bodyPr/>
          <a:lstStyle>
            <a:lvl1pPr>
              <a:defRPr sz="6000" b="1">
                <a:solidFill>
                  <a:srgbClr val="000000"/>
                </a:solidFill>
              </a:defRPr>
            </a:lvl1pPr>
          </a:lstStyle>
          <a:p>
            <a:pPr>
              <a:defRPr>
                <a:effectLst/>
              </a:defRPr>
            </a:pPr>
            <a:r>
              <a:t>SANCIONES</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Shape 132"/>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33" name="Shape 133"/>
          <p:cNvSpPr>
            <a:spLocks noGrp="1"/>
          </p:cNvSpPr>
          <p:nvPr>
            <p:ph type="title"/>
          </p:nvPr>
        </p:nvSpPr>
        <p:spPr>
          <a:xfrm>
            <a:off x="2555775" y="274638"/>
            <a:ext cx="6131026" cy="1143001"/>
          </a:xfrm>
          <a:prstGeom prst="rect">
            <a:avLst/>
          </a:prstGeom>
        </p:spPr>
        <p:txBody>
          <a:bodyPr/>
          <a:lstStyle>
            <a:lvl1pPr algn="l">
              <a:defRPr sz="4400" b="1">
                <a:solidFill>
                  <a:srgbClr val="000000"/>
                </a:solidFill>
              </a:defRPr>
            </a:lvl1pPr>
          </a:lstStyle>
          <a:p>
            <a:r>
              <a:t>CONTENIDO</a:t>
            </a:r>
          </a:p>
        </p:txBody>
      </p:sp>
      <p:sp>
        <p:nvSpPr>
          <p:cNvPr id="134" name="Shape 134"/>
          <p:cNvSpPr>
            <a:spLocks noGrp="1"/>
          </p:cNvSpPr>
          <p:nvPr>
            <p:ph type="body" idx="1"/>
          </p:nvPr>
        </p:nvSpPr>
        <p:spPr>
          <a:xfrm>
            <a:off x="457200" y="1600200"/>
            <a:ext cx="8229600" cy="4525963"/>
          </a:xfrm>
          <a:prstGeom prst="rect">
            <a:avLst/>
          </a:prstGeom>
        </p:spPr>
        <p:txBody>
          <a:bodyPr/>
          <a:lstStyle/>
          <a:p>
            <a:pPr algn="just">
              <a:defRPr sz="1600">
                <a:solidFill>
                  <a:srgbClr val="000000"/>
                </a:solidFill>
              </a:defRPr>
            </a:pPr>
            <a:endParaRPr/>
          </a:p>
          <a:p>
            <a:pPr algn="just">
              <a:spcBef>
                <a:spcPts val="300"/>
              </a:spcBef>
              <a:defRPr sz="1600">
                <a:solidFill>
                  <a:srgbClr val="000000"/>
                </a:solidFill>
              </a:defRPr>
            </a:pPr>
            <a:r>
              <a:t>Art. 1: Ámbito de aplicación </a:t>
            </a:r>
          </a:p>
          <a:p>
            <a:pPr algn="just">
              <a:spcBef>
                <a:spcPts val="300"/>
              </a:spcBef>
              <a:defRPr sz="1600">
                <a:solidFill>
                  <a:srgbClr val="000000"/>
                </a:solidFill>
              </a:defRPr>
            </a:pPr>
            <a:r>
              <a:t>Art. 2: Principios generales</a:t>
            </a:r>
          </a:p>
          <a:p>
            <a:pPr algn="just">
              <a:spcBef>
                <a:spcPts val="300"/>
              </a:spcBef>
              <a:defRPr sz="1600">
                <a:solidFill>
                  <a:srgbClr val="000000"/>
                </a:solidFill>
              </a:defRPr>
            </a:pPr>
            <a:r>
              <a:t>Art. 3: Registro de los intermediarios</a:t>
            </a:r>
          </a:p>
          <a:p>
            <a:pPr algn="just">
              <a:spcBef>
                <a:spcPts val="300"/>
              </a:spcBef>
              <a:defRPr sz="1600">
                <a:solidFill>
                  <a:srgbClr val="000000"/>
                </a:solidFill>
              </a:defRPr>
            </a:pPr>
            <a:r>
              <a:t>Art. 4: Procedimiento de registro</a:t>
            </a:r>
          </a:p>
          <a:p>
            <a:pPr algn="just">
              <a:spcBef>
                <a:spcPts val="300"/>
              </a:spcBef>
              <a:defRPr sz="1600">
                <a:solidFill>
                  <a:srgbClr val="000000"/>
                </a:solidFill>
              </a:defRPr>
            </a:pPr>
            <a:r>
              <a:t>Art. 5: Autorización de la inscripción como intermediario</a:t>
            </a:r>
          </a:p>
          <a:p>
            <a:pPr algn="just">
              <a:spcBef>
                <a:spcPts val="300"/>
              </a:spcBef>
              <a:defRPr sz="1600">
                <a:solidFill>
                  <a:srgbClr val="000000"/>
                </a:solidFill>
              </a:defRPr>
            </a:pPr>
            <a:r>
              <a:t>Art. 6: Pérdida de la condición de intermediario registrado por la RFEF</a:t>
            </a:r>
          </a:p>
          <a:p>
            <a:pPr algn="just">
              <a:spcBef>
                <a:spcPts val="300"/>
              </a:spcBef>
              <a:defRPr sz="1600">
                <a:solidFill>
                  <a:srgbClr val="000000"/>
                </a:solidFill>
              </a:defRPr>
            </a:pPr>
            <a:r>
              <a:t>Art. 7: Registro de operaciones / transacciones </a:t>
            </a:r>
          </a:p>
          <a:p>
            <a:pPr algn="just">
              <a:spcBef>
                <a:spcPts val="300"/>
              </a:spcBef>
              <a:defRPr sz="1600">
                <a:solidFill>
                  <a:srgbClr val="000000"/>
                </a:solidFill>
              </a:defRPr>
            </a:pPr>
            <a:r>
              <a:t>Art. 8: Contrato de representación</a:t>
            </a:r>
          </a:p>
          <a:p>
            <a:pPr algn="just">
              <a:spcBef>
                <a:spcPts val="300"/>
              </a:spcBef>
              <a:defRPr sz="1600">
                <a:solidFill>
                  <a:srgbClr val="000000"/>
                </a:solidFill>
              </a:defRPr>
            </a:pPr>
            <a:r>
              <a:t>Art. 9: Comunicación y publicación de información</a:t>
            </a:r>
          </a:p>
          <a:p>
            <a:pPr algn="just">
              <a:spcBef>
                <a:spcPts val="300"/>
              </a:spcBef>
              <a:defRPr sz="1600">
                <a:solidFill>
                  <a:srgbClr val="000000"/>
                </a:solidFill>
              </a:defRPr>
            </a:pPr>
            <a:r>
              <a:t>Art. 10: Pagos a intermediarios</a:t>
            </a:r>
          </a:p>
          <a:p>
            <a:pPr algn="just">
              <a:spcBef>
                <a:spcPts val="300"/>
              </a:spcBef>
              <a:defRPr sz="1600">
                <a:solidFill>
                  <a:srgbClr val="000000"/>
                </a:solidFill>
              </a:defRPr>
            </a:pPr>
            <a:r>
              <a:t>Art. 11: Derecho a establecer contacto y prohibición de captación</a:t>
            </a:r>
          </a:p>
          <a:p>
            <a:pPr algn="just">
              <a:spcBef>
                <a:spcPts val="300"/>
              </a:spcBef>
              <a:defRPr sz="1600">
                <a:solidFill>
                  <a:srgbClr val="000000"/>
                </a:solidFill>
              </a:defRPr>
            </a:pPr>
            <a:r>
              <a:t>Art. 12: Conflicto de intereses</a:t>
            </a:r>
          </a:p>
        </p:txBody>
      </p:sp>
      <p:sp>
        <p:nvSpPr>
          <p:cNvPr id="135" name="Shape 135"/>
          <p:cNvSpPr>
            <a:spLocks noGrp="1"/>
          </p:cNvSpPr>
          <p:nvPr>
            <p:ph type="sldNum" sz="quarter" idx="2"/>
          </p:nvPr>
        </p:nvSpPr>
        <p:spPr>
          <a:xfrm>
            <a:off x="8543277" y="6416230"/>
            <a:ext cx="15202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4</a:t>
            </a:fld>
            <a:endParaRPr/>
          </a:p>
        </p:txBody>
      </p:sp>
    </p:spTree>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Shape 318"/>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319" name="Shape 319"/>
          <p:cNvSpPr>
            <a:spLocks noGrp="1"/>
          </p:cNvSpPr>
          <p:nvPr>
            <p:ph type="title"/>
          </p:nvPr>
        </p:nvSpPr>
        <p:spPr>
          <a:xfrm>
            <a:off x="1907703" y="274638"/>
            <a:ext cx="6779098" cy="1143001"/>
          </a:xfrm>
          <a:prstGeom prst="rect">
            <a:avLst/>
          </a:prstGeom>
        </p:spPr>
        <p:txBody>
          <a:bodyPr/>
          <a:lstStyle>
            <a:lvl1pPr algn="l">
              <a:defRPr sz="3200">
                <a:solidFill>
                  <a:srgbClr val="000000"/>
                </a:solidFill>
              </a:defRPr>
            </a:lvl1pPr>
          </a:lstStyle>
          <a:p>
            <a:r>
              <a:t>                Definiciones</a:t>
            </a:r>
          </a:p>
        </p:txBody>
      </p:sp>
      <p:sp>
        <p:nvSpPr>
          <p:cNvPr id="320" name="Shape 320"/>
          <p:cNvSpPr>
            <a:spLocks noGrp="1"/>
          </p:cNvSpPr>
          <p:nvPr>
            <p:ph type="body" idx="1"/>
          </p:nvPr>
        </p:nvSpPr>
        <p:spPr>
          <a:xfrm>
            <a:off x="457200" y="1600200"/>
            <a:ext cx="8229600" cy="4525963"/>
          </a:xfrm>
          <a:prstGeom prst="rect">
            <a:avLst/>
          </a:prstGeom>
        </p:spPr>
        <p:txBody>
          <a:bodyPr/>
          <a:lstStyle/>
          <a:p>
            <a:pPr>
              <a:lnSpc>
                <a:spcPct val="80000"/>
              </a:lnSpc>
              <a:spcBef>
                <a:spcPts val="300"/>
              </a:spcBef>
              <a:defRPr sz="1500" b="1">
                <a:solidFill>
                  <a:srgbClr val="000000"/>
                </a:solidFill>
              </a:defRPr>
            </a:pPr>
            <a:r>
              <a:t>Intermediario</a:t>
            </a:r>
          </a:p>
          <a:p>
            <a:pPr marL="0" indent="0">
              <a:lnSpc>
                <a:spcPct val="80000"/>
              </a:lnSpc>
              <a:spcBef>
                <a:spcPts val="300"/>
              </a:spcBef>
              <a:buSzTx/>
              <a:buNone/>
              <a:defRPr sz="1500">
                <a:solidFill>
                  <a:srgbClr val="000000"/>
                </a:solidFill>
              </a:defRPr>
            </a:pPr>
            <a:r>
              <a:t>Persona física o jurídica que, a cambio de una remuneración o gratuitamente, actúa como representante de jugadores y clubes con miras a negociar un contrato de trabajo o como representante de clubes en negociaciones con miras a celebrar un contrato de traspaso.</a:t>
            </a:r>
          </a:p>
          <a:p>
            <a:pPr marL="0" indent="0">
              <a:lnSpc>
                <a:spcPct val="80000"/>
              </a:lnSpc>
              <a:spcBef>
                <a:spcPts val="300"/>
              </a:spcBef>
              <a:buSzTx/>
              <a:buNone/>
              <a:defRPr sz="1500">
                <a:solidFill>
                  <a:srgbClr val="000000"/>
                </a:solidFill>
              </a:defRPr>
            </a:pPr>
            <a:endParaRPr/>
          </a:p>
          <a:p>
            <a:pPr>
              <a:lnSpc>
                <a:spcPct val="80000"/>
              </a:lnSpc>
              <a:spcBef>
                <a:spcPts val="300"/>
              </a:spcBef>
              <a:defRPr sz="1500" b="1">
                <a:solidFill>
                  <a:srgbClr val="000000"/>
                </a:solidFill>
              </a:defRPr>
            </a:pPr>
            <a:r>
              <a:t>Número de inscripción en el registro</a:t>
            </a:r>
          </a:p>
          <a:p>
            <a:pPr marL="0" indent="0">
              <a:lnSpc>
                <a:spcPct val="80000"/>
              </a:lnSpc>
              <a:spcBef>
                <a:spcPts val="300"/>
              </a:spcBef>
              <a:buSzTx/>
              <a:buNone/>
              <a:defRPr sz="1500">
                <a:solidFill>
                  <a:srgbClr val="000000"/>
                </a:solidFill>
              </a:defRPr>
            </a:pPr>
            <a:r>
              <a:t>Identificación en el registro acordada por la RFEF, que permite actuar como intermediario.</a:t>
            </a:r>
          </a:p>
          <a:p>
            <a:pPr marL="0" indent="0">
              <a:lnSpc>
                <a:spcPct val="80000"/>
              </a:lnSpc>
              <a:spcBef>
                <a:spcPts val="300"/>
              </a:spcBef>
              <a:buSzTx/>
              <a:buNone/>
              <a:defRPr sz="1500">
                <a:solidFill>
                  <a:srgbClr val="000000"/>
                </a:solidFill>
              </a:defRPr>
            </a:pPr>
            <a:endParaRPr/>
          </a:p>
          <a:p>
            <a:pPr>
              <a:lnSpc>
                <a:spcPct val="80000"/>
              </a:lnSpc>
              <a:spcBef>
                <a:spcPts val="300"/>
              </a:spcBef>
              <a:defRPr sz="1500" b="1">
                <a:solidFill>
                  <a:srgbClr val="000000"/>
                </a:solidFill>
              </a:defRPr>
            </a:pPr>
            <a:r>
              <a:t>Oficial</a:t>
            </a:r>
          </a:p>
          <a:p>
            <a:pPr marL="0" indent="0">
              <a:lnSpc>
                <a:spcPct val="80000"/>
              </a:lnSpc>
              <a:spcBef>
                <a:spcPts val="300"/>
              </a:spcBef>
              <a:buSzTx/>
              <a:buNone/>
              <a:defRPr sz="1500">
                <a:solidFill>
                  <a:srgbClr val="000000"/>
                </a:solidFill>
              </a:defRPr>
            </a:pPr>
            <a:r>
              <a:t>Todo miembro de una junta, comisión, árbitro y árbitro asistente, gerente deportivo, entrenador y cualquier otro responsable técnico, médico o administrativo de la FIFA en una confederación, federación, liga o club, así como todos aquéllos obligados a cumplir con los Estatutos de la FIFA (excepto los futbolistas).</a:t>
            </a:r>
          </a:p>
          <a:p>
            <a:pPr marL="0" indent="0">
              <a:lnSpc>
                <a:spcPct val="80000"/>
              </a:lnSpc>
              <a:spcBef>
                <a:spcPts val="300"/>
              </a:spcBef>
              <a:buSzTx/>
              <a:buNone/>
              <a:defRPr sz="1500">
                <a:solidFill>
                  <a:srgbClr val="000000"/>
                </a:solidFill>
              </a:defRPr>
            </a:pPr>
            <a:endParaRPr/>
          </a:p>
          <a:p>
            <a:pPr>
              <a:lnSpc>
                <a:spcPct val="80000"/>
              </a:lnSpc>
              <a:spcBef>
                <a:spcPts val="300"/>
              </a:spcBef>
              <a:defRPr sz="1500" b="1">
                <a:solidFill>
                  <a:srgbClr val="000000"/>
                </a:solidFill>
              </a:defRPr>
            </a:pPr>
            <a:r>
              <a:t>Solicitante</a:t>
            </a:r>
          </a:p>
          <a:p>
            <a:pPr marL="0" indent="0">
              <a:lnSpc>
                <a:spcPct val="80000"/>
              </a:lnSpc>
              <a:spcBef>
                <a:spcPts val="300"/>
              </a:spcBef>
              <a:buSzTx/>
              <a:buNone/>
              <a:defRPr sz="1500">
                <a:solidFill>
                  <a:srgbClr val="000000"/>
                </a:solidFill>
              </a:defRPr>
            </a:pPr>
            <a:r>
              <a:t>Persona física o jurídica que desea obtener su inscripción en el registro habilitado por la RFEF para actuar como intermediario.</a:t>
            </a:r>
          </a:p>
        </p:txBody>
      </p:sp>
      <p:sp>
        <p:nvSpPr>
          <p:cNvPr id="321" name="Shape 321"/>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40</a:t>
            </a:fld>
            <a:endParaRPr/>
          </a:p>
        </p:txBody>
      </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 name="Shape 323"/>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324" name="Shape 324"/>
          <p:cNvSpPr>
            <a:spLocks noGrp="1"/>
          </p:cNvSpPr>
          <p:nvPr>
            <p:ph type="title"/>
          </p:nvPr>
        </p:nvSpPr>
        <p:spPr>
          <a:xfrm>
            <a:off x="2555775" y="274638"/>
            <a:ext cx="6131026" cy="1143001"/>
          </a:xfrm>
          <a:prstGeom prst="rect">
            <a:avLst/>
          </a:prstGeom>
        </p:spPr>
        <p:txBody>
          <a:bodyPr/>
          <a:lstStyle>
            <a:lvl1pPr>
              <a:defRPr sz="2800"/>
            </a:lvl1pPr>
          </a:lstStyle>
          <a:p>
            <a:r>
              <a:t>Referencias</a:t>
            </a:r>
          </a:p>
        </p:txBody>
      </p:sp>
      <p:sp>
        <p:nvSpPr>
          <p:cNvPr id="325" name="Shape 325"/>
          <p:cNvSpPr>
            <a:spLocks noGrp="1"/>
          </p:cNvSpPr>
          <p:nvPr>
            <p:ph type="body" idx="1"/>
          </p:nvPr>
        </p:nvSpPr>
        <p:spPr>
          <a:xfrm>
            <a:off x="457200" y="1600200"/>
            <a:ext cx="8229600" cy="4525963"/>
          </a:xfrm>
          <a:prstGeom prst="rect">
            <a:avLst/>
          </a:prstGeom>
        </p:spPr>
        <p:txBody>
          <a:bodyPr/>
          <a:lstStyle/>
          <a:p>
            <a:pPr marL="0" indent="0" algn="just">
              <a:buSzTx/>
              <a:buNone/>
              <a:defRPr sz="1800"/>
            </a:pPr>
            <a:endParaRPr dirty="0"/>
          </a:p>
          <a:p>
            <a:pPr marL="0" indent="0" algn="just">
              <a:buSzTx/>
              <a:buNone/>
              <a:defRPr sz="1800"/>
            </a:pPr>
            <a:endParaRPr dirty="0"/>
          </a:p>
          <a:p>
            <a:pPr marL="0" indent="0" algn="just">
              <a:spcBef>
                <a:spcPts val="400"/>
              </a:spcBef>
              <a:buSzTx/>
              <a:buNone/>
              <a:defRPr sz="1800"/>
            </a:pPr>
            <a:r>
              <a:rPr dirty="0"/>
              <a:t>Nuevo </a:t>
            </a:r>
            <a:r>
              <a:rPr dirty="0" err="1"/>
              <a:t>Reglamento</a:t>
            </a:r>
            <a:r>
              <a:rPr dirty="0"/>
              <a:t> de RFEF [Web en </a:t>
            </a:r>
            <a:r>
              <a:rPr dirty="0" err="1"/>
              <a:t>línea</a:t>
            </a:r>
            <a:r>
              <a:rPr dirty="0"/>
              <a:t>] </a:t>
            </a:r>
          </a:p>
          <a:p>
            <a:pPr marL="0" indent="0" algn="just">
              <a:spcBef>
                <a:spcPts val="400"/>
              </a:spcBef>
              <a:buSzTx/>
              <a:buNone/>
              <a:defRPr sz="1800"/>
            </a:pPr>
            <a:endParaRPr lang="es-ES" dirty="0"/>
          </a:p>
          <a:p>
            <a:pPr marL="0" indent="0" algn="just">
              <a:spcBef>
                <a:spcPts val="400"/>
              </a:spcBef>
              <a:buSzTx/>
              <a:buNone/>
              <a:defRPr sz="1800"/>
            </a:pPr>
            <a:r>
              <a:rPr lang="es-ES" dirty="0" smtClean="0">
                <a:hlinkClick r:id="rId2"/>
              </a:rPr>
              <a:t>http://cdn1.sefutbol.com/sites/default/files/pdf/Reglamento-Intermediarios-web.PDF</a:t>
            </a:r>
            <a:endParaRPr lang="es-ES" dirty="0" smtClean="0"/>
          </a:p>
          <a:p>
            <a:pPr marL="0" indent="0" algn="just">
              <a:spcBef>
                <a:spcPts val="400"/>
              </a:spcBef>
              <a:buSzTx/>
              <a:buNone/>
              <a:defRPr sz="1800"/>
            </a:pPr>
            <a:endParaRPr lang="es-ES" dirty="0" smtClean="0"/>
          </a:p>
        </p:txBody>
      </p:sp>
      <p:sp>
        <p:nvSpPr>
          <p:cNvPr id="326" name="Shape 326"/>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41</a:t>
            </a:fld>
            <a:endParaRP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 name="Shape 328"/>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329" name="Shape 329"/>
          <p:cNvSpPr>
            <a:spLocks noGrp="1"/>
          </p:cNvSpPr>
          <p:nvPr>
            <p:ph type="sldNum" sz="quarter" idx="2"/>
          </p:nvPr>
        </p:nvSpPr>
        <p:spPr>
          <a:xfrm>
            <a:off x="8543277" y="6416230"/>
            <a:ext cx="23648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42</a:t>
            </a:fld>
            <a:endParaRPr/>
          </a:p>
        </p:txBody>
      </p:sp>
      <p:pic>
        <p:nvPicPr>
          <p:cNvPr id="330" name="image10.jpg" descr="http://www.lifebridgeblogs.org/wp-content/uploads/2012/10/thank-you.jpg"/>
          <p:cNvPicPr>
            <a:picLocks noChangeAspect="1"/>
          </p:cNvPicPr>
          <p:nvPr/>
        </p:nvPicPr>
        <p:blipFill>
          <a:blip r:embed="rId2">
            <a:extLst/>
          </a:blip>
          <a:stretch>
            <a:fillRect/>
          </a:stretch>
        </p:blipFill>
        <p:spPr>
          <a:xfrm>
            <a:off x="864389" y="562734"/>
            <a:ext cx="7759663" cy="5210060"/>
          </a:xfrm>
          <a:prstGeom prst="rect">
            <a:avLst/>
          </a:prstGeom>
          <a:ln w="12700">
            <a:miter lim="400000"/>
          </a:ln>
        </p:spPr>
      </p:pic>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hape 137"/>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38" name="Shape 138"/>
          <p:cNvSpPr>
            <a:spLocks noGrp="1"/>
          </p:cNvSpPr>
          <p:nvPr>
            <p:ph type="body" idx="1"/>
          </p:nvPr>
        </p:nvSpPr>
        <p:spPr>
          <a:xfrm>
            <a:off x="395536" y="1916831"/>
            <a:ext cx="8229601" cy="3556994"/>
          </a:xfrm>
          <a:prstGeom prst="rect">
            <a:avLst/>
          </a:prstGeom>
        </p:spPr>
        <p:txBody>
          <a:bodyPr/>
          <a:lstStyle/>
          <a:p>
            <a:pPr marL="0" indent="0" algn="just">
              <a:buSzTx/>
              <a:buNone/>
              <a:defRPr sz="1600">
                <a:solidFill>
                  <a:srgbClr val="000000"/>
                </a:solidFill>
              </a:defRPr>
            </a:pPr>
            <a:endParaRPr/>
          </a:p>
          <a:p>
            <a:pPr algn="just">
              <a:spcBef>
                <a:spcPts val="300"/>
              </a:spcBef>
              <a:defRPr sz="1600">
                <a:solidFill>
                  <a:srgbClr val="000000"/>
                </a:solidFill>
              </a:defRPr>
            </a:pPr>
            <a:r>
              <a:t>Art. 13: Cumplimiento de los estatutos, reglamentos y legislación aplicable</a:t>
            </a:r>
          </a:p>
          <a:p>
            <a:pPr algn="just">
              <a:spcBef>
                <a:spcPts val="300"/>
              </a:spcBef>
              <a:defRPr sz="1600">
                <a:solidFill>
                  <a:srgbClr val="000000"/>
                </a:solidFill>
              </a:defRPr>
            </a:pPr>
            <a:r>
              <a:t>Art. 14: Resolución de disputas</a:t>
            </a:r>
          </a:p>
          <a:p>
            <a:pPr algn="just">
              <a:spcBef>
                <a:spcPts val="300"/>
              </a:spcBef>
              <a:defRPr sz="1600">
                <a:solidFill>
                  <a:srgbClr val="000000"/>
                </a:solidFill>
              </a:defRPr>
            </a:pPr>
            <a:r>
              <a:t>Art. 15: Sanciones</a:t>
            </a:r>
          </a:p>
          <a:p>
            <a:pPr>
              <a:spcBef>
                <a:spcPts val="300"/>
              </a:spcBef>
              <a:defRPr sz="1600">
                <a:solidFill>
                  <a:srgbClr val="000000"/>
                </a:solidFill>
              </a:defRPr>
            </a:pPr>
            <a:r>
              <a:t>Art. 16: Disposiciones transitorias</a:t>
            </a:r>
            <a:br/>
            <a:r>
              <a:t>Art. 17: Casos no previstos</a:t>
            </a:r>
          </a:p>
          <a:p>
            <a:pPr marL="0" indent="0" algn="just">
              <a:buSzTx/>
              <a:buNone/>
              <a:defRPr sz="1600">
                <a:solidFill>
                  <a:srgbClr val="000000"/>
                </a:solidFill>
              </a:defRPr>
            </a:pPr>
            <a:endParaRPr/>
          </a:p>
          <a:p>
            <a:pPr marL="0" indent="0" algn="just">
              <a:spcBef>
                <a:spcPts val="300"/>
              </a:spcBef>
              <a:buSzTx/>
              <a:buNone/>
              <a:defRPr sz="1600">
                <a:solidFill>
                  <a:srgbClr val="000000"/>
                </a:solidFill>
              </a:defRPr>
            </a:pPr>
            <a:r>
              <a:t>ANEXO 1: DECLARACIÓN DE INTERMEDIARIO PARA PERSONAS FÍSICAS</a:t>
            </a:r>
          </a:p>
          <a:p>
            <a:pPr marL="0" indent="0" algn="just">
              <a:spcBef>
                <a:spcPts val="300"/>
              </a:spcBef>
              <a:buSzTx/>
              <a:buNone/>
              <a:defRPr sz="1600">
                <a:solidFill>
                  <a:srgbClr val="000000"/>
                </a:solidFill>
              </a:defRPr>
            </a:pPr>
            <a:r>
              <a:t>ANEXO 2: DECLARACIÓN DE INTERMEDIARIO PARA PERSONAS JURÍDICAS</a:t>
            </a:r>
          </a:p>
          <a:p>
            <a:pPr marL="0" indent="0" algn="just">
              <a:spcBef>
                <a:spcPts val="300"/>
              </a:spcBef>
              <a:buSzTx/>
              <a:buNone/>
              <a:defRPr sz="1600">
                <a:solidFill>
                  <a:srgbClr val="000000"/>
                </a:solidFill>
              </a:defRPr>
            </a:pPr>
            <a:r>
              <a:t>ANEXO 3: CÓDIGO DEONTOLÓGICO</a:t>
            </a:r>
          </a:p>
        </p:txBody>
      </p:sp>
      <p:sp>
        <p:nvSpPr>
          <p:cNvPr id="139" name="Shape 139"/>
          <p:cNvSpPr>
            <a:spLocks noGrp="1"/>
          </p:cNvSpPr>
          <p:nvPr>
            <p:ph type="sldNum" sz="quarter" idx="2"/>
          </p:nvPr>
        </p:nvSpPr>
        <p:spPr>
          <a:xfrm>
            <a:off x="8543277" y="6416230"/>
            <a:ext cx="15202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5</a:t>
            </a:fld>
            <a:endParaRPr/>
          </a:p>
        </p:txBody>
      </p:sp>
      <p:sp>
        <p:nvSpPr>
          <p:cNvPr id="140" name="Shape 140"/>
          <p:cNvSpPr>
            <a:spLocks noGrp="1"/>
          </p:cNvSpPr>
          <p:nvPr>
            <p:ph type="title"/>
          </p:nvPr>
        </p:nvSpPr>
        <p:spPr>
          <a:xfrm>
            <a:off x="2555875" y="274638"/>
            <a:ext cx="6130925" cy="1143001"/>
          </a:xfrm>
          <a:prstGeom prst="rect">
            <a:avLst/>
          </a:prstGeom>
        </p:spPr>
        <p:txBody>
          <a:bodyPr/>
          <a:lstStyle>
            <a:lvl1pPr algn="l">
              <a:defRPr b="1">
                <a:solidFill>
                  <a:srgbClr val="000000"/>
                </a:solidFill>
              </a:defRPr>
            </a:lvl1pPr>
          </a:lstStyle>
          <a:p>
            <a:r>
              <a:t>CONTENIDO</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hape 142"/>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43" name="Shape 143"/>
          <p:cNvSpPr>
            <a:spLocks noGrp="1"/>
          </p:cNvSpPr>
          <p:nvPr>
            <p:ph type="title"/>
          </p:nvPr>
        </p:nvSpPr>
        <p:spPr>
          <a:xfrm>
            <a:off x="1547663" y="274638"/>
            <a:ext cx="7139138" cy="1143001"/>
          </a:xfrm>
          <a:prstGeom prst="rect">
            <a:avLst/>
          </a:prstGeom>
        </p:spPr>
        <p:txBody>
          <a:bodyPr/>
          <a:lstStyle>
            <a:lvl1pPr>
              <a:defRPr sz="3200" b="1">
                <a:solidFill>
                  <a:srgbClr val="000000"/>
                </a:solidFill>
              </a:defRPr>
            </a:lvl1pPr>
          </a:lstStyle>
          <a:p>
            <a:pPr>
              <a:defRPr>
                <a:effectLst/>
              </a:defRPr>
            </a:pPr>
            <a:r>
              <a:t>Preámbulo</a:t>
            </a:r>
          </a:p>
        </p:txBody>
      </p:sp>
      <p:sp>
        <p:nvSpPr>
          <p:cNvPr id="144" name="Shape 144"/>
          <p:cNvSpPr>
            <a:spLocks noGrp="1"/>
          </p:cNvSpPr>
          <p:nvPr>
            <p:ph type="body" idx="1"/>
          </p:nvPr>
        </p:nvSpPr>
        <p:spPr>
          <a:xfrm>
            <a:off x="457200" y="1600200"/>
            <a:ext cx="8229600" cy="4525963"/>
          </a:xfrm>
          <a:prstGeom prst="rect">
            <a:avLst/>
          </a:prstGeom>
        </p:spPr>
        <p:txBody>
          <a:bodyPr/>
          <a:lstStyle/>
          <a:p>
            <a:pPr algn="just">
              <a:defRPr sz="1800">
                <a:solidFill>
                  <a:srgbClr val="000000"/>
                </a:solidFill>
              </a:defRPr>
            </a:pPr>
            <a:endParaRPr/>
          </a:p>
          <a:p>
            <a:pPr algn="just">
              <a:spcBef>
                <a:spcPts val="300"/>
              </a:spcBef>
              <a:defRPr sz="1600">
                <a:solidFill>
                  <a:srgbClr val="000000"/>
                </a:solidFill>
              </a:defRPr>
            </a:pPr>
            <a:r>
              <a:t>El presente reglamento ha sido elaborado de conformidad con lo establecido en el artículo 1.2 del "Reglamento sobre las relaciones con intermediarios" de FIFA, que exige a las asociaciones nacionales implantar y aplicar, al menos, los principios, normas y requisitos mínimos establecidos en el mismo. Ello con sujeción a la legislación nacional.</a:t>
            </a:r>
          </a:p>
          <a:p>
            <a:pPr marL="0" indent="0" algn="just">
              <a:buSzTx/>
              <a:buNone/>
              <a:defRPr sz="1600">
                <a:solidFill>
                  <a:srgbClr val="000000"/>
                </a:solidFill>
              </a:defRPr>
            </a:pPr>
            <a:endParaRPr/>
          </a:p>
          <a:p>
            <a:pPr algn="just">
              <a:spcBef>
                <a:spcPts val="300"/>
              </a:spcBef>
              <a:defRPr sz="1600">
                <a:solidFill>
                  <a:srgbClr val="000000"/>
                </a:solidFill>
              </a:defRPr>
            </a:pPr>
            <a:r>
              <a:t>El presente Reglamento debe interpretarse en conjunción con el antedicho Reglamento FIFA, prevaleciendo el presente, en caso de discrepancia entre ambos</a:t>
            </a:r>
          </a:p>
          <a:p>
            <a:pPr marL="0" indent="0">
              <a:buSzTx/>
              <a:buNone/>
            </a:pPr>
            <a:endParaRPr/>
          </a:p>
          <a:p>
            <a:pPr marL="0" indent="0" algn="just">
              <a:spcBef>
                <a:spcPts val="400"/>
              </a:spcBef>
              <a:buSzTx/>
              <a:buNone/>
              <a:defRPr sz="1800" b="1">
                <a:solidFill>
                  <a:srgbClr val="000000"/>
                </a:solidFill>
              </a:defRPr>
            </a:pPr>
            <a:r>
              <a:t>El Reglamento sobre las Relaciones con intermediarios de la RFEF ha entrado en vigor el día </a:t>
            </a:r>
            <a:r>
              <a:rPr sz="2000"/>
              <a:t>1 de abril de 2015</a:t>
            </a:r>
            <a:r>
              <a:t>.</a:t>
            </a:r>
          </a:p>
        </p:txBody>
      </p:sp>
      <p:sp>
        <p:nvSpPr>
          <p:cNvPr id="145" name="Shape 145"/>
          <p:cNvSpPr>
            <a:spLocks noGrp="1"/>
          </p:cNvSpPr>
          <p:nvPr>
            <p:ph type="sldNum" sz="quarter" idx="2"/>
          </p:nvPr>
        </p:nvSpPr>
        <p:spPr>
          <a:xfrm>
            <a:off x="8543277" y="6416230"/>
            <a:ext cx="15202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6</a:t>
            </a:fld>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Shape 147"/>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48" name="Shape 148"/>
          <p:cNvSpPr>
            <a:spLocks noGrp="1"/>
          </p:cNvSpPr>
          <p:nvPr>
            <p:ph type="title"/>
          </p:nvPr>
        </p:nvSpPr>
        <p:spPr>
          <a:xfrm>
            <a:off x="1619671" y="274638"/>
            <a:ext cx="7067130" cy="1143001"/>
          </a:xfrm>
          <a:prstGeom prst="rect">
            <a:avLst/>
          </a:prstGeom>
        </p:spPr>
        <p:txBody>
          <a:bodyPr/>
          <a:lstStyle>
            <a:lvl1pPr>
              <a:defRPr sz="3200" b="1">
                <a:solidFill>
                  <a:srgbClr val="000000"/>
                </a:solidFill>
              </a:defRPr>
            </a:lvl1pPr>
          </a:lstStyle>
          <a:p>
            <a:r>
              <a:t>Artículos 1 y 2</a:t>
            </a:r>
          </a:p>
        </p:txBody>
      </p:sp>
      <p:sp>
        <p:nvSpPr>
          <p:cNvPr id="149" name="Shape 149"/>
          <p:cNvSpPr>
            <a:spLocks noGrp="1"/>
          </p:cNvSpPr>
          <p:nvPr>
            <p:ph type="body" idx="1"/>
          </p:nvPr>
        </p:nvSpPr>
        <p:spPr>
          <a:xfrm>
            <a:off x="457200" y="1600200"/>
            <a:ext cx="8229600" cy="4525963"/>
          </a:xfrm>
          <a:prstGeom prst="rect">
            <a:avLst/>
          </a:prstGeom>
        </p:spPr>
        <p:txBody>
          <a:bodyPr/>
          <a:lstStyle/>
          <a:p>
            <a:pPr algn="just">
              <a:defRPr sz="1400" b="1">
                <a:solidFill>
                  <a:srgbClr val="000000"/>
                </a:solidFill>
              </a:defRPr>
            </a:pPr>
            <a:endParaRPr/>
          </a:p>
          <a:p>
            <a:pPr algn="just">
              <a:spcBef>
                <a:spcPts val="300"/>
              </a:spcBef>
              <a:defRPr sz="1400" b="1">
                <a:solidFill>
                  <a:srgbClr val="000000"/>
                </a:solidFill>
              </a:defRPr>
            </a:pPr>
            <a:r>
              <a:t>Artículo 1. Ámbito de aplicación</a:t>
            </a:r>
          </a:p>
          <a:p>
            <a:pPr marL="0" indent="0" algn="just">
              <a:buSzTx/>
              <a:buNone/>
              <a:defRPr sz="1400">
                <a:solidFill>
                  <a:srgbClr val="000000"/>
                </a:solidFill>
              </a:defRPr>
            </a:pPr>
            <a:endParaRPr/>
          </a:p>
          <a:p>
            <a:pPr marL="0" indent="0" algn="just">
              <a:spcBef>
                <a:spcPts val="300"/>
              </a:spcBef>
              <a:buSzTx/>
              <a:buNone/>
              <a:defRPr sz="1400">
                <a:solidFill>
                  <a:srgbClr val="000000"/>
                </a:solidFill>
              </a:defRPr>
            </a:pPr>
            <a:r>
              <a:t>Las disposiciones del presente reglamento se dirigen a jugadores y clubes que contratan los servicios de un intermediario con el fin de negociar un contrato de trabajo entre el jugador y el club; o cerrar un acuerdo de transferencia entre dos clubes.</a:t>
            </a:r>
          </a:p>
          <a:p>
            <a:pPr marL="0" indent="0" algn="just">
              <a:buSzTx/>
              <a:buNone/>
              <a:defRPr sz="1400">
                <a:solidFill>
                  <a:srgbClr val="000000"/>
                </a:solidFill>
              </a:defRPr>
            </a:pPr>
            <a:endParaRPr/>
          </a:p>
          <a:p>
            <a:pPr algn="just">
              <a:spcBef>
                <a:spcPts val="300"/>
              </a:spcBef>
              <a:defRPr sz="1400" b="1">
                <a:solidFill>
                  <a:srgbClr val="000000"/>
                </a:solidFill>
              </a:defRPr>
            </a:pPr>
            <a:r>
              <a:t>Artículo 2. Principios generales</a:t>
            </a:r>
          </a:p>
          <a:p>
            <a:pPr marL="0" indent="0" algn="just">
              <a:buSzTx/>
              <a:buNone/>
              <a:defRPr sz="1400">
                <a:solidFill>
                  <a:srgbClr val="000000"/>
                </a:solidFill>
              </a:defRPr>
            </a:pPr>
            <a:endParaRPr/>
          </a:p>
          <a:p>
            <a:pPr marL="0" indent="0" algn="just">
              <a:spcBef>
                <a:spcPts val="300"/>
              </a:spcBef>
              <a:buSzTx/>
              <a:buNone/>
              <a:defRPr sz="1400">
                <a:solidFill>
                  <a:srgbClr val="000000"/>
                </a:solidFill>
              </a:defRPr>
            </a:pPr>
            <a:r>
              <a:t>Los jugadores y los clubes tendrán derecho a contratar los servicios de intermediarios cuando negocien un contrato de trabajo o un acuerdo de traspaso.   Los clubes o los jugadores no podrán emplear, contratar o pagar a ninguna persona por la realización de actividades reguladas en el presente reglamento, salvo que se encuentre registrada como intermediario y actúe amparado por un contrato de representación.</a:t>
            </a:r>
          </a:p>
        </p:txBody>
      </p:sp>
      <p:sp>
        <p:nvSpPr>
          <p:cNvPr id="150" name="Shape 150"/>
          <p:cNvSpPr>
            <a:spLocks noGrp="1"/>
          </p:cNvSpPr>
          <p:nvPr>
            <p:ph type="sldNum" sz="quarter" idx="2"/>
          </p:nvPr>
        </p:nvSpPr>
        <p:spPr>
          <a:xfrm>
            <a:off x="8543277" y="6416230"/>
            <a:ext cx="15202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7</a:t>
            </a:fld>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Shape 152"/>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53" name="Shape 153"/>
          <p:cNvSpPr>
            <a:spLocks noGrp="1"/>
          </p:cNvSpPr>
          <p:nvPr>
            <p:ph type="body" idx="1"/>
          </p:nvPr>
        </p:nvSpPr>
        <p:spPr>
          <a:xfrm>
            <a:off x="457200" y="1600200"/>
            <a:ext cx="8229600" cy="4525963"/>
          </a:xfrm>
          <a:prstGeom prst="rect">
            <a:avLst/>
          </a:prstGeom>
        </p:spPr>
        <p:txBody>
          <a:bodyPr/>
          <a:lstStyle/>
          <a:p>
            <a:pPr algn="just">
              <a:spcBef>
                <a:spcPts val="200"/>
              </a:spcBef>
              <a:defRPr sz="1200" b="1">
                <a:solidFill>
                  <a:srgbClr val="000000"/>
                </a:solidFill>
              </a:defRPr>
            </a:pPr>
            <a:r>
              <a:t>Artículo 3. Registro de los intermediarios</a:t>
            </a:r>
          </a:p>
          <a:p>
            <a:pPr marL="0" indent="0" algn="just">
              <a:buSzTx/>
              <a:buNone/>
              <a:defRPr sz="1200">
                <a:solidFill>
                  <a:srgbClr val="000000"/>
                </a:solidFill>
              </a:defRPr>
            </a:pPr>
            <a:endParaRPr/>
          </a:p>
          <a:p>
            <a:pPr marL="0" indent="0" algn="just">
              <a:spcBef>
                <a:spcPts val="200"/>
              </a:spcBef>
              <a:buSzTx/>
              <a:buNone/>
              <a:defRPr sz="1200">
                <a:solidFill>
                  <a:srgbClr val="000000"/>
                </a:solidFill>
              </a:defRPr>
            </a:pPr>
            <a:r>
              <a:t>Los intermediarios podrán ser personas físicas o jurídicas. Cuando se trate de personas jurídicas se registrará tanto la persona jurídica como cada uno de los representantes de la misma, siendo éstos los únicos que podrán suscribir acuerdos y/o realizar negociaciones relacionadas con el presente reglamento.  Quien ejerza como intermediario y su representante cuando se trate de una entidad jurídica deberá gozar de una reputación intachable.</a:t>
            </a:r>
          </a:p>
          <a:p>
            <a:pPr marL="0" indent="0" algn="just">
              <a:buSzTx/>
              <a:buNone/>
              <a:defRPr sz="1200">
                <a:solidFill>
                  <a:srgbClr val="000000"/>
                </a:solidFill>
              </a:defRPr>
            </a:pPr>
            <a:endParaRPr/>
          </a:p>
          <a:p>
            <a:pPr marL="0" indent="0" algn="just">
              <a:spcBef>
                <a:spcPts val="200"/>
              </a:spcBef>
              <a:buSzTx/>
              <a:buNone/>
              <a:defRPr sz="1200">
                <a:solidFill>
                  <a:srgbClr val="000000"/>
                </a:solidFill>
              </a:defRPr>
            </a:pPr>
            <a:r>
              <a:t>Este proceso estará acompañado de la asignación de un número de inscripción en el registro, con carácter personal e intransferible, que se hará público en la página web oficial de la RFEF, de acuerdo con lo establecido en el presente ordenamiento, permitiéndole realizar su trabajo como intermediario dentro del fútbol nacional. </a:t>
            </a:r>
          </a:p>
          <a:p>
            <a:pPr marL="0" indent="0" algn="just">
              <a:buSzTx/>
              <a:buNone/>
              <a:defRPr sz="1200">
                <a:solidFill>
                  <a:srgbClr val="000000"/>
                </a:solidFill>
              </a:defRPr>
            </a:pPr>
            <a:endParaRPr/>
          </a:p>
          <a:p>
            <a:pPr>
              <a:spcBef>
                <a:spcPts val="200"/>
              </a:spcBef>
              <a:defRPr sz="1200" b="1">
                <a:solidFill>
                  <a:srgbClr val="000000"/>
                </a:solidFill>
              </a:defRPr>
            </a:pPr>
            <a:r>
              <a:t>Artículo 4. Procedimiento de Registro</a:t>
            </a:r>
          </a:p>
          <a:p>
            <a:pPr marL="0" indent="0">
              <a:spcBef>
                <a:spcPts val="200"/>
              </a:spcBef>
              <a:buSzTx/>
              <a:buNone/>
              <a:defRPr sz="1200">
                <a:solidFill>
                  <a:srgbClr val="000000"/>
                </a:solidFill>
              </a:defRPr>
            </a:pPr>
            <a:r>
              <a:t>El solicitante deberá presentar una solicitud escrita para su inscripción en el registro de la RFEF, dirigida a la Secretaría General de la misma.</a:t>
            </a:r>
          </a:p>
          <a:p>
            <a:pPr marL="0" indent="0">
              <a:buSzTx/>
              <a:buNone/>
              <a:defRPr sz="1200">
                <a:solidFill>
                  <a:srgbClr val="000000"/>
                </a:solidFill>
              </a:defRPr>
            </a:pPr>
            <a:endParaRPr/>
          </a:p>
          <a:p>
            <a:pPr marL="0" indent="0">
              <a:spcBef>
                <a:spcPts val="200"/>
              </a:spcBef>
              <a:buSzTx/>
              <a:buNone/>
              <a:defRPr sz="1200">
                <a:solidFill>
                  <a:srgbClr val="000000"/>
                </a:solidFill>
              </a:defRPr>
            </a:pPr>
            <a:r>
              <a:t>Al presentar su solicitud de inscripción, el solicitante se compromete a cumplir los estatutos, reglamentos, directivas, circulares y decisiones de los órganos competentes de la RFEF, de la FIFA y de la BEFA.</a:t>
            </a:r>
          </a:p>
        </p:txBody>
      </p:sp>
      <p:sp>
        <p:nvSpPr>
          <p:cNvPr id="154" name="Shape 154"/>
          <p:cNvSpPr>
            <a:spLocks noGrp="1"/>
          </p:cNvSpPr>
          <p:nvPr>
            <p:ph type="sldNum" sz="quarter" idx="2"/>
          </p:nvPr>
        </p:nvSpPr>
        <p:spPr>
          <a:xfrm>
            <a:off x="8543277" y="6416230"/>
            <a:ext cx="15202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8</a:t>
            </a:fld>
            <a:endParaRPr/>
          </a:p>
        </p:txBody>
      </p:sp>
      <p:sp>
        <p:nvSpPr>
          <p:cNvPr id="155" name="Shape 155"/>
          <p:cNvSpPr>
            <a:spLocks noGrp="1"/>
          </p:cNvSpPr>
          <p:nvPr>
            <p:ph type="title"/>
          </p:nvPr>
        </p:nvSpPr>
        <p:spPr>
          <a:xfrm>
            <a:off x="1619671" y="274638"/>
            <a:ext cx="7067130" cy="1143001"/>
          </a:xfrm>
          <a:prstGeom prst="rect">
            <a:avLst/>
          </a:prstGeom>
        </p:spPr>
        <p:txBody>
          <a:bodyPr/>
          <a:lstStyle>
            <a:lvl1pPr>
              <a:defRPr sz="3200" b="1">
                <a:solidFill>
                  <a:srgbClr val="000000"/>
                </a:solidFill>
              </a:defRPr>
            </a:lvl1pPr>
          </a:lstStyle>
          <a:p>
            <a:r>
              <a:t>Artículos 3 y 4</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p:nvPr/>
        </p:nvSpPr>
        <p:spPr>
          <a:xfrm>
            <a:off x="659164" y="6397942"/>
            <a:ext cx="2847976" cy="2819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1200">
                <a:solidFill>
                  <a:srgbClr val="595959"/>
                </a:solidFill>
                <a:latin typeface="Century Gothic"/>
                <a:ea typeface="Century Gothic"/>
                <a:cs typeface="Century Gothic"/>
                <a:sym typeface="Century Gothic"/>
              </a:defRPr>
            </a:lvl1pPr>
          </a:lstStyle>
          <a:p>
            <a:r>
              <a:t>Universidad de Navarra</a:t>
            </a:r>
          </a:p>
        </p:txBody>
      </p:sp>
      <p:sp>
        <p:nvSpPr>
          <p:cNvPr id="158" name="Shape 158"/>
          <p:cNvSpPr>
            <a:spLocks noGrp="1"/>
          </p:cNvSpPr>
          <p:nvPr>
            <p:ph type="body" idx="1"/>
          </p:nvPr>
        </p:nvSpPr>
        <p:spPr>
          <a:xfrm>
            <a:off x="457200" y="1600200"/>
            <a:ext cx="8229600" cy="4525963"/>
          </a:xfrm>
          <a:prstGeom prst="rect">
            <a:avLst/>
          </a:prstGeom>
        </p:spPr>
        <p:txBody>
          <a:bodyPr/>
          <a:lstStyle/>
          <a:p>
            <a:pPr algn="just">
              <a:defRPr sz="1600" b="1">
                <a:solidFill>
                  <a:srgbClr val="000000"/>
                </a:solidFill>
              </a:defRPr>
            </a:pPr>
            <a:endParaRPr/>
          </a:p>
          <a:p>
            <a:pPr algn="just">
              <a:spcBef>
                <a:spcPts val="300"/>
              </a:spcBef>
              <a:defRPr sz="1600" b="1">
                <a:solidFill>
                  <a:srgbClr val="000000"/>
                </a:solidFill>
              </a:defRPr>
            </a:pPr>
            <a:r>
              <a:t>Artículo 5. Autorización de la inscripción como intermediario.</a:t>
            </a:r>
          </a:p>
          <a:p>
            <a:pPr marL="0" indent="0" algn="just">
              <a:spcBef>
                <a:spcPts val="300"/>
              </a:spcBef>
              <a:buSzTx/>
              <a:buNone/>
              <a:defRPr sz="1600">
                <a:solidFill>
                  <a:srgbClr val="000000"/>
                </a:solidFill>
              </a:defRPr>
            </a:pPr>
            <a:r>
              <a:t>Si todas las condiciones previas recopiladas en el artículo precedente han sido cumplidas, la RFEF autorizará la inscripción en su registro del intermediario en cuestión.  La autorización es estrictamente personal e intransferible, realizando su trabajo dentro del fútbol organizado en el ámbito nacional, con el debido respeto a la normativa aplicable.</a:t>
            </a:r>
          </a:p>
          <a:p>
            <a:pPr algn="just">
              <a:defRPr sz="1600" b="1">
                <a:solidFill>
                  <a:srgbClr val="000000"/>
                </a:solidFill>
              </a:defRPr>
            </a:pPr>
            <a:endParaRPr/>
          </a:p>
          <a:p>
            <a:pPr algn="just">
              <a:spcBef>
                <a:spcPts val="300"/>
              </a:spcBef>
              <a:defRPr sz="1600" b="1">
                <a:solidFill>
                  <a:srgbClr val="000000"/>
                </a:solidFill>
              </a:defRPr>
            </a:pPr>
            <a:r>
              <a:t>Artículo 6. Pérdida de la condición de intermediario registrado por la RFEF.</a:t>
            </a:r>
          </a:p>
          <a:p>
            <a:pPr marL="0" indent="0" algn="just">
              <a:spcBef>
                <a:spcPts val="300"/>
              </a:spcBef>
              <a:buSzTx/>
              <a:buNone/>
              <a:defRPr sz="1600">
                <a:solidFill>
                  <a:srgbClr val="000000"/>
                </a:solidFill>
              </a:defRPr>
            </a:pPr>
            <a:r>
              <a:t>Un intermediario podrá causar baja en el sistema de registro habilitado por la RFEF.  La RFEF podrá acordar la baja en el Registro cuando concurra alguna de las causas antedichas y por tanto declarar la pérdida de la condición de intermediario, garantizando el derecho de audiencia del intermediario.</a:t>
            </a:r>
          </a:p>
        </p:txBody>
      </p:sp>
      <p:sp>
        <p:nvSpPr>
          <p:cNvPr id="159" name="Shape 159"/>
          <p:cNvSpPr>
            <a:spLocks noGrp="1"/>
          </p:cNvSpPr>
          <p:nvPr>
            <p:ph type="sldNum" sz="quarter" idx="2"/>
          </p:nvPr>
        </p:nvSpPr>
        <p:spPr>
          <a:xfrm>
            <a:off x="8543277" y="6416230"/>
            <a:ext cx="152025" cy="245365"/>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pPr/>
              <a:t>9</a:t>
            </a:fld>
            <a:endParaRPr/>
          </a:p>
        </p:txBody>
      </p:sp>
      <p:sp>
        <p:nvSpPr>
          <p:cNvPr id="160" name="Shape 160"/>
          <p:cNvSpPr>
            <a:spLocks noGrp="1"/>
          </p:cNvSpPr>
          <p:nvPr>
            <p:ph type="title"/>
          </p:nvPr>
        </p:nvSpPr>
        <p:spPr>
          <a:xfrm>
            <a:off x="1619671" y="274638"/>
            <a:ext cx="7067130" cy="1143001"/>
          </a:xfrm>
          <a:prstGeom prst="rect">
            <a:avLst/>
          </a:prstGeom>
        </p:spPr>
        <p:txBody>
          <a:bodyPr/>
          <a:lstStyle>
            <a:lvl1pPr>
              <a:defRPr sz="3200" b="1">
                <a:solidFill>
                  <a:srgbClr val="000000"/>
                </a:solidFill>
              </a:defRPr>
            </a:lvl1pPr>
          </a:lstStyle>
          <a:p>
            <a:r>
              <a:t>Artículos 5 y 6</a:t>
            </a:r>
          </a:p>
        </p:txBody>
      </p:sp>
    </p:spTree>
  </p:cSld>
  <p:clrMapOvr>
    <a:masterClrMapping/>
  </p:clrMapOvr>
  <p:transition spd="slow"/>
</p:sld>
</file>

<file path=ppt/theme/theme1.xml><?xml version="1.0" encoding="utf-8"?>
<a:theme xmlns:a="http://schemas.openxmlformats.org/drawingml/2006/main" name="Ejecutivo">
  <a:themeElements>
    <a:clrScheme name="Ejecutivo">
      <a:dk1>
        <a:srgbClr val="000000"/>
      </a:dk1>
      <a:lt1>
        <a:srgbClr val="FFFFFF"/>
      </a:lt1>
      <a:dk2>
        <a:srgbClr val="A7A7A7"/>
      </a:dk2>
      <a:lt2>
        <a:srgbClr val="535353"/>
      </a:lt2>
      <a:accent1>
        <a:srgbClr val="6076B4"/>
      </a:accent1>
      <a:accent2>
        <a:srgbClr val="9C5252"/>
      </a:accent2>
      <a:accent3>
        <a:srgbClr val="E68422"/>
      </a:accent3>
      <a:accent4>
        <a:srgbClr val="846648"/>
      </a:accent4>
      <a:accent5>
        <a:srgbClr val="63891F"/>
      </a:accent5>
      <a:accent6>
        <a:srgbClr val="758085"/>
      </a:accent6>
      <a:hlink>
        <a:srgbClr val="0000FF"/>
      </a:hlink>
      <a:folHlink>
        <a:srgbClr val="FF00FF"/>
      </a:folHlink>
    </a:clrScheme>
    <a:fontScheme name="Ejecutivo">
      <a:majorFont>
        <a:latin typeface="Helvetica"/>
        <a:ea typeface="Helvetica"/>
        <a:cs typeface="Helvetica"/>
      </a:majorFont>
      <a:minorFont>
        <a:latin typeface="Calibri"/>
        <a:ea typeface="Calibri"/>
        <a:cs typeface="Calibri"/>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8575"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8575"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Ejecutivo">
  <a:themeElements>
    <a:clrScheme name="Ejecutivo">
      <a:dk1>
        <a:srgbClr val="000000"/>
      </a:dk1>
      <a:lt1>
        <a:srgbClr val="FFFFFF"/>
      </a:lt1>
      <a:dk2>
        <a:srgbClr val="A7A7A7"/>
      </a:dk2>
      <a:lt2>
        <a:srgbClr val="535353"/>
      </a:lt2>
      <a:accent1>
        <a:srgbClr val="6076B4"/>
      </a:accent1>
      <a:accent2>
        <a:srgbClr val="9C5252"/>
      </a:accent2>
      <a:accent3>
        <a:srgbClr val="E68422"/>
      </a:accent3>
      <a:accent4>
        <a:srgbClr val="846648"/>
      </a:accent4>
      <a:accent5>
        <a:srgbClr val="63891F"/>
      </a:accent5>
      <a:accent6>
        <a:srgbClr val="758085"/>
      </a:accent6>
      <a:hlink>
        <a:srgbClr val="0000FF"/>
      </a:hlink>
      <a:folHlink>
        <a:srgbClr val="FF00FF"/>
      </a:folHlink>
    </a:clrScheme>
    <a:fontScheme name="Ejecutivo">
      <a:majorFont>
        <a:latin typeface="Helvetica"/>
        <a:ea typeface="Helvetica"/>
        <a:cs typeface="Helvetica"/>
      </a:majorFont>
      <a:minorFont>
        <a:latin typeface="Calibri"/>
        <a:ea typeface="Calibri"/>
        <a:cs typeface="Calibri"/>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8575"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8575"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Palatino Linotype"/>
            <a:ea typeface="Palatino Linotype"/>
            <a:cs typeface="Palatino Linotype"/>
            <a:sym typeface="Palatino Linotyp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3560</Words>
  <Application>Microsoft Office PowerPoint</Application>
  <PresentationFormat>Presentación en pantalla (4:3)</PresentationFormat>
  <Paragraphs>409</Paragraphs>
  <Slides>42</Slides>
  <Notes>0</Notes>
  <HiddenSlides>0</HiddenSlides>
  <MMClips>0</MMClips>
  <ScaleCrop>false</ScaleCrop>
  <HeadingPairs>
    <vt:vector size="4" baseType="variant">
      <vt:variant>
        <vt:lpstr>Tema</vt:lpstr>
      </vt:variant>
      <vt:variant>
        <vt:i4>1</vt:i4>
      </vt:variant>
      <vt:variant>
        <vt:lpstr>Títulos de diapositiva</vt:lpstr>
      </vt:variant>
      <vt:variant>
        <vt:i4>42</vt:i4>
      </vt:variant>
    </vt:vector>
  </HeadingPairs>
  <TitlesOfParts>
    <vt:vector size="43" baseType="lpstr">
      <vt:lpstr>Ejecutivo</vt:lpstr>
      <vt:lpstr>Diapositiva 1</vt:lpstr>
      <vt:lpstr>      Índice </vt:lpstr>
      <vt:lpstr>Diapositiva 3</vt:lpstr>
      <vt:lpstr>CONTENIDO</vt:lpstr>
      <vt:lpstr>CONTENIDO</vt:lpstr>
      <vt:lpstr>Preámbulo</vt:lpstr>
      <vt:lpstr>Artículos 1 y 2</vt:lpstr>
      <vt:lpstr>Artículos 3 y 4</vt:lpstr>
      <vt:lpstr>Artículos 5 y 6</vt:lpstr>
      <vt:lpstr>Artículos 7-9</vt:lpstr>
      <vt:lpstr>Artículos 10-12</vt:lpstr>
      <vt:lpstr>Artículos 13-15</vt:lpstr>
      <vt:lpstr>Artículos 16 y 17</vt:lpstr>
      <vt:lpstr>ANEXO I</vt:lpstr>
      <vt:lpstr>ANEXO II</vt:lpstr>
      <vt:lpstr>ANEXO III</vt:lpstr>
      <vt:lpstr>Diapositiva 17</vt:lpstr>
      <vt:lpstr>CONTENIDO</vt:lpstr>
      <vt:lpstr>CUOTA PARA INTERMEDIARIOS</vt:lpstr>
      <vt:lpstr>DERECHO A ESTABLECER CONTACTO Y PROHIBICIÓN DE CAPTACIÓN</vt:lpstr>
      <vt:lpstr>DERECHO A ESTABLECER CONTACTO Y PROHIBICIÓN DE CAPTACIÓN</vt:lpstr>
      <vt:lpstr>RESOLUCIÓN DE DISPUTAS</vt:lpstr>
      <vt:lpstr>Diapositiva 23</vt:lpstr>
      <vt:lpstr>Nuevo  Reglamento  de  Intermediarios  de  la  FIFA  “REGLAMENTO SOBRE LAS RELACIONES CON INTERMEDIARIOS”</vt:lpstr>
      <vt:lpstr>El fin perseguido por los grupos de trabajo no fue nunca "desregular" la profesión</vt:lpstr>
      <vt:lpstr>El Reglamento define las siguientes normas y requisitos mínimos que deberán hacer cumplir las asociaciones miembro:</vt:lpstr>
      <vt:lpstr>El Reglamento de Intermediarios sustituye al Reglamento sobre los Agentes de Jugadores</vt:lpstr>
      <vt:lpstr>ASPECTOS IMPORTANTES</vt:lpstr>
      <vt:lpstr>La contratación de los servicios de un intermediario para negociar un contrato o traspaso no es obligatoria, quedando a elección de jugador o club.</vt:lpstr>
      <vt:lpstr>Para ser incluido en el registro, es necesario cumplir una serie de requisitos:</vt:lpstr>
      <vt:lpstr>CONTENIDO DEL CONTRATO DE REPRESENTACIÓN.</vt:lpstr>
      <vt:lpstr>CONTENIDO DEL CONTRATO DE REPRESENTACIÓN.</vt:lpstr>
      <vt:lpstr>COMUNICACIÓN Y PUBLICACIÓN DE INFORMACIÓN</vt:lpstr>
      <vt:lpstr>REMUNERACIÓN DEL INTERMEDIARIO</vt:lpstr>
      <vt:lpstr>RECOMENDACIONES EN CUANTO A LAS REMUNERACIONES</vt:lpstr>
      <vt:lpstr>CONFLICTOS DE INTERESES</vt:lpstr>
      <vt:lpstr>CONFLICTOS DE INTERESES</vt:lpstr>
      <vt:lpstr>SANCIONES</vt:lpstr>
      <vt:lpstr>SANCIONES</vt:lpstr>
      <vt:lpstr>                Definiciones</vt:lpstr>
      <vt:lpstr>Referencias</vt:lpstr>
      <vt:lpstr>Diapositiva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javie</dc:creator>
  <cp:lastModifiedBy>javie</cp:lastModifiedBy>
  <cp:revision>1</cp:revision>
  <dcterms:modified xsi:type="dcterms:W3CDTF">2017-10-19T14:05:43Z</dcterms:modified>
</cp:coreProperties>
</file>