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8" autoAdjust="0"/>
    <p:restoredTop sz="96144" autoAdjust="0"/>
  </p:normalViewPr>
  <p:slideViewPr>
    <p:cSldViewPr>
      <p:cViewPr varScale="1">
        <p:scale>
          <a:sx n="75" d="100"/>
          <a:sy n="75" d="100"/>
        </p:scale>
        <p:origin x="175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24193-D3B9-4D88-B025-1BCF4A027E3F}" type="datetimeFigureOut">
              <a:rPr lang="es-ES" smtClean="0"/>
              <a:t>20/11/2020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54AF8-FB44-4319-A460-F082C39E4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202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54AF8-FB44-4319-A460-F082C39E4E2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339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203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101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824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888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940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84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155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080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378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603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886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49ED9-7520-4A2F-9746-0AF69BE8E9DE}" type="datetimeFigureOut">
              <a:rPr lang="es-ES" smtClean="0"/>
              <a:t>20/11/2020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40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brf@unav.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-27384" y="-36513"/>
            <a:ext cx="6885384" cy="2991199"/>
          </a:xfrm>
          <a:prstGeom prst="rect">
            <a:avLst/>
          </a:prstGeom>
          <a:gradFill>
            <a:gsLst>
              <a:gs pos="100000">
                <a:srgbClr val="D0DCF1"/>
              </a:gs>
              <a:gs pos="63000">
                <a:schemeClr val="accent1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6672" y="323528"/>
            <a:ext cx="5829300" cy="168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solidFill>
                  <a:schemeClr val="bg1"/>
                </a:solidFill>
              </a:rPr>
              <a:t>RESILIENCY IN BANKING: CRISIS MANAGEMENT AND RESOLUTION PLANNING</a:t>
            </a:r>
            <a:r>
              <a:rPr lang="es-ES" sz="4000" dirty="0" smtClean="0">
                <a:solidFill>
                  <a:schemeClr val="bg1"/>
                </a:solidFill>
              </a:rPr>
              <a:t/>
            </a:r>
            <a:br>
              <a:rPr lang="es-ES" sz="4000" dirty="0" smtClean="0">
                <a:solidFill>
                  <a:schemeClr val="bg1"/>
                </a:solidFill>
              </a:rPr>
            </a:br>
            <a:r>
              <a:rPr lang="es-ES" sz="1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</a:t>
            </a:r>
            <a:r>
              <a:rPr lang="es-ES" sz="1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2nd, 2020</a:t>
            </a:r>
            <a:endParaRPr lang="es-ES" sz="1700" dirty="0"/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451024" y="2211371"/>
            <a:ext cx="5760640" cy="690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 smtClean="0">
                <a:solidFill>
                  <a:schemeClr val="tx1"/>
                </a:solidFill>
              </a:rPr>
              <a:t>MASTER IN BANKING AND FINANCIAL REGULATION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SCHOOL OF ECONOMICS AND BUSINESS – UNIVERSIDAD DE NAVARRA</a:t>
            </a:r>
            <a:endParaRPr lang="es-ES" sz="1400" dirty="0">
              <a:solidFill>
                <a:schemeClr val="tx1"/>
              </a:solidFill>
            </a:endParaRPr>
          </a:p>
        </p:txBody>
      </p:sp>
      <p:cxnSp>
        <p:nvCxnSpPr>
          <p:cNvPr id="11" name="Conector recto 4"/>
          <p:cNvCxnSpPr/>
          <p:nvPr/>
        </p:nvCxnSpPr>
        <p:spPr>
          <a:xfrm>
            <a:off x="261416" y="2080228"/>
            <a:ext cx="640794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178323" y="2843808"/>
            <a:ext cx="6552728" cy="551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8" name="27 Grupo"/>
          <p:cNvGrpSpPr/>
          <p:nvPr/>
        </p:nvGrpSpPr>
        <p:grpSpPr>
          <a:xfrm>
            <a:off x="186031" y="3079267"/>
            <a:ext cx="6373643" cy="4589077"/>
            <a:chOff x="298326" y="3563888"/>
            <a:chExt cx="6373643" cy="4589077"/>
          </a:xfrm>
        </p:grpSpPr>
        <p:cxnSp>
          <p:nvCxnSpPr>
            <p:cNvPr id="29" name="28 Conector recto"/>
            <p:cNvCxnSpPr/>
            <p:nvPr/>
          </p:nvCxnSpPr>
          <p:spPr>
            <a:xfrm>
              <a:off x="335265" y="3563888"/>
              <a:ext cx="460851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5447833" y="3563888"/>
              <a:ext cx="1224136" cy="0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1340767" y="3707904"/>
              <a:ext cx="8676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u="sng" dirty="0" smtClean="0">
                  <a:solidFill>
                    <a:schemeClr val="accent6"/>
                  </a:solidFill>
                </a:rPr>
                <a:t>PROGRAM</a:t>
              </a:r>
              <a:endParaRPr lang="es-ES" sz="1200" b="1" u="sng" dirty="0">
                <a:solidFill>
                  <a:schemeClr val="accent6"/>
                </a:solidFill>
              </a:endParaRP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298326" y="4211960"/>
              <a:ext cx="468312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s-ES" sz="1000" b="1" dirty="0" smtClean="0">
                  <a:solidFill>
                    <a:schemeClr val="accent6"/>
                  </a:solidFill>
                </a:rPr>
                <a:t>09.30 – 09.40     </a:t>
              </a:r>
              <a:r>
                <a:rPr lang="es-ES" sz="1000" b="1" dirty="0" err="1" smtClean="0">
                  <a:solidFill>
                    <a:prstClr val="black"/>
                  </a:solidFill>
                </a:rPr>
                <a:t>Introductory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err="1" smtClean="0">
                  <a:solidFill>
                    <a:prstClr val="black"/>
                  </a:solidFill>
                </a:rPr>
                <a:t>Remarks</a:t>
              </a:r>
              <a:endParaRPr lang="es-ES" sz="1000" dirty="0">
                <a:solidFill>
                  <a:prstClr val="black"/>
                </a:solidFill>
              </a:endParaRPr>
            </a:p>
            <a:p>
              <a:r>
                <a:rPr lang="es-ES" sz="1200" b="1" dirty="0" smtClean="0">
                  <a:solidFill>
                    <a:schemeClr val="accent6"/>
                  </a:solidFill>
                </a:rPr>
                <a:t>   </a:t>
              </a:r>
              <a:endParaRPr lang="es-ES" sz="1200" dirty="0"/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165031" y="5344653"/>
              <a:ext cx="4392487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endParaRPr lang="es-ES" sz="1000" b="1" dirty="0" smtClean="0">
                <a:latin typeface="+mj-lt"/>
                <a:cs typeface="Arial" pitchFamily="34" charset="0"/>
              </a:endParaRPr>
            </a:p>
            <a:p>
              <a:pPr lvl="0"/>
              <a:endParaRPr lang="es-ES" sz="1000" b="1" dirty="0">
                <a:latin typeface="+mj-lt"/>
                <a:cs typeface="Arial" pitchFamily="34" charset="0"/>
              </a:endParaRPr>
            </a:p>
            <a:p>
              <a:pPr lvl="0"/>
              <a:r>
                <a:rPr lang="es-ES" sz="1000" b="1" dirty="0" smtClean="0">
                  <a:latin typeface="+mj-lt"/>
                  <a:cs typeface="Arial" pitchFamily="34" charset="0"/>
                </a:rPr>
                <a:t>Alberto Casillas          </a:t>
              </a:r>
              <a:r>
                <a:rPr lang="es-ES" sz="1000" dirty="0" smtClean="0">
                  <a:latin typeface="+mj-lt"/>
                  <a:cs typeface="Arial" pitchFamily="34" charset="0"/>
                </a:rPr>
                <a:t>I</a:t>
              </a:r>
              <a:r>
                <a:rPr lang="es-ES" sz="1000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Banco de España, Head of Resolution Planning</a:t>
              </a:r>
            </a:p>
            <a:p>
              <a:pPr lvl="0"/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es-ES" sz="1000" b="1" dirty="0" smtClean="0">
                  <a:latin typeface="+mj-lt"/>
                  <a:cs typeface="Times New Roman" pitchFamily="18" charset="0"/>
                </a:rPr>
                <a:t>Isabel García Mora    </a:t>
              </a:r>
              <a:r>
                <a:rPr lang="es-ES" sz="1000" dirty="0" smtClean="0">
                  <a:latin typeface="+mj-lt"/>
                  <a:cs typeface="Times New Roman" pitchFamily="18" charset="0"/>
                </a:rPr>
                <a:t>I  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Santander, </a:t>
              </a:r>
              <a:r>
                <a:rPr lang="en-US" sz="1000" i="1" dirty="0">
                  <a:latin typeface="Times New Roman" pitchFamily="18" charset="0"/>
                  <a:cs typeface="Times New Roman" pitchFamily="18" charset="0"/>
                </a:rPr>
                <a:t>Global Head of Crisis Management, Recovery </a:t>
              </a:r>
              <a:r>
                <a:rPr lang="en-US" sz="1000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………………………….</a:t>
              </a:r>
              <a:r>
                <a:rPr lang="en-US" sz="1000" i="1" dirty="0" smtClean="0">
                  <a:latin typeface="Times New Roman" pitchFamily="18" charset="0"/>
                  <a:cs typeface="Times New Roman" pitchFamily="18" charset="0"/>
                </a:rPr>
                <a:t>and Resolution</a:t>
              </a:r>
            </a:p>
            <a:p>
              <a:pPr lvl="0"/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es-ES" sz="1000" b="1" dirty="0" smtClean="0">
                  <a:latin typeface="+mj-lt"/>
                  <a:cs typeface="Times New Roman" pitchFamily="18" charset="0"/>
                </a:rPr>
                <a:t>Antonio Carrascosa   </a:t>
              </a:r>
              <a:r>
                <a:rPr lang="es-ES" sz="1000" dirty="0" smtClean="0">
                  <a:latin typeface="+mj-lt"/>
                  <a:cs typeface="Times New Roman" pitchFamily="18" charset="0"/>
                </a:rPr>
                <a:t>I  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SRB, </a:t>
              </a:r>
              <a:r>
                <a:rPr lang="es-ES" sz="1000" i="1" dirty="0" err="1" smtClean="0">
                  <a:latin typeface="Times New Roman" pitchFamily="18" charset="0"/>
                  <a:cs typeface="Times New Roman" pitchFamily="18" charset="0"/>
                </a:rPr>
                <a:t>former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 Board </a:t>
              </a:r>
              <a:r>
                <a:rPr lang="es-ES" sz="1000" i="1" dirty="0" err="1" smtClean="0">
                  <a:latin typeface="Times New Roman" pitchFamily="18" charset="0"/>
                  <a:cs typeface="Times New Roman" pitchFamily="18" charset="0"/>
                </a:rPr>
                <a:t>Member</a:t>
              </a:r>
              <a:endParaRPr lang="es-ES" sz="10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es-ES" sz="1000" b="1" dirty="0">
                  <a:latin typeface="+mj-lt"/>
                  <a:cs typeface="Times New Roman" pitchFamily="18" charset="0"/>
                </a:rPr>
                <a:t>Eduardo Á</a:t>
              </a:r>
              <a:r>
                <a:rPr lang="es-ES" sz="1000" b="1" dirty="0" smtClean="0">
                  <a:latin typeface="+mj-lt"/>
                  <a:cs typeface="Times New Roman" pitchFamily="18" charset="0"/>
                </a:rPr>
                <a:t>vila             </a:t>
              </a:r>
              <a:r>
                <a:rPr lang="es-ES" sz="1000" dirty="0" smtClean="0">
                  <a:cs typeface="Times New Roman" pitchFamily="18" charset="0"/>
                </a:rPr>
                <a:t>I  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BBVA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, Head of Global </a:t>
              </a:r>
              <a:r>
                <a:rPr lang="es-ES" sz="1000" i="1" dirty="0" err="1">
                  <a:latin typeface="Times New Roman" pitchFamily="18" charset="0"/>
                  <a:cs typeface="Times New Roman" pitchFamily="18" charset="0"/>
                </a:rPr>
                <a:t>Supervisors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1000" i="1" dirty="0" err="1">
                  <a:latin typeface="Times New Roman" pitchFamily="18" charset="0"/>
                  <a:cs typeface="Times New Roman" pitchFamily="18" charset="0"/>
                </a:rPr>
                <a:t>Relations</a:t>
              </a:r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endParaRPr lang="es-ES" sz="10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es-ES" sz="1000" b="1" dirty="0" smtClean="0">
                  <a:latin typeface="+mj-lt"/>
                  <a:cs typeface="Times New Roman" pitchFamily="18" charset="0"/>
                </a:rPr>
                <a:t>Javier de Celis             </a:t>
              </a:r>
              <a:r>
                <a:rPr lang="es-ES" sz="1000" dirty="0" smtClean="0">
                  <a:latin typeface="+mj-lt"/>
                  <a:cs typeface="Times New Roman" pitchFamily="18" charset="0"/>
                </a:rPr>
                <a:t>I  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Caixabank, </a:t>
              </a:r>
              <a:r>
                <a:rPr lang="en-US" sz="1000" i="1" dirty="0">
                  <a:latin typeface="Times New Roman" pitchFamily="18" charset="0"/>
                  <a:cs typeface="Times New Roman" pitchFamily="18" charset="0"/>
                </a:rPr>
                <a:t>Head of Solvency and </a:t>
              </a:r>
              <a:r>
                <a:rPr lang="en-US" sz="1000" i="1" dirty="0" smtClean="0">
                  <a:latin typeface="Times New Roman" pitchFamily="18" charset="0"/>
                  <a:cs typeface="Times New Roman" pitchFamily="18" charset="0"/>
                </a:rPr>
                <a:t>P&amp;L</a:t>
              </a:r>
            </a:p>
            <a:p>
              <a:pPr lvl="0"/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s-ES" sz="1000" dirty="0" err="1" smtClean="0"/>
                <a:t>Moderator</a:t>
              </a:r>
              <a:endParaRPr lang="es-ES" sz="1000" dirty="0"/>
            </a:p>
            <a:p>
              <a:r>
                <a:rPr lang="es-ES" sz="1000" b="1" dirty="0" smtClean="0"/>
                <a:t>Mario Delgado           </a:t>
              </a:r>
              <a:r>
                <a:rPr lang="es-ES" sz="1000" dirty="0" smtClean="0"/>
                <a:t>I  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EY, Financial </a:t>
              </a:r>
              <a:r>
                <a:rPr lang="es-ES" sz="1000" i="1" dirty="0" err="1" smtClean="0">
                  <a:latin typeface="Times New Roman" pitchFamily="18" charset="0"/>
                  <a:cs typeface="Times New Roman" pitchFamily="18" charset="0"/>
                </a:rPr>
                <a:t>Services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1000" i="1" dirty="0" err="1" smtClean="0">
                  <a:latin typeface="Times New Roman" pitchFamily="18" charset="0"/>
                  <a:cs typeface="Times New Roman" pitchFamily="18" charset="0"/>
                </a:rPr>
                <a:t>Partner</a:t>
              </a:r>
              <a:endParaRPr lang="es-ES" sz="1000" i="1" dirty="0"/>
            </a:p>
            <a:p>
              <a:r>
                <a:rPr lang="es-ES" sz="1000" i="1" dirty="0" smtClean="0"/>
                <a:t>.</a:t>
              </a:r>
              <a:endParaRPr lang="es-ES" sz="1000" dirty="0"/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5386037" y="3707904"/>
              <a:ext cx="11268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u="sng" dirty="0" smtClean="0">
                  <a:solidFill>
                    <a:schemeClr val="accent6"/>
                  </a:solidFill>
                </a:rPr>
                <a:t>INFORMATION</a:t>
              </a:r>
              <a:endParaRPr lang="es-ES" sz="1200" b="1" u="sng" dirty="0">
                <a:solidFill>
                  <a:schemeClr val="accent6"/>
                </a:solidFill>
              </a:endParaRPr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5447833" y="4054296"/>
              <a:ext cx="1221527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000" b="1" dirty="0" smtClean="0"/>
                <a:t>Date</a:t>
              </a:r>
            </a:p>
            <a:p>
              <a:r>
                <a:rPr lang="es-ES" sz="900" dirty="0" err="1" smtClean="0"/>
                <a:t>December</a:t>
              </a:r>
              <a:r>
                <a:rPr lang="es-ES" sz="900" dirty="0" smtClean="0"/>
                <a:t> the 2nd , 2020</a:t>
              </a:r>
            </a:p>
            <a:p>
              <a:r>
                <a:rPr lang="es-ES" sz="900" dirty="0" smtClean="0"/>
                <a:t>10:00 am</a:t>
              </a:r>
              <a:endParaRPr lang="es-ES" sz="900" dirty="0"/>
            </a:p>
          </p:txBody>
        </p:sp>
        <p:cxnSp>
          <p:nvCxnSpPr>
            <p:cNvPr id="37" name="36 Conector recto"/>
            <p:cNvCxnSpPr/>
            <p:nvPr/>
          </p:nvCxnSpPr>
          <p:spPr>
            <a:xfrm>
              <a:off x="5447833" y="8152965"/>
              <a:ext cx="1224136" cy="0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37 CuadroTexto"/>
            <p:cNvSpPr txBox="1"/>
            <p:nvPr/>
          </p:nvSpPr>
          <p:spPr>
            <a:xfrm>
              <a:off x="5445224" y="5150966"/>
              <a:ext cx="121002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Free Inscriptions </a:t>
              </a:r>
              <a:endParaRPr lang="en-US" sz="1000" b="1" dirty="0" smtClean="0"/>
            </a:p>
            <a:p>
              <a:r>
                <a:rPr lang="en-US" sz="900" dirty="0"/>
                <a:t>To register, you must send an email stating full name and </a:t>
              </a:r>
              <a:r>
                <a:rPr lang="en-US" sz="900" dirty="0" smtClean="0"/>
                <a:t>DNI to</a:t>
              </a:r>
              <a:endParaRPr lang="en-US" sz="900" dirty="0"/>
            </a:p>
            <a:p>
              <a:r>
                <a:rPr lang="es-ES" sz="900" dirty="0" smtClean="0">
                  <a:hlinkClick r:id="rId3"/>
                </a:rPr>
                <a:t>mbrf@unav.es</a:t>
              </a:r>
              <a:endParaRPr lang="es-ES" sz="900" dirty="0" smtClean="0"/>
            </a:p>
            <a:p>
              <a:r>
                <a:rPr lang="es-ES" sz="900" dirty="0" smtClean="0"/>
                <a:t>and </a:t>
              </a:r>
              <a:r>
                <a:rPr lang="es-ES" sz="900" dirty="0" err="1" smtClean="0"/>
                <a:t>you</a:t>
              </a:r>
              <a:r>
                <a:rPr lang="es-ES" sz="900" dirty="0" smtClean="0"/>
                <a:t> </a:t>
              </a:r>
              <a:r>
                <a:rPr lang="es-ES" sz="900" dirty="0" err="1" smtClean="0"/>
                <a:t>will</a:t>
              </a:r>
              <a:r>
                <a:rPr lang="es-ES" sz="900" dirty="0" smtClean="0"/>
                <a:t> </a:t>
              </a:r>
              <a:r>
                <a:rPr lang="es-ES" sz="900" dirty="0" err="1" smtClean="0"/>
                <a:t>receive</a:t>
              </a:r>
              <a:r>
                <a:rPr lang="es-ES" sz="900" dirty="0" smtClean="0"/>
                <a:t> the link </a:t>
              </a:r>
              <a:endParaRPr lang="es-ES" sz="900" dirty="0"/>
            </a:p>
          </p:txBody>
        </p:sp>
        <p:cxnSp>
          <p:nvCxnSpPr>
            <p:cNvPr id="39" name="38 Conector recto"/>
            <p:cNvCxnSpPr/>
            <p:nvPr/>
          </p:nvCxnSpPr>
          <p:spPr>
            <a:xfrm>
              <a:off x="5445224" y="6444208"/>
              <a:ext cx="1224136" cy="0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5436" y="6588583"/>
              <a:ext cx="1199813" cy="484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42" name="41 Conector recto"/>
            <p:cNvCxnSpPr/>
            <p:nvPr/>
          </p:nvCxnSpPr>
          <p:spPr>
            <a:xfrm>
              <a:off x="5445224" y="4932040"/>
              <a:ext cx="1224136" cy="0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28 Conector recto"/>
          <p:cNvCxnSpPr/>
          <p:nvPr/>
        </p:nvCxnSpPr>
        <p:spPr>
          <a:xfrm>
            <a:off x="260648" y="7668344"/>
            <a:ext cx="460851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864" y="6691286"/>
            <a:ext cx="660108" cy="771960"/>
          </a:xfrm>
          <a:prstGeom prst="rect">
            <a:avLst/>
          </a:prstGeom>
        </p:spPr>
      </p:pic>
      <p:sp>
        <p:nvSpPr>
          <p:cNvPr id="24" name="32 Rectángulo"/>
          <p:cNvSpPr/>
          <p:nvPr/>
        </p:nvSpPr>
        <p:spPr>
          <a:xfrm>
            <a:off x="188640" y="4069105"/>
            <a:ext cx="468312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1000" b="1" dirty="0" smtClean="0">
                <a:solidFill>
                  <a:schemeClr val="accent6"/>
                </a:solidFill>
              </a:rPr>
              <a:t>09.40 – 10.00     </a:t>
            </a:r>
            <a:r>
              <a:rPr lang="es-ES" sz="1000" b="1" dirty="0" smtClean="0">
                <a:solidFill>
                  <a:prstClr val="black"/>
                </a:solidFill>
              </a:rPr>
              <a:t>The Challenges of Banking Resolution</a:t>
            </a:r>
          </a:p>
          <a:p>
            <a:pPr lvl="0"/>
            <a:endParaRPr lang="es-ES" sz="1000" b="1" dirty="0" smtClean="0">
              <a:solidFill>
                <a:prstClr val="black"/>
              </a:solidFill>
            </a:endParaRPr>
          </a:p>
          <a:p>
            <a:r>
              <a:rPr lang="es-ES" sz="1100" b="1" dirty="0" smtClean="0">
                <a:cs typeface="Arial" pitchFamily="34" charset="0"/>
              </a:rPr>
              <a:t>                            </a:t>
            </a:r>
            <a:r>
              <a:rPr lang="es-ES" sz="1000" b="1" dirty="0" smtClean="0">
                <a:cs typeface="Arial" pitchFamily="34" charset="0"/>
              </a:rPr>
              <a:t>Jaime Ponce      </a:t>
            </a:r>
            <a:r>
              <a:rPr lang="es-ES" sz="1000" dirty="0" smtClean="0">
                <a:cs typeface="Arial" pitchFamily="34" charset="0"/>
              </a:rPr>
              <a:t>I</a:t>
            </a:r>
            <a:r>
              <a:rPr lang="es-ES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000" i="1" dirty="0" smtClean="0">
                <a:latin typeface="Times New Roman" pitchFamily="18" charset="0"/>
                <a:cs typeface="Times New Roman" pitchFamily="18" charset="0"/>
              </a:rPr>
              <a:t>FROB, </a:t>
            </a:r>
            <a:r>
              <a:rPr lang="es-ES" sz="1000" i="1" dirty="0" err="1" smtClean="0">
                <a:latin typeface="Times New Roman" pitchFamily="18" charset="0"/>
                <a:cs typeface="Times New Roman" pitchFamily="18" charset="0"/>
              </a:rPr>
              <a:t>Chairman</a:t>
            </a:r>
            <a:endParaRPr lang="es-ES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s-ES" sz="1200" dirty="0"/>
          </a:p>
        </p:txBody>
      </p:sp>
      <p:sp>
        <p:nvSpPr>
          <p:cNvPr id="25" name="32 Rectángulo"/>
          <p:cNvSpPr/>
          <p:nvPr/>
        </p:nvSpPr>
        <p:spPr>
          <a:xfrm>
            <a:off x="186031" y="4716016"/>
            <a:ext cx="46831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1000" b="1" dirty="0" smtClean="0">
                <a:solidFill>
                  <a:schemeClr val="accent6"/>
                </a:solidFill>
              </a:rPr>
              <a:t>10.00 – 11.00     </a:t>
            </a:r>
            <a:r>
              <a:rPr lang="en-US" sz="1000" b="1" dirty="0" smtClean="0">
                <a:solidFill>
                  <a:prstClr val="black"/>
                </a:solidFill>
              </a:rPr>
              <a:t>Resiliency </a:t>
            </a:r>
            <a:r>
              <a:rPr lang="en-US" sz="1000" b="1" dirty="0">
                <a:solidFill>
                  <a:prstClr val="black"/>
                </a:solidFill>
              </a:rPr>
              <a:t>in Banking: Crisis Management and Resolution </a:t>
            </a:r>
            <a:r>
              <a:rPr lang="en-US" sz="1000" b="1" dirty="0" smtClean="0">
                <a:solidFill>
                  <a:prstClr val="black"/>
                </a:solidFill>
              </a:rPr>
              <a:t>Planning</a:t>
            </a:r>
            <a:endParaRPr lang="es-ES" sz="1000" b="1" dirty="0" smtClean="0">
              <a:solidFill>
                <a:prstClr val="black"/>
              </a:solidFill>
            </a:endParaRPr>
          </a:p>
          <a:p>
            <a:r>
              <a:rPr lang="es-ES" sz="1200" b="1" dirty="0" smtClean="0">
                <a:cs typeface="Arial" pitchFamily="34" charset="0"/>
              </a:rPr>
              <a:t>                         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9427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163</Words>
  <Application>Microsoft Office PowerPoint</Application>
  <PresentationFormat>Presentación en pantalla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RETOS PARA LA BANCA EN EL ENTORNO COVID-19 29 de mayo de 2020</dc:title>
  <dc:creator>Borja</dc:creator>
  <cp:lastModifiedBy>Borja Goni Rodriguez de Almeida</cp:lastModifiedBy>
  <cp:revision>46</cp:revision>
  <cp:lastPrinted>2020-10-20T08:01:44Z</cp:lastPrinted>
  <dcterms:created xsi:type="dcterms:W3CDTF">2020-05-06T14:43:57Z</dcterms:created>
  <dcterms:modified xsi:type="dcterms:W3CDTF">2020-11-20T14:13:54Z</dcterms:modified>
</cp:coreProperties>
</file>