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7" autoAdjust="0"/>
    <p:restoredTop sz="95915" autoAdjust="0"/>
  </p:normalViewPr>
  <p:slideViewPr>
    <p:cSldViewPr>
      <p:cViewPr>
        <p:scale>
          <a:sx n="238" d="100"/>
          <a:sy n="238" d="100"/>
        </p:scale>
        <p:origin x="-1758" y="-65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24193-D3B9-4D88-B025-1BCF4A027E3F}" type="datetimeFigureOut">
              <a:rPr lang="es-ES" smtClean="0"/>
              <a:t>16/11/2020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54AF8-FB44-4319-A460-F082C39E4E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202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54AF8-FB44-4319-A460-F082C39E4E2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339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203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101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824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888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940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848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155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080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378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603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9886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49ED9-7520-4A2F-9746-0AF69BE8E9DE}" type="datetimeFigureOut">
              <a:rPr lang="es-ES" smtClean="0"/>
              <a:t>16/11/2020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EE6C1-9405-40BA-B00E-53EAE1017AD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40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brf@unav.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-27384" y="-36513"/>
            <a:ext cx="6885384" cy="2991199"/>
          </a:xfrm>
          <a:prstGeom prst="rect">
            <a:avLst/>
          </a:prstGeom>
          <a:gradFill>
            <a:gsLst>
              <a:gs pos="100000">
                <a:srgbClr val="D0DCF1"/>
              </a:gs>
              <a:gs pos="63000">
                <a:schemeClr val="accent1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6672" y="251520"/>
            <a:ext cx="5829300" cy="168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bg1"/>
                </a:solidFill>
              </a:rPr>
              <a:t>Soluciones de Financiación y Solvencia para Empresas ante la COVID-19</a:t>
            </a:r>
            <a:r>
              <a:rPr lang="es-ES" sz="4000" dirty="0">
                <a:solidFill>
                  <a:schemeClr val="bg1"/>
                </a:solidFill>
              </a:rPr>
              <a:t/>
            </a:r>
            <a:br>
              <a:rPr lang="es-ES" sz="4000" dirty="0">
                <a:solidFill>
                  <a:schemeClr val="bg1"/>
                </a:solidFill>
              </a:rPr>
            </a:br>
            <a:r>
              <a:rPr lang="es-ES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de diciembre de 2020</a:t>
            </a:r>
            <a:endParaRPr lang="es-ES" sz="1700" dirty="0"/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451024" y="2211371"/>
            <a:ext cx="5760640" cy="690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dirty="0">
                <a:solidFill>
                  <a:schemeClr val="tx1"/>
                </a:solidFill>
              </a:rPr>
              <a:t>MASTER IN BANKING AND FINANCIAL REGULATION</a:t>
            </a:r>
          </a:p>
          <a:p>
            <a:r>
              <a:rPr lang="es-ES" sz="1400" dirty="0">
                <a:solidFill>
                  <a:schemeClr val="tx1"/>
                </a:solidFill>
              </a:rPr>
              <a:t>SCHOOL OF ECONOMICS AND BUSINESS – UNIVERSIDAD DE NAVARRA</a:t>
            </a:r>
          </a:p>
        </p:txBody>
      </p:sp>
      <p:cxnSp>
        <p:nvCxnSpPr>
          <p:cNvPr id="11" name="Conector recto 4"/>
          <p:cNvCxnSpPr/>
          <p:nvPr/>
        </p:nvCxnSpPr>
        <p:spPr>
          <a:xfrm>
            <a:off x="261416" y="2006346"/>
            <a:ext cx="6407944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188640" y="2843808"/>
            <a:ext cx="6552728" cy="5517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28" name="27 Grupo"/>
          <p:cNvGrpSpPr/>
          <p:nvPr/>
        </p:nvGrpSpPr>
        <p:grpSpPr>
          <a:xfrm>
            <a:off x="188640" y="3203848"/>
            <a:ext cx="6480720" cy="4464496"/>
            <a:chOff x="263257" y="3563888"/>
            <a:chExt cx="6480720" cy="4464496"/>
          </a:xfrm>
        </p:grpSpPr>
        <p:cxnSp>
          <p:nvCxnSpPr>
            <p:cNvPr id="29" name="28 Conector recto"/>
            <p:cNvCxnSpPr/>
            <p:nvPr/>
          </p:nvCxnSpPr>
          <p:spPr>
            <a:xfrm>
              <a:off x="335265" y="3563888"/>
              <a:ext cx="460851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5447833" y="3563888"/>
              <a:ext cx="1224136" cy="0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1340767" y="3707904"/>
              <a:ext cx="9606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u="sng" dirty="0">
                  <a:solidFill>
                    <a:schemeClr val="accent6"/>
                  </a:solidFill>
                </a:rPr>
                <a:t>PROGRAMA</a:t>
              </a: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263257" y="4211960"/>
              <a:ext cx="4683129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s-ES" sz="1000" b="1" dirty="0">
                  <a:solidFill>
                    <a:schemeClr val="accent6"/>
                  </a:solidFill>
                </a:rPr>
                <a:t>10:00 – 11:30    </a:t>
              </a:r>
              <a:r>
                <a:rPr lang="es-ES" sz="1000" b="1" dirty="0">
                  <a:solidFill>
                    <a:prstClr val="black"/>
                  </a:solidFill>
                </a:rPr>
                <a:t>Soluciones de Financiación y Solvencia para Empresas ante Covid-19</a:t>
              </a:r>
              <a:endParaRPr lang="es-ES" sz="1200" dirty="0"/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127353" y="4538572"/>
              <a:ext cx="4392487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000" b="1" dirty="0"/>
                <a:t>Bienvenida</a:t>
              </a:r>
              <a:endParaRPr lang="es-ES" sz="1000" b="1" dirty="0">
                <a:latin typeface="+mj-lt"/>
                <a:cs typeface="Arial" pitchFamily="34" charset="0"/>
              </a:endParaRPr>
            </a:p>
            <a:p>
              <a:pPr lvl="0"/>
              <a:r>
                <a:rPr lang="es-ES" sz="1000" b="1" dirty="0">
                  <a:latin typeface="+mj-lt"/>
                  <a:cs typeface="Arial" pitchFamily="34" charset="0"/>
                </a:rPr>
                <a:t>Germán López Espinosa </a:t>
              </a:r>
              <a:r>
                <a:rPr lang="es-ES" sz="1000" dirty="0">
                  <a:cs typeface="Arial" pitchFamily="34" charset="0"/>
                </a:rPr>
                <a:t>I</a:t>
              </a:r>
              <a:r>
                <a:rPr lang="es-ES" sz="10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Universidad de Navarra, Director Académico Master </a:t>
              </a:r>
              <a:r>
                <a:rPr lang="es-ES" sz="1000" i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……………………………… 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en Banca y Regulación Financiera</a:t>
              </a:r>
              <a:endParaRPr lang="es-ES" sz="1000" b="1" dirty="0">
                <a:latin typeface="+mj-lt"/>
                <a:cs typeface="Arial" pitchFamily="34" charset="0"/>
              </a:endParaRPr>
            </a:p>
            <a:p>
              <a:pPr lvl="0"/>
              <a:r>
                <a:rPr lang="es-ES" sz="1000" b="1" dirty="0">
                  <a:latin typeface="+mj-lt"/>
                  <a:cs typeface="Arial" pitchFamily="34" charset="0"/>
                </a:rPr>
                <a:t>Ponentes</a:t>
              </a:r>
            </a:p>
            <a:p>
              <a:pPr lvl="0"/>
              <a:endParaRPr lang="es-ES" sz="1000" b="1" dirty="0">
                <a:latin typeface="+mj-lt"/>
                <a:cs typeface="Arial" pitchFamily="34" charset="0"/>
              </a:endParaRPr>
            </a:p>
            <a:p>
              <a:pPr lvl="0"/>
              <a:r>
                <a:rPr lang="es-ES" sz="1000" b="1" dirty="0">
                  <a:latin typeface="+mj-lt"/>
                  <a:cs typeface="Arial" pitchFamily="34" charset="0"/>
                </a:rPr>
                <a:t>José Sevilla            </a:t>
              </a:r>
              <a:r>
                <a:rPr lang="es-ES" sz="1000" b="1" dirty="0" smtClean="0">
                  <a:latin typeface="+mj-lt"/>
                  <a:cs typeface="Arial" pitchFamily="34" charset="0"/>
                </a:rPr>
                <a:t>                     </a:t>
              </a:r>
              <a:r>
                <a:rPr lang="es-ES" sz="1000" dirty="0">
                  <a:latin typeface="+mj-lt"/>
                  <a:cs typeface="Arial" pitchFamily="34" charset="0"/>
                </a:rPr>
                <a:t>I</a:t>
              </a:r>
              <a:r>
                <a:rPr lang="es-ES" sz="10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Bankia, CEO</a:t>
              </a:r>
            </a:p>
            <a:p>
              <a:pPr lvl="0"/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es-ES" sz="1000" b="1" dirty="0">
                  <a:latin typeface="+mj-lt"/>
                  <a:cs typeface="Times New Roman" pitchFamily="18" charset="0"/>
                </a:rPr>
                <a:t>Charo Casero            </a:t>
              </a:r>
              <a:r>
                <a:rPr lang="es-ES" sz="1000" b="1" dirty="0" smtClean="0">
                  <a:latin typeface="+mj-lt"/>
                  <a:cs typeface="Times New Roman" pitchFamily="18" charset="0"/>
                </a:rPr>
                <a:t>                  </a:t>
              </a:r>
              <a:r>
                <a:rPr lang="es-ES" sz="1000" dirty="0">
                  <a:latin typeface="+mj-lt"/>
                  <a:cs typeface="Times New Roman" pitchFamily="18" charset="0"/>
                </a:rPr>
                <a:t>I  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ICO, </a:t>
              </a:r>
              <a:r>
                <a:rPr lang="en-US" sz="1000" i="1" dirty="0">
                  <a:latin typeface="Times New Roman" pitchFamily="18" charset="0"/>
                  <a:cs typeface="Times New Roman" pitchFamily="18" charset="0"/>
                </a:rPr>
                <a:t>Director General de </a:t>
              </a:r>
              <a:r>
                <a:rPr lang="en-US" sz="1000" i="1" dirty="0" err="1">
                  <a:latin typeface="Times New Roman" pitchFamily="18" charset="0"/>
                  <a:cs typeface="Times New Roman" pitchFamily="18" charset="0"/>
                </a:rPr>
                <a:t>Negocios</a:t>
              </a:r>
              <a:endParaRPr lang="en-US" sz="1000" i="1" dirty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es-ES" sz="1000" b="1" dirty="0">
                  <a:latin typeface="+mj-lt"/>
                  <a:cs typeface="Times New Roman" pitchFamily="18" charset="0"/>
                </a:rPr>
                <a:t>Antonio </a:t>
              </a:r>
              <a:r>
                <a:rPr lang="es-ES" sz="1000" b="1" dirty="0" smtClean="0">
                  <a:latin typeface="+mj-lt"/>
                  <a:cs typeface="Times New Roman" pitchFamily="18" charset="0"/>
                </a:rPr>
                <a:t>Ignacio </a:t>
              </a:r>
              <a:r>
                <a:rPr lang="es-ES" sz="1000" b="1" dirty="0" err="1" smtClean="0">
                  <a:latin typeface="+mj-lt"/>
                  <a:cs typeface="Times New Roman" pitchFamily="18" charset="0"/>
                </a:rPr>
                <a:t>Uguina</a:t>
              </a:r>
              <a:r>
                <a:rPr lang="es-ES" sz="1000" b="1" dirty="0" smtClean="0">
                  <a:latin typeface="+mj-lt"/>
                  <a:cs typeface="Times New Roman" pitchFamily="18" charset="0"/>
                </a:rPr>
                <a:t>           </a:t>
              </a:r>
              <a:r>
                <a:rPr lang="es-ES" sz="1000">
                  <a:latin typeface="+mj-lt"/>
                  <a:cs typeface="Times New Roman" pitchFamily="18" charset="0"/>
                </a:rPr>
                <a:t>I  </a:t>
              </a:r>
              <a:r>
                <a:rPr lang="es-ES" sz="1000" i="1" smtClean="0">
                  <a:latin typeface="Times New Roman" pitchFamily="18" charset="0"/>
                  <a:cs typeface="Times New Roman" pitchFamily="18" charset="0"/>
                </a:rPr>
                <a:t>BBVA 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España, Director de Riesgos</a:t>
              </a:r>
            </a:p>
            <a:p>
              <a:pPr lvl="0"/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es-ES" sz="1000" b="1" dirty="0">
                  <a:latin typeface="+mj-lt"/>
                  <a:cs typeface="Times New Roman" pitchFamily="18" charset="0"/>
                </a:rPr>
                <a:t>Antonio Carrascosa  </a:t>
              </a:r>
              <a:r>
                <a:rPr lang="es-ES" sz="1000" b="1" dirty="0" smtClean="0">
                  <a:latin typeface="+mj-lt"/>
                  <a:cs typeface="Times New Roman" pitchFamily="18" charset="0"/>
                </a:rPr>
                <a:t>                </a:t>
              </a:r>
              <a:r>
                <a:rPr lang="es-ES" sz="1000" dirty="0" smtClean="0">
                  <a:latin typeface="+mj-lt"/>
                  <a:cs typeface="Times New Roman" pitchFamily="18" charset="0"/>
                </a:rPr>
                <a:t>I  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SRB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, Ex-Board </a:t>
              </a:r>
              <a:r>
                <a:rPr lang="es-ES" sz="1000" i="1" dirty="0" err="1">
                  <a:latin typeface="Times New Roman" pitchFamily="18" charset="0"/>
                  <a:cs typeface="Times New Roman" pitchFamily="18" charset="0"/>
                </a:rPr>
                <a:t>Member</a:t>
              </a:r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pPr lvl="0"/>
              <a:r>
                <a:rPr lang="es-ES" sz="1000" i="1" dirty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                                     </a:t>
              </a:r>
              <a:r>
                <a:rPr lang="es-ES" sz="1000" i="1" dirty="0" smtClean="0">
                  <a:solidFill>
                    <a:schemeClr val="bg1"/>
                  </a:solidFill>
                  <a:latin typeface="+mj-lt"/>
                  <a:cs typeface="Times New Roman" pitchFamily="18" charset="0"/>
                </a:rPr>
                <a:t>…………….   </a:t>
              </a:r>
              <a:r>
                <a:rPr lang="es-ES" sz="1000" i="1" dirty="0" smtClean="0">
                  <a:latin typeface="Times New Roman" pitchFamily="18" charset="0"/>
                  <a:cs typeface="Times New Roman" pitchFamily="18" charset="0"/>
                </a:rPr>
                <a:t>FROB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, Ex-Director General</a:t>
              </a:r>
            </a:p>
            <a:p>
              <a:pPr lvl="0"/>
              <a:endParaRPr lang="es-ES" sz="1000" i="1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s-ES" sz="1000" b="1" dirty="0"/>
                <a:t>Moderador</a:t>
              </a:r>
            </a:p>
            <a:p>
              <a:r>
                <a:rPr lang="es-ES" sz="1000" b="1" dirty="0"/>
                <a:t>Fernando de la Mora  </a:t>
              </a:r>
              <a:r>
                <a:rPr lang="es-ES" sz="1000" dirty="0"/>
                <a:t>I </a:t>
              </a:r>
              <a:r>
                <a:rPr lang="es-ES" sz="1000" i="1" dirty="0" err="1">
                  <a:latin typeface="Times New Roman" pitchFamily="18" charset="0"/>
                  <a:cs typeface="Times New Roman" pitchFamily="18" charset="0"/>
                </a:rPr>
                <a:t>Alvarez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 &amp; </a:t>
              </a:r>
              <a:r>
                <a:rPr lang="es-ES" sz="1000" i="1" dirty="0" err="1">
                  <a:latin typeface="Times New Roman" pitchFamily="18" charset="0"/>
                  <a:cs typeface="Times New Roman" pitchFamily="18" charset="0"/>
                </a:rPr>
                <a:t>Marsal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 , </a:t>
              </a:r>
              <a:r>
                <a:rPr lang="es-ES" sz="1000" i="1" dirty="0" err="1">
                  <a:latin typeface="Times New Roman" pitchFamily="18" charset="0"/>
                  <a:cs typeface="Times New Roman" pitchFamily="18" charset="0"/>
                </a:rPr>
                <a:t>Managing</a:t>
              </a:r>
              <a:r>
                <a:rPr lang="es-ES" sz="1000" i="1" dirty="0">
                  <a:latin typeface="Times New Roman" pitchFamily="18" charset="0"/>
                  <a:cs typeface="Times New Roman" pitchFamily="18" charset="0"/>
                </a:rPr>
                <a:t> Director España y Portugal</a:t>
              </a:r>
            </a:p>
            <a:p>
              <a:endParaRPr lang="es-ES" sz="1000" i="1" dirty="0"/>
            </a:p>
            <a:p>
              <a:pPr algn="just"/>
              <a:r>
                <a:rPr lang="es-ES" sz="1000" i="1" dirty="0"/>
                <a:t>Los ponentes realizarán cada uno una primera exposición inicial y, seguidamente, se abrirá un coloquio.</a:t>
              </a:r>
              <a:endParaRPr lang="es-ES" sz="1000" dirty="0"/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5386037" y="3707904"/>
              <a:ext cx="11419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u="sng" dirty="0">
                  <a:solidFill>
                    <a:schemeClr val="accent6"/>
                  </a:solidFill>
                </a:rPr>
                <a:t>INFORMACIÓN</a:t>
              </a:r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5447833" y="4054296"/>
              <a:ext cx="1221527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000" b="1" dirty="0"/>
                <a:t>Fecha</a:t>
              </a:r>
            </a:p>
            <a:p>
              <a:r>
                <a:rPr lang="es-ES" sz="900" dirty="0"/>
                <a:t>11 de diciembre de</a:t>
              </a:r>
            </a:p>
            <a:p>
              <a:r>
                <a:rPr lang="es-ES" sz="900" dirty="0"/>
                <a:t>2020</a:t>
              </a:r>
            </a:p>
            <a:p>
              <a:r>
                <a:rPr lang="es-ES" sz="900" dirty="0"/>
                <a:t>10:00 am</a:t>
              </a:r>
            </a:p>
          </p:txBody>
        </p:sp>
        <p:cxnSp>
          <p:nvCxnSpPr>
            <p:cNvPr id="37" name="36 Conector recto"/>
            <p:cNvCxnSpPr/>
            <p:nvPr/>
          </p:nvCxnSpPr>
          <p:spPr>
            <a:xfrm>
              <a:off x="5447833" y="8028384"/>
              <a:ext cx="1224136" cy="0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37 CuadroTexto"/>
            <p:cNvSpPr txBox="1"/>
            <p:nvPr/>
          </p:nvSpPr>
          <p:spPr>
            <a:xfrm>
              <a:off x="5445224" y="5078958"/>
              <a:ext cx="129875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000" b="1" dirty="0"/>
                <a:t>Inscripción</a:t>
              </a:r>
            </a:p>
            <a:p>
              <a:r>
                <a:rPr lang="es-ES" sz="900" dirty="0"/>
                <a:t>Debe enviar un mail </a:t>
              </a:r>
            </a:p>
            <a:p>
              <a:r>
                <a:rPr lang="es-ES" sz="900" dirty="0"/>
                <a:t>indicando nombre y </a:t>
              </a:r>
            </a:p>
            <a:p>
              <a:r>
                <a:rPr lang="es-ES" sz="900" dirty="0"/>
                <a:t>DNI a </a:t>
              </a:r>
            </a:p>
            <a:p>
              <a:r>
                <a:rPr lang="es-ES" sz="900" dirty="0">
                  <a:hlinkClick r:id="rId3"/>
                </a:rPr>
                <a:t>mbrf@unav.es</a:t>
              </a:r>
              <a:endParaRPr lang="es-ES" sz="900" dirty="0"/>
            </a:p>
            <a:p>
              <a:r>
                <a:rPr lang="es-ES" sz="900" dirty="0"/>
                <a:t>y se le enviará el link de</a:t>
              </a:r>
            </a:p>
            <a:p>
              <a:r>
                <a:rPr lang="es-ES" sz="900" dirty="0"/>
                <a:t>acceso a la conferencia</a:t>
              </a:r>
            </a:p>
          </p:txBody>
        </p:sp>
        <p:cxnSp>
          <p:nvCxnSpPr>
            <p:cNvPr id="39" name="38 Conector recto"/>
            <p:cNvCxnSpPr/>
            <p:nvPr/>
          </p:nvCxnSpPr>
          <p:spPr>
            <a:xfrm>
              <a:off x="5445224" y="6228184"/>
              <a:ext cx="1224136" cy="0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7385" y="6372200"/>
              <a:ext cx="1199813" cy="484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42" name="41 Conector recto"/>
            <p:cNvCxnSpPr/>
            <p:nvPr/>
          </p:nvCxnSpPr>
          <p:spPr>
            <a:xfrm>
              <a:off x="5445224" y="4932040"/>
              <a:ext cx="1224136" cy="0"/>
            </a:xfrm>
            <a:prstGeom prst="line">
              <a:avLst/>
            </a:prstGeom>
            <a:ln w="222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28 Conector recto"/>
          <p:cNvCxnSpPr/>
          <p:nvPr/>
        </p:nvCxnSpPr>
        <p:spPr>
          <a:xfrm>
            <a:off x="260648" y="7668344"/>
            <a:ext cx="460851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A&amp;M standard full logo blue">
            <a:extLst>
              <a:ext uri="{FF2B5EF4-FFF2-40B4-BE49-F238E27FC236}">
                <a16:creationId xmlns:a16="http://schemas.microsoft.com/office/drawing/2014/main" id="{F3F332D5-584A-BA49-A1D9-35815F98FC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5436" y="7348681"/>
            <a:ext cx="1283323" cy="229164"/>
          </a:xfrm>
          <a:prstGeom prst="rect">
            <a:avLst/>
          </a:prstGeom>
        </p:spPr>
      </p:pic>
      <p:pic>
        <p:nvPicPr>
          <p:cNvPr id="25" name="A&amp;M standard logo white">
            <a:extLst>
              <a:ext uri="{FF2B5EF4-FFF2-40B4-BE49-F238E27FC236}">
                <a16:creationId xmlns:a16="http://schemas.microsoft.com/office/drawing/2014/main" id="{5C4E2A1F-41D0-9F4E-8316-BEAC89A458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8711" y="6716606"/>
            <a:ext cx="644725" cy="56735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94277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166</Words>
  <Application>Microsoft Office PowerPoint</Application>
  <PresentationFormat>Presentación en pantalla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RETOS PARA LA BANCA EN EL ENTORNO COVID-19 29 de mayo de 2020</dc:title>
  <dc:creator>Borja</dc:creator>
  <cp:lastModifiedBy>Borja Goni Rodriguez de Almeida</cp:lastModifiedBy>
  <cp:revision>51</cp:revision>
  <cp:lastPrinted>2020-10-20T08:01:44Z</cp:lastPrinted>
  <dcterms:created xsi:type="dcterms:W3CDTF">2020-05-06T14:43:57Z</dcterms:created>
  <dcterms:modified xsi:type="dcterms:W3CDTF">2020-11-16T15:29:31Z</dcterms:modified>
</cp:coreProperties>
</file>