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9" r:id="rId10"/>
    <p:sldId id="267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918B3B-0A2F-49B6-BB4C-05696D76C228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B0B38-46E7-45CC-B878-C77025D99B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252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33A4-D674-4C7B-AA2D-A8B4504C7FA6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99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471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97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84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629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75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02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05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55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44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011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1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044F-10C0-4A65-8D24-15B7DEAFFD2C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BCC4-35E2-41C1-BC1A-4F83B8E3A1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87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rive.google.com/open?id=1MUHTt9y962xpg3PHOql1wT77uMaWCByS" TargetMode="External"/><Relationship Id="rId13" Type="http://schemas.openxmlformats.org/officeDocument/2006/relationships/hyperlink" Target="https://drive.google.com/open?id=1MkkT1_fTZZ_GXJSo4P_N-YchLj1aF_pd" TargetMode="External"/><Relationship Id="rId3" Type="http://schemas.openxmlformats.org/officeDocument/2006/relationships/hyperlink" Target="https://drive.google.com/open?id=1MUOWORCAdCzOpvTRIWp7hbcT_ZSUn747" TargetMode="External"/><Relationship Id="rId7" Type="http://schemas.openxmlformats.org/officeDocument/2006/relationships/hyperlink" Target="https://drive.google.com/open?id=1MbtNxGWuY8jaFleEogg9jq8KEi6kHlAa" TargetMode="External"/><Relationship Id="rId12" Type="http://schemas.openxmlformats.org/officeDocument/2006/relationships/hyperlink" Target="https://drive.google.com/open?id=1MgsqEs2yo9FEv9qsIAFUj-hVD0a6jGE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open?id=1Mbh3tTXfY9TVrmR0BdXHujIMJx5TLUfo" TargetMode="External"/><Relationship Id="rId11" Type="http://schemas.openxmlformats.org/officeDocument/2006/relationships/hyperlink" Target="https://drive.google.com/open?id=1Mgp4YgAw5Xn9naBtsm_7tWmIheC699a8" TargetMode="External"/><Relationship Id="rId5" Type="http://schemas.openxmlformats.org/officeDocument/2006/relationships/hyperlink" Target="https://drive.google.com/open?id=1M_mnrf7ygOYNC_MyO765hvBt4ZBJ8afi" TargetMode="External"/><Relationship Id="rId15" Type="http://schemas.openxmlformats.org/officeDocument/2006/relationships/hyperlink" Target="https://drive.google.com/open?id=1NOds7Nk_ARxd1H0vrrWioMK8cr5iSRZA" TargetMode="External"/><Relationship Id="rId10" Type="http://schemas.openxmlformats.org/officeDocument/2006/relationships/hyperlink" Target="https://drive.google.com/open?id=1Mg7jKN3e53pGnXAqp25IbqphzBoP464q" TargetMode="External"/><Relationship Id="rId4" Type="http://schemas.openxmlformats.org/officeDocument/2006/relationships/hyperlink" Target="https://drive.google.com/open?id=1MXrW-pnxFVBGLlHNIUZ37FmtIXy1WA6T" TargetMode="External"/><Relationship Id="rId9" Type="http://schemas.openxmlformats.org/officeDocument/2006/relationships/hyperlink" Target="https://drive.google.com/open?id=1MdZEqU9rIkNhsr4zYriicZIDyObCm2Fm" TargetMode="External"/><Relationship Id="rId14" Type="http://schemas.openxmlformats.org/officeDocument/2006/relationships/hyperlink" Target="https://drive.google.com/open?id=1MmeVpqJQs-AxcNCXR5Y94X4X3ROFwY1b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98622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79872" y="2706896"/>
            <a:ext cx="10250128" cy="1334161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bg1"/>
                </a:solidFill>
              </a:rPr>
              <a:t>9</a:t>
            </a:r>
            <a:r>
              <a:rPr lang="es-ES" sz="4400" b="1" dirty="0" smtClean="0">
                <a:solidFill>
                  <a:schemeClr val="bg1"/>
                </a:solidFill>
              </a:rPr>
              <a:t>. RECLAMACIONES</a:t>
            </a:r>
          </a:p>
          <a:p>
            <a:endParaRPr lang="es-ES" sz="4400" dirty="0">
              <a:solidFill>
                <a:schemeClr val="bg1"/>
              </a:solidFill>
            </a:endParaRPr>
          </a:p>
          <a:p>
            <a:endParaRPr lang="es-ES" sz="44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0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36882" y="183874"/>
            <a:ext cx="11718235" cy="64902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3429000"/>
            <a:ext cx="9144000" cy="1145808"/>
          </a:xfrm>
        </p:spPr>
        <p:txBody>
          <a:bodyPr/>
          <a:lstStyle/>
          <a:p>
            <a:r>
              <a:rPr lang="es-ES" sz="2800" dirty="0" smtClean="0">
                <a:solidFill>
                  <a:schemeClr val="bg1"/>
                </a:solidFill>
              </a:rPr>
              <a:t>Servicio de Compras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2020</a:t>
            </a:r>
          </a:p>
          <a:p>
            <a:endParaRPr lang="es-ES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7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4900" y="2638275"/>
            <a:ext cx="10515600" cy="344993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2</a:t>
            </a:fld>
            <a:endParaRPr lang="es-ES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34985" y="1455741"/>
            <a:ext cx="111855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Acceder a la Solicitud que queremos reclamar</a:t>
            </a:r>
            <a:r>
              <a:rPr lang="es-ES" sz="2000" dirty="0" smtClean="0"/>
              <a:t>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20215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3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4985" y="1455741"/>
            <a:ext cx="11185515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Clicar en</a:t>
            </a:r>
            <a:r>
              <a:rPr lang="es-ES" sz="2800" b="1" dirty="0" smtClean="0"/>
              <a:t> Acciones </a:t>
            </a:r>
            <a:r>
              <a:rPr lang="es-ES" sz="2800" dirty="0" smtClean="0"/>
              <a:t>y seleccionar la opción de </a:t>
            </a:r>
            <a:r>
              <a:rPr lang="es-ES" sz="2800" b="1" dirty="0" smtClean="0"/>
              <a:t>Editar Orden</a:t>
            </a:r>
            <a:r>
              <a:rPr lang="es-ES" sz="2800" dirty="0" smtClean="0"/>
              <a:t>.</a:t>
            </a:r>
            <a:endParaRPr lang="es-ES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81" y="2608547"/>
            <a:ext cx="11234366" cy="260797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Elipse 8"/>
          <p:cNvSpPr/>
          <p:nvPr/>
        </p:nvSpPr>
        <p:spPr>
          <a:xfrm>
            <a:off x="10154819" y="2819400"/>
            <a:ext cx="1659373" cy="520457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7962900" y="1978961"/>
            <a:ext cx="1714500" cy="263113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37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4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4985" y="1455741"/>
            <a:ext cx="111855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En el campo Descripción escribir el término RECLAMACION (Mayúscula y sin acentos).</a:t>
            </a:r>
            <a:endParaRPr lang="es-ES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7795"/>
            <a:ext cx="10544175" cy="22955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Elipse 8"/>
          <p:cNvSpPr/>
          <p:nvPr/>
        </p:nvSpPr>
        <p:spPr>
          <a:xfrm>
            <a:off x="1828800" y="3985557"/>
            <a:ext cx="1162050" cy="414993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0" name="Conector recto de flecha 9"/>
          <p:cNvCxnSpPr/>
          <p:nvPr/>
        </p:nvCxnSpPr>
        <p:spPr>
          <a:xfrm flipH="1">
            <a:off x="4552950" y="1978961"/>
            <a:ext cx="3409950" cy="20065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1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5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4985" y="1455741"/>
            <a:ext cx="111855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En la línea de la Solicitud que queremos realizar la Reclamación, escribir el motivo en el campo destinado a ello: </a:t>
            </a:r>
            <a:r>
              <a:rPr lang="es-ES" sz="2800" b="1" dirty="0" smtClean="0"/>
              <a:t>Motivo de Reclamación</a:t>
            </a:r>
            <a:endParaRPr lang="es-ES" sz="20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38" y="2746929"/>
            <a:ext cx="10763722" cy="39745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Elipse 8"/>
          <p:cNvSpPr/>
          <p:nvPr/>
        </p:nvSpPr>
        <p:spPr>
          <a:xfrm>
            <a:off x="10191750" y="5319057"/>
            <a:ext cx="1162050" cy="414993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6496050" y="2552700"/>
            <a:ext cx="3886200" cy="3505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05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6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434985" y="1455741"/>
            <a:ext cx="111855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En el campo </a:t>
            </a:r>
            <a:r>
              <a:rPr lang="es-ES" sz="2800" b="1" dirty="0" smtClean="0"/>
              <a:t>Estado Reclamación Solicitud</a:t>
            </a:r>
            <a:r>
              <a:rPr lang="es-ES" sz="2800" dirty="0" smtClean="0"/>
              <a:t>, seleccionar la opción </a:t>
            </a:r>
            <a:r>
              <a:rPr lang="es-ES" sz="2800" b="1" dirty="0" smtClean="0"/>
              <a:t>Solicitud de compra reclamada.</a:t>
            </a:r>
            <a:endParaRPr lang="es-ES" sz="2000" b="1" dirty="0"/>
          </a:p>
        </p:txBody>
      </p:sp>
      <p:sp>
        <p:nvSpPr>
          <p:cNvPr id="9" name="Elipse 8"/>
          <p:cNvSpPr/>
          <p:nvPr/>
        </p:nvSpPr>
        <p:spPr>
          <a:xfrm>
            <a:off x="1828800" y="3985557"/>
            <a:ext cx="1162050" cy="414993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t="23822"/>
          <a:stretch/>
        </p:blipFill>
        <p:spPr>
          <a:xfrm>
            <a:off x="434985" y="2644762"/>
            <a:ext cx="11468102" cy="271463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2900" y="5105400"/>
            <a:ext cx="4057650" cy="13144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0" name="Conector recto de flecha 9"/>
          <p:cNvCxnSpPr/>
          <p:nvPr/>
        </p:nvCxnSpPr>
        <p:spPr>
          <a:xfrm flipH="1">
            <a:off x="9974257" y="2409848"/>
            <a:ext cx="636593" cy="244472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429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7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Reclamación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58785" y="1446351"/>
            <a:ext cx="11185515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Una vez realizados los dos pasos anteriores en la línea de producto, clicar en </a:t>
            </a:r>
            <a:r>
              <a:rPr lang="es-ES" sz="2800" b="1" dirty="0" smtClean="0"/>
              <a:t>Guardar</a:t>
            </a:r>
            <a:r>
              <a:rPr lang="es-ES" sz="2800" dirty="0" smtClean="0"/>
              <a:t> y </a:t>
            </a:r>
            <a:r>
              <a:rPr lang="es-ES" sz="2800" b="1" dirty="0" smtClean="0"/>
              <a:t>Enviar</a:t>
            </a:r>
            <a:r>
              <a:rPr lang="es-ES" sz="2800" dirty="0" smtClean="0"/>
              <a:t>.</a:t>
            </a:r>
            <a:endParaRPr lang="es-ES" sz="20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3288037"/>
            <a:ext cx="11468098" cy="21807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Elipse 8"/>
          <p:cNvSpPr/>
          <p:nvPr/>
        </p:nvSpPr>
        <p:spPr>
          <a:xfrm>
            <a:off x="9711528" y="3598219"/>
            <a:ext cx="1642272" cy="516581"/>
          </a:xfrm>
          <a:prstGeom prst="ellipse">
            <a:avLst/>
          </a:prstGeom>
          <a:noFill/>
          <a:ln w="7302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443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870F-16AC-4890-ACA2-F57D6892F490}" type="slidenum">
              <a:rPr lang="es-ES" smtClean="0"/>
              <a:t>8</a:t>
            </a:fld>
            <a:endParaRPr lang="es-E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1" y="1"/>
            <a:ext cx="12192001" cy="1073426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b="1" dirty="0" smtClean="0">
                <a:solidFill>
                  <a:schemeClr val="bg1"/>
                </a:solidFill>
              </a:rPr>
              <a:t> Orden de Cambio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50841" y="1703391"/>
            <a:ext cx="11403009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3600" dirty="0" smtClean="0"/>
              <a:t>Una vez enviada la Reclamación, pasará de nuevo el proceso </a:t>
            </a:r>
            <a:r>
              <a:rPr lang="es-ES" sz="3600" dirty="0"/>
              <a:t>automático de Control </a:t>
            </a:r>
            <a:r>
              <a:rPr lang="es-ES" sz="3600" dirty="0" smtClean="0"/>
              <a:t>Presupuestario y llegará al Gestor de compras correspondiente del área. </a:t>
            </a:r>
          </a:p>
          <a:p>
            <a:r>
              <a:rPr lang="es-ES" sz="3600" dirty="0" smtClean="0"/>
              <a:t>Éste procederá a su revisión y a la Aceptación/Rechazo </a:t>
            </a:r>
            <a:r>
              <a:rPr lang="es-ES" sz="3600" dirty="0"/>
              <a:t>de la </a:t>
            </a:r>
            <a:r>
              <a:rPr lang="es-ES" sz="3600" dirty="0" smtClean="0"/>
              <a:t>Reclamación.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21113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2028" y="1208629"/>
            <a:ext cx="11437687" cy="55080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 smtClean="0">
                <a:solidFill>
                  <a:schemeClr val="accent5"/>
                </a:solidFill>
              </a:rPr>
              <a:t>0.       AUTORIZACIÓN PARA COMPRAR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DÓNDE </a:t>
            </a:r>
            <a:r>
              <a:rPr lang="es-ES" sz="2400" dirty="0">
                <a:solidFill>
                  <a:schemeClr val="accent5"/>
                </a:solidFill>
              </a:rPr>
              <a:t>SE REALIZA LA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CONFIGURAR </a:t>
            </a:r>
            <a:r>
              <a:rPr lang="es-ES" sz="2400" dirty="0">
                <a:solidFill>
                  <a:schemeClr val="accent5"/>
                </a:solidFill>
              </a:rPr>
              <a:t>LAS PREFERENCIAS DE LA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GENERAR UNA SOLICITUD 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TRAMITAR LA SOLICITUD </a:t>
            </a:r>
            <a:r>
              <a:rPr lang="es-ES" sz="2400" dirty="0">
                <a:solidFill>
                  <a:schemeClr val="accent5"/>
                </a:solidFill>
              </a:rPr>
              <a:t>DE </a:t>
            </a:r>
            <a:r>
              <a:rPr lang="es-ES" sz="2400" dirty="0" smtClean="0">
                <a:solidFill>
                  <a:schemeClr val="accent5"/>
                </a:solidFill>
              </a:rPr>
              <a:t>COMPRA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GENERAR </a:t>
            </a:r>
            <a:r>
              <a:rPr lang="es-ES" sz="2400" dirty="0">
                <a:solidFill>
                  <a:schemeClr val="accent5"/>
                </a:solidFill>
              </a:rPr>
              <a:t>LA SOLICITUD DE ARTÍCULO NO INCLUIDO EN EL </a:t>
            </a:r>
            <a:r>
              <a:rPr lang="es-ES" sz="2400" dirty="0" smtClean="0">
                <a:solidFill>
                  <a:schemeClr val="accent5"/>
                </a:solidFill>
              </a:rPr>
              <a:t>CATÁLOGO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ESTÁN MIS </a:t>
            </a:r>
            <a:r>
              <a:rPr lang="es-ES" sz="2400" dirty="0" smtClean="0">
                <a:solidFill>
                  <a:schemeClr val="accent5"/>
                </a:solidFill>
              </a:rPr>
              <a:t>SOLICITUDES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</a:t>
            </a:r>
            <a:r>
              <a:rPr lang="es-ES" sz="2400" dirty="0">
                <a:solidFill>
                  <a:schemeClr val="accent5"/>
                </a:solidFill>
              </a:rPr>
              <a:t>REPETIR UNA </a:t>
            </a:r>
            <a:r>
              <a:rPr lang="es-ES" sz="2400" dirty="0" smtClean="0">
                <a:solidFill>
                  <a:schemeClr val="accent5"/>
                </a:solidFill>
              </a:rPr>
              <a:t>SOLICITUD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REALIZAR UNA MODIFICACIÓN EN UNA SOLICITUD: UNA ORDEN DE CAMBIO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RECLAMACIONES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DEVOLUCIONES 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CÓMO PUEDO VER EL ESTADO DE MI RECLAMACIÓN/DEVOLUCIÓN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s-ES" sz="2400" dirty="0" smtClean="0">
                <a:solidFill>
                  <a:schemeClr val="accent5"/>
                </a:solidFill>
              </a:rPr>
              <a:t>CATEGORÍAS DE COMPRA</a:t>
            </a:r>
            <a:endParaRPr lang="es-ES" sz="2400" dirty="0">
              <a:solidFill>
                <a:schemeClr val="accent5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 smtClean="0"/>
          </a:p>
          <a:p>
            <a:pPr marL="457200" indent="-457200" algn="ctr">
              <a:lnSpc>
                <a:spcPct val="150000"/>
              </a:lnSpc>
              <a:buAutoNum type="arabicPeriod"/>
            </a:pPr>
            <a:endParaRPr lang="es-E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073426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algn="ctr"/>
            <a:r>
              <a:rPr lang="es-ES_tradnl" b="1" dirty="0">
                <a:solidFill>
                  <a:schemeClr val="bg1"/>
                </a:solidFill>
              </a:rPr>
              <a:t> </a:t>
            </a:r>
            <a:r>
              <a:rPr lang="es-ES_tradnl" b="1" dirty="0" smtClean="0">
                <a:solidFill>
                  <a:schemeClr val="bg1"/>
                </a:solidFill>
              </a:rPr>
              <a:t> Índice</a:t>
            </a:r>
            <a:endParaRPr lang="es-ES_tradnl" b="1" dirty="0">
              <a:solidFill>
                <a:schemeClr val="bg1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445483" y="6356350"/>
            <a:ext cx="2743200" cy="365125"/>
          </a:xfrm>
          <a:ln>
            <a:noFill/>
          </a:ln>
        </p:spPr>
        <p:txBody>
          <a:bodyPr/>
          <a:lstStyle/>
          <a:p>
            <a:fld id="{E604870F-16AC-4890-ACA2-F57D6892F490}" type="slidenum">
              <a:rPr lang="es-ES" smtClean="0"/>
              <a:t>9</a:t>
            </a:fld>
            <a:endParaRPr lang="es-ES" dirty="0"/>
          </a:p>
        </p:txBody>
      </p:sp>
      <p:sp>
        <p:nvSpPr>
          <p:cNvPr id="8" name="Rectángulo 7">
            <a:hlinkClick r:id="rId3"/>
          </p:cNvPr>
          <p:cNvSpPr/>
          <p:nvPr/>
        </p:nvSpPr>
        <p:spPr>
          <a:xfrm>
            <a:off x="380999" y="124455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>
            <a:hlinkClick r:id="rId4"/>
          </p:cNvPr>
          <p:cNvSpPr/>
          <p:nvPr/>
        </p:nvSpPr>
        <p:spPr>
          <a:xfrm>
            <a:off x="380999" y="166294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hlinkClick r:id="rId5"/>
          </p:cNvPr>
          <p:cNvSpPr/>
          <p:nvPr/>
        </p:nvSpPr>
        <p:spPr>
          <a:xfrm>
            <a:off x="380999" y="208134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>
            <a:hlinkClick r:id="rId6"/>
          </p:cNvPr>
          <p:cNvSpPr/>
          <p:nvPr/>
        </p:nvSpPr>
        <p:spPr>
          <a:xfrm>
            <a:off x="380999" y="249973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hlinkClick r:id="rId7"/>
          </p:cNvPr>
          <p:cNvSpPr/>
          <p:nvPr/>
        </p:nvSpPr>
        <p:spPr>
          <a:xfrm>
            <a:off x="380999" y="291813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hlinkClick r:id="rId8"/>
          </p:cNvPr>
          <p:cNvSpPr/>
          <p:nvPr/>
        </p:nvSpPr>
        <p:spPr>
          <a:xfrm>
            <a:off x="380999" y="333652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hlinkClick r:id="rId9"/>
          </p:cNvPr>
          <p:cNvSpPr/>
          <p:nvPr/>
        </p:nvSpPr>
        <p:spPr>
          <a:xfrm>
            <a:off x="380999" y="375492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hlinkClick r:id="rId10"/>
          </p:cNvPr>
          <p:cNvSpPr/>
          <p:nvPr/>
        </p:nvSpPr>
        <p:spPr>
          <a:xfrm>
            <a:off x="380999" y="417331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hlinkClick r:id="rId11"/>
          </p:cNvPr>
          <p:cNvSpPr/>
          <p:nvPr/>
        </p:nvSpPr>
        <p:spPr>
          <a:xfrm>
            <a:off x="380999" y="459171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hlinkClick r:id="rId12"/>
          </p:cNvPr>
          <p:cNvSpPr/>
          <p:nvPr/>
        </p:nvSpPr>
        <p:spPr>
          <a:xfrm>
            <a:off x="380999" y="501010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hlinkClick r:id="rId13"/>
          </p:cNvPr>
          <p:cNvSpPr/>
          <p:nvPr/>
        </p:nvSpPr>
        <p:spPr>
          <a:xfrm>
            <a:off x="380999" y="5428500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>
            <a:hlinkClick r:id="rId14"/>
          </p:cNvPr>
          <p:cNvSpPr/>
          <p:nvPr/>
        </p:nvSpPr>
        <p:spPr>
          <a:xfrm>
            <a:off x="380999" y="5846895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Rectángulo 19">
            <a:hlinkClick r:id="rId15"/>
          </p:cNvPr>
          <p:cNvSpPr/>
          <p:nvPr/>
        </p:nvSpPr>
        <p:spPr>
          <a:xfrm>
            <a:off x="380999" y="6306097"/>
            <a:ext cx="10980000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09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236</Words>
  <Application>Microsoft Office PowerPoint</Application>
  <PresentationFormat>Panorámica</PresentationFormat>
  <Paragraphs>51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Índice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Chocarro</dc:creator>
  <cp:lastModifiedBy>José María Arévalo</cp:lastModifiedBy>
  <cp:revision>6</cp:revision>
  <dcterms:created xsi:type="dcterms:W3CDTF">2020-05-12T16:49:18Z</dcterms:created>
  <dcterms:modified xsi:type="dcterms:W3CDTF">2020-05-20T06:08:18Z</dcterms:modified>
</cp:coreProperties>
</file>