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EBCC2-C90F-4CA1-8897-9BC500607387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70F78-7682-4D09-A16E-071A23800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70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233A4-D674-4C7B-AA2D-A8B4504C7FA6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89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88C1-6069-4F14-A2A2-91E8E58D941C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8BC-ACE6-4231-AADA-518DC9527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26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88C1-6069-4F14-A2A2-91E8E58D941C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8BC-ACE6-4231-AADA-518DC9527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2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88C1-6069-4F14-A2A2-91E8E58D941C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8BC-ACE6-4231-AADA-518DC9527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22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88C1-6069-4F14-A2A2-91E8E58D941C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8BC-ACE6-4231-AADA-518DC9527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33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88C1-6069-4F14-A2A2-91E8E58D941C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8BC-ACE6-4231-AADA-518DC9527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03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88C1-6069-4F14-A2A2-91E8E58D941C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8BC-ACE6-4231-AADA-518DC9527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48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88C1-6069-4F14-A2A2-91E8E58D941C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8BC-ACE6-4231-AADA-518DC9527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04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88C1-6069-4F14-A2A2-91E8E58D941C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8BC-ACE6-4231-AADA-518DC9527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47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88C1-6069-4F14-A2A2-91E8E58D941C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8BC-ACE6-4231-AADA-518DC9527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85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88C1-6069-4F14-A2A2-91E8E58D941C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8BC-ACE6-4231-AADA-518DC9527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09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88C1-6069-4F14-A2A2-91E8E58D941C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8BC-ACE6-4231-AADA-518DC9527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813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988C1-6069-4F14-A2A2-91E8E58D941C}" type="datetimeFigureOut">
              <a:rPr lang="es-ES" smtClean="0"/>
              <a:t>29/05/2020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08BC-ACE6-4231-AADA-518DC9527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68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nav.es/SI/accounting/tickets_jira/index.php?form=S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MUHTt9y962xpg3PHOql1wT77uMaWCByS" TargetMode="External"/><Relationship Id="rId13" Type="http://schemas.openxmlformats.org/officeDocument/2006/relationships/hyperlink" Target="https://drive.google.com/open?id=1MkkT1_fTZZ_GXJSo4P_N-YchLj1aF_pd" TargetMode="External"/><Relationship Id="rId3" Type="http://schemas.openxmlformats.org/officeDocument/2006/relationships/hyperlink" Target="https://drive.google.com/open?id=1MUOWORCAdCzOpvTRIWp7hbcT_ZSUn747" TargetMode="External"/><Relationship Id="rId7" Type="http://schemas.openxmlformats.org/officeDocument/2006/relationships/hyperlink" Target="https://drive.google.com/open?id=1MbtNxGWuY8jaFleEogg9jq8KEi6kHlAa" TargetMode="External"/><Relationship Id="rId12" Type="http://schemas.openxmlformats.org/officeDocument/2006/relationships/hyperlink" Target="https://drive.google.com/open?id=1MgsqEs2yo9FEv9qsIAFUj-hVD0a6jGE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Mbh3tTXfY9TVrmR0BdXHujIMJx5TLUfo" TargetMode="External"/><Relationship Id="rId11" Type="http://schemas.openxmlformats.org/officeDocument/2006/relationships/hyperlink" Target="https://drive.google.com/open?id=1Mgp4YgAw5Xn9naBtsm_7tWmIheC699a8" TargetMode="External"/><Relationship Id="rId5" Type="http://schemas.openxmlformats.org/officeDocument/2006/relationships/hyperlink" Target="https://drive.google.com/open?id=1M_mnrf7ygOYNC_MyO765hvBt4ZBJ8afi" TargetMode="External"/><Relationship Id="rId15" Type="http://schemas.openxmlformats.org/officeDocument/2006/relationships/hyperlink" Target="https://drive.google.com/open?id=1NOds7Nk_ARxd1H0vrrWioMK8cr5iSRZA" TargetMode="External"/><Relationship Id="rId10" Type="http://schemas.openxmlformats.org/officeDocument/2006/relationships/hyperlink" Target="https://drive.google.com/open?id=1Mg7jKN3e53pGnXAqp25IbqphzBoP464q" TargetMode="External"/><Relationship Id="rId4" Type="http://schemas.openxmlformats.org/officeDocument/2006/relationships/hyperlink" Target="https://drive.google.com/open?id=1MXrW-pnxFVBGLlHNIUZ37FmtIXy1WA6T" TargetMode="External"/><Relationship Id="rId9" Type="http://schemas.openxmlformats.org/officeDocument/2006/relationships/hyperlink" Target="https://drive.google.com/open?id=1MdZEqU9rIkNhsr4zYriicZIDyObCm2Fm" TargetMode="External"/><Relationship Id="rId14" Type="http://schemas.openxmlformats.org/officeDocument/2006/relationships/hyperlink" Target="https://drive.google.com/open?id=1MmeVpqJQs-AxcNCXR5Y94X4X3ROFwY1b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6882" y="198622"/>
            <a:ext cx="11718235" cy="64902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2677399"/>
            <a:ext cx="9144000" cy="1532698"/>
          </a:xfrm>
        </p:spPr>
        <p:txBody>
          <a:bodyPr>
            <a:normAutofit fontScale="85000" lnSpcReduction="20000"/>
          </a:bodyPr>
          <a:lstStyle/>
          <a:p>
            <a:r>
              <a:rPr lang="es-ES" sz="5200" b="1" dirty="0" smtClean="0">
                <a:solidFill>
                  <a:schemeClr val="bg1"/>
                </a:solidFill>
              </a:rPr>
              <a:t>4. TRAMITAR SOLICITUD DE COMPRA</a:t>
            </a:r>
          </a:p>
          <a:p>
            <a:r>
              <a:rPr lang="es-ES" sz="4400" dirty="0" smtClean="0">
                <a:solidFill>
                  <a:schemeClr val="bg1"/>
                </a:solidFill>
              </a:rPr>
              <a:t>Una vez generada la solicitud, se deben completar unos datos para poder tramitarla. </a:t>
            </a:r>
            <a:endParaRPr lang="es-ES" sz="1800" dirty="0">
              <a:solidFill>
                <a:schemeClr val="bg1"/>
              </a:solidFill>
            </a:endParaRPr>
          </a:p>
          <a:p>
            <a:endParaRPr lang="es-ES" sz="4400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6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Tramitar Solicitud  </a:t>
            </a:r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2</a:t>
            </a:fld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350941" y="1233860"/>
            <a:ext cx="11490115" cy="1200329"/>
          </a:xfrm>
          <a:prstGeom prst="rect">
            <a:avLst/>
          </a:prstGeom>
          <a:ln w="127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s-ES" dirty="0" smtClean="0"/>
              <a:t>Una vez generada la Solicitud, nos aparece otra pantalla en la que se deben cumplimentar varios datos.</a:t>
            </a:r>
          </a:p>
          <a:p>
            <a:r>
              <a:rPr lang="es-ES" b="1" dirty="0" smtClean="0"/>
              <a:t>1.- Departamento </a:t>
            </a:r>
            <a:r>
              <a:rPr lang="es-ES" dirty="0" smtClean="0"/>
              <a:t>que realiza la Solicitud</a:t>
            </a:r>
            <a:r>
              <a:rPr lang="es-ES" dirty="0" smtClean="0"/>
              <a:t>. Si no se encuentra el departamento al que queremos imputar el gasto, se debe realizar un parte </a:t>
            </a:r>
            <a:r>
              <a:rPr lang="es-ES" dirty="0">
                <a:hlinkClick r:id="rId2"/>
              </a:rPr>
              <a:t>https://www.unav.es/SI/accounting/tickets_jira/index.php?form=SD</a:t>
            </a:r>
            <a:endParaRPr lang="es-ES" b="1" dirty="0">
              <a:solidFill>
                <a:srgbClr val="FF0000"/>
              </a:solidFill>
            </a:endParaRPr>
          </a:p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941" y="2090653"/>
            <a:ext cx="11490115" cy="376725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941" y="2116927"/>
            <a:ext cx="11490115" cy="37672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CuadroTexto 9"/>
          <p:cNvSpPr txBox="1"/>
          <p:nvPr/>
        </p:nvSpPr>
        <p:spPr>
          <a:xfrm>
            <a:off x="761974" y="3314778"/>
            <a:ext cx="501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1</a:t>
            </a:r>
            <a:endParaRPr lang="es-ES" sz="2000" b="1" dirty="0">
              <a:solidFill>
                <a:srgbClr val="FF000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6386" y="3650077"/>
            <a:ext cx="3886200" cy="31718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3491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 Tramitar Solicitud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3</a:t>
            </a:fld>
            <a:endParaRPr lang="es-ES" dirty="0"/>
          </a:p>
        </p:txBody>
      </p:sp>
      <p:sp>
        <p:nvSpPr>
          <p:cNvPr id="11" name="Elipse 10"/>
          <p:cNvSpPr/>
          <p:nvPr/>
        </p:nvSpPr>
        <p:spPr>
          <a:xfrm>
            <a:off x="1503969" y="1249997"/>
            <a:ext cx="1523656" cy="1057774"/>
          </a:xfrm>
          <a:prstGeom prst="ellipse">
            <a:avLst/>
          </a:prstGeom>
          <a:noFill/>
          <a:ln w="7302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41" y="1249997"/>
            <a:ext cx="11490115" cy="37672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Elipse 7"/>
          <p:cNvSpPr/>
          <p:nvPr/>
        </p:nvSpPr>
        <p:spPr>
          <a:xfrm>
            <a:off x="10072914" y="2504720"/>
            <a:ext cx="899878" cy="599874"/>
          </a:xfrm>
          <a:prstGeom prst="ellipse">
            <a:avLst/>
          </a:prstGeom>
          <a:noFill/>
          <a:ln w="412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/>
          <p:cNvSpPr/>
          <p:nvPr/>
        </p:nvSpPr>
        <p:spPr>
          <a:xfrm>
            <a:off x="2367128" y="5193818"/>
            <a:ext cx="8241516" cy="132343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/>
              <a:t>2</a:t>
            </a:r>
            <a:r>
              <a:rPr lang="es-ES" sz="2000" b="1" dirty="0" smtClean="0"/>
              <a:t>.- </a:t>
            </a:r>
            <a:r>
              <a:rPr lang="es-ES" sz="2000" dirty="0" smtClean="0"/>
              <a:t>Para </a:t>
            </a:r>
            <a:r>
              <a:rPr lang="es-ES" sz="2000" dirty="0"/>
              <a:t>editar los datos de un artículo seleccionaremos la </a:t>
            </a:r>
            <a:r>
              <a:rPr lang="es-ES" sz="2000" b="1" dirty="0"/>
              <a:t>línea</a:t>
            </a:r>
            <a:r>
              <a:rPr lang="es-ES" sz="2000" dirty="0"/>
              <a:t> </a:t>
            </a:r>
            <a:r>
              <a:rPr lang="es-ES" sz="2000" dirty="0" smtClean="0"/>
              <a:t>correspondiente.</a:t>
            </a:r>
          </a:p>
          <a:p>
            <a:r>
              <a:rPr lang="es-ES" sz="2000" b="1" dirty="0"/>
              <a:t>3</a:t>
            </a:r>
            <a:r>
              <a:rPr lang="es-ES" sz="2000" b="1" dirty="0" smtClean="0"/>
              <a:t>.- </a:t>
            </a:r>
            <a:r>
              <a:rPr lang="es-ES" sz="2000" dirty="0" smtClean="0"/>
              <a:t>Podremos </a:t>
            </a:r>
            <a:r>
              <a:rPr lang="es-ES" sz="2000" dirty="0"/>
              <a:t>editar la </a:t>
            </a:r>
            <a:r>
              <a:rPr lang="es-ES" sz="2000" b="1" dirty="0"/>
              <a:t>cantidad</a:t>
            </a:r>
            <a:r>
              <a:rPr lang="es-ES" sz="2000" dirty="0"/>
              <a:t> seleccionada </a:t>
            </a:r>
            <a:r>
              <a:rPr lang="es-ES" sz="2000" dirty="0" smtClean="0"/>
              <a:t>inicialmente.</a:t>
            </a:r>
          </a:p>
          <a:p>
            <a:r>
              <a:rPr lang="es-ES" sz="2000" b="1" dirty="0"/>
              <a:t>4</a:t>
            </a:r>
            <a:r>
              <a:rPr lang="es-ES" sz="2000" b="1" dirty="0" smtClean="0"/>
              <a:t>.- </a:t>
            </a:r>
            <a:r>
              <a:rPr lang="es-ES" sz="2000" dirty="0"/>
              <a:t>Se pueden incluir </a:t>
            </a:r>
            <a:r>
              <a:rPr lang="es-ES" sz="2000" b="1" dirty="0"/>
              <a:t>Anexos</a:t>
            </a:r>
            <a:r>
              <a:rPr lang="es-ES" sz="2000" dirty="0"/>
              <a:t> si hacen referencia a la </a:t>
            </a:r>
            <a:r>
              <a:rPr lang="es-ES" sz="2000" dirty="0" smtClean="0"/>
              <a:t>Solicitud.</a:t>
            </a:r>
            <a:endParaRPr lang="es-ES" sz="2000" b="1" dirty="0"/>
          </a:p>
        </p:txBody>
      </p:sp>
      <p:sp>
        <p:nvSpPr>
          <p:cNvPr id="25" name="Elipse 24"/>
          <p:cNvSpPr/>
          <p:nvPr/>
        </p:nvSpPr>
        <p:spPr>
          <a:xfrm>
            <a:off x="6487886" y="3918857"/>
            <a:ext cx="660392" cy="513794"/>
          </a:xfrm>
          <a:prstGeom prst="ellipse">
            <a:avLst/>
          </a:prstGeom>
          <a:noFill/>
          <a:ln w="412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6" name="CuadroTexto 25"/>
          <p:cNvSpPr txBox="1"/>
          <p:nvPr/>
        </p:nvSpPr>
        <p:spPr>
          <a:xfrm>
            <a:off x="300607" y="3978423"/>
            <a:ext cx="501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2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6201462" y="3884271"/>
            <a:ext cx="501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>3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9614586" y="2556214"/>
            <a:ext cx="501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 smtClean="0">
                <a:solidFill>
                  <a:srgbClr val="FF0000"/>
                </a:solidFill>
              </a:rPr>
              <a:t>4</a:t>
            </a:r>
            <a:endParaRPr lang="es-E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7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 Tramitar Solicitud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4</a:t>
            </a:fld>
            <a:endParaRPr lang="es-ES" dirty="0"/>
          </a:p>
        </p:txBody>
      </p:sp>
      <p:sp>
        <p:nvSpPr>
          <p:cNvPr id="11" name="Elipse 10"/>
          <p:cNvSpPr/>
          <p:nvPr/>
        </p:nvSpPr>
        <p:spPr>
          <a:xfrm>
            <a:off x="1503969" y="1249997"/>
            <a:ext cx="1523656" cy="1057774"/>
          </a:xfrm>
          <a:prstGeom prst="ellipse">
            <a:avLst/>
          </a:prstGeom>
          <a:noFill/>
          <a:ln w="7302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/>
          <p:cNvSpPr/>
          <p:nvPr/>
        </p:nvSpPr>
        <p:spPr>
          <a:xfrm>
            <a:off x="219897" y="5151122"/>
            <a:ext cx="11638273" cy="163121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 smtClean="0"/>
              <a:t>5.- Solicitante: </a:t>
            </a:r>
            <a:r>
              <a:rPr lang="es-ES" sz="2000" dirty="0" smtClean="0"/>
              <a:t>es el destinatario. Se puede cambiar el solicitante para que reciba el producto. </a:t>
            </a:r>
          </a:p>
          <a:p>
            <a:r>
              <a:rPr lang="es-ES" sz="2000" b="1" dirty="0" smtClean="0"/>
              <a:t>6.-</a:t>
            </a:r>
            <a:r>
              <a:rPr lang="es-ES" sz="2000" dirty="0" smtClean="0"/>
              <a:t>Se puede indicar si la entrega es </a:t>
            </a:r>
            <a:r>
              <a:rPr lang="es-ES" sz="2000" b="1" dirty="0" smtClean="0"/>
              <a:t>urgente</a:t>
            </a:r>
            <a:r>
              <a:rPr lang="es-ES" sz="2000" dirty="0" smtClean="0"/>
              <a:t> o no.</a:t>
            </a:r>
          </a:p>
          <a:p>
            <a:r>
              <a:rPr lang="es-ES" sz="2000" b="1" dirty="0"/>
              <a:t>7</a:t>
            </a:r>
            <a:r>
              <a:rPr lang="es-ES" sz="2000" b="1" dirty="0" smtClean="0"/>
              <a:t>.- </a:t>
            </a:r>
            <a:r>
              <a:rPr lang="es-ES" sz="2000" dirty="0" smtClean="0"/>
              <a:t>Indicar </a:t>
            </a:r>
            <a:r>
              <a:rPr lang="es-ES" sz="2000" dirty="0"/>
              <a:t>el </a:t>
            </a:r>
            <a:r>
              <a:rPr lang="es-ES" sz="2000" b="1" dirty="0"/>
              <a:t>plazo de entrega </a:t>
            </a:r>
            <a:r>
              <a:rPr lang="es-ES" sz="2000" dirty="0"/>
              <a:t>solicitado. Por defecto se indica una semana</a:t>
            </a:r>
          </a:p>
          <a:p>
            <a:r>
              <a:rPr lang="es-ES" sz="2000" b="1" dirty="0" smtClean="0"/>
              <a:t>8.- </a:t>
            </a:r>
            <a:r>
              <a:rPr lang="es-ES" sz="2000" dirty="0" smtClean="0"/>
              <a:t>La </a:t>
            </a:r>
            <a:r>
              <a:rPr lang="es-ES" sz="2000" b="1" dirty="0"/>
              <a:t>ubicación de entrega </a:t>
            </a:r>
            <a:r>
              <a:rPr lang="es-ES" sz="2000" dirty="0"/>
              <a:t>por defecto es la que se obtiene de las bases de datos de la </a:t>
            </a:r>
            <a:r>
              <a:rPr lang="es-ES" sz="2000" dirty="0" smtClean="0"/>
              <a:t>UN. </a:t>
            </a:r>
            <a:r>
              <a:rPr lang="es-ES" sz="2000" dirty="0"/>
              <a:t> </a:t>
            </a:r>
            <a:r>
              <a:rPr lang="es-ES" sz="2000" dirty="0" smtClean="0"/>
              <a:t>Puede </a:t>
            </a:r>
            <a:r>
              <a:rPr lang="es-ES" sz="2000" dirty="0"/>
              <a:t>modificarse manualmente. También varía al cambiar el </a:t>
            </a:r>
            <a:r>
              <a:rPr lang="es-ES" sz="2000" dirty="0" smtClean="0"/>
              <a:t>solicitante.</a:t>
            </a:r>
            <a:endParaRPr lang="es-ES" sz="2000" dirty="0"/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98" y="1182582"/>
            <a:ext cx="9967832" cy="38829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CuadroTexto 25"/>
          <p:cNvSpPr txBox="1"/>
          <p:nvPr/>
        </p:nvSpPr>
        <p:spPr>
          <a:xfrm>
            <a:off x="1002098" y="3086463"/>
            <a:ext cx="501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5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253033" y="3314778"/>
            <a:ext cx="501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74993" y="3558843"/>
            <a:ext cx="501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092385" y="3127723"/>
            <a:ext cx="139212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Nombre del usuario</a:t>
            </a:r>
            <a:endParaRPr lang="es-ES" sz="11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460705" y="3343806"/>
            <a:ext cx="501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773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282" y="1209980"/>
            <a:ext cx="10611502" cy="37471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 Tramitar Solicitud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5</a:t>
            </a:fld>
            <a:endParaRPr lang="es-ES" dirty="0"/>
          </a:p>
        </p:txBody>
      </p:sp>
      <p:sp>
        <p:nvSpPr>
          <p:cNvPr id="13" name="Rectángulo 12"/>
          <p:cNvSpPr/>
          <p:nvPr/>
        </p:nvSpPr>
        <p:spPr>
          <a:xfrm>
            <a:off x="657080" y="5864620"/>
            <a:ext cx="10417320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/>
              <a:t>9</a:t>
            </a:r>
            <a:r>
              <a:rPr lang="es-ES" sz="2000" b="1" dirty="0" smtClean="0"/>
              <a:t>.- Cuenta de cargos: </a:t>
            </a:r>
            <a:r>
              <a:rPr lang="es-ES" sz="2000" dirty="0" smtClean="0"/>
              <a:t>Hay que indicar la </a:t>
            </a:r>
            <a:r>
              <a:rPr lang="es-ES" sz="2000" b="1" dirty="0" smtClean="0"/>
              <a:t>unidad económica</a:t>
            </a:r>
            <a:r>
              <a:rPr lang="es-ES" sz="2000" dirty="0" smtClean="0"/>
              <a:t>, la </a:t>
            </a:r>
            <a:r>
              <a:rPr lang="es-ES" sz="2000" b="1" dirty="0" smtClean="0"/>
              <a:t>cuenta</a:t>
            </a:r>
            <a:r>
              <a:rPr lang="es-ES" sz="2000" dirty="0" smtClean="0"/>
              <a:t> y el </a:t>
            </a:r>
            <a:r>
              <a:rPr lang="es-ES" sz="2000" b="1" dirty="0" smtClean="0"/>
              <a:t>Departamento</a:t>
            </a:r>
            <a:r>
              <a:rPr lang="es-ES" sz="2000" dirty="0" smtClean="0"/>
              <a:t> al que se imputa el cargo.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57080" y="1832925"/>
            <a:ext cx="501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9</a:t>
            </a:r>
            <a:endParaRPr lang="es-ES" sz="2000" b="1" dirty="0">
              <a:solidFill>
                <a:srgbClr val="FF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8370" y="1425538"/>
            <a:ext cx="4876800" cy="42957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6" name="Conector recto de flecha 15"/>
          <p:cNvCxnSpPr/>
          <p:nvPr/>
        </p:nvCxnSpPr>
        <p:spPr>
          <a:xfrm flipV="1">
            <a:off x="3008271" y="1832925"/>
            <a:ext cx="1273443" cy="5647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54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 Tramitar Solicitud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6</a:t>
            </a:fld>
            <a:endParaRPr lang="es-ES" dirty="0"/>
          </a:p>
        </p:txBody>
      </p:sp>
      <p:sp>
        <p:nvSpPr>
          <p:cNvPr id="11" name="Elipse 10"/>
          <p:cNvSpPr/>
          <p:nvPr/>
        </p:nvSpPr>
        <p:spPr>
          <a:xfrm>
            <a:off x="1503969" y="1249997"/>
            <a:ext cx="1523656" cy="1057774"/>
          </a:xfrm>
          <a:prstGeom prst="ellipse">
            <a:avLst/>
          </a:prstGeom>
          <a:noFill/>
          <a:ln w="7302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41" y="1249997"/>
            <a:ext cx="11490115" cy="37672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ángulo 12"/>
          <p:cNvSpPr/>
          <p:nvPr/>
        </p:nvSpPr>
        <p:spPr>
          <a:xfrm>
            <a:off x="1394202" y="5388505"/>
            <a:ext cx="969624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s-ES" sz="2000" dirty="0" smtClean="0"/>
              <a:t>Una vez completado todo los datos y realizado los cambios, en caso de que se hayan hecho, </a:t>
            </a:r>
          </a:p>
          <a:p>
            <a:r>
              <a:rPr lang="es-ES" sz="2000" dirty="0" smtClean="0"/>
              <a:t>clicaremos en </a:t>
            </a:r>
            <a:r>
              <a:rPr lang="es-ES" sz="2000" b="1" dirty="0" smtClean="0"/>
              <a:t>Guardar</a:t>
            </a:r>
            <a:r>
              <a:rPr lang="es-ES" sz="2000" dirty="0" smtClean="0"/>
              <a:t> y daremos </a:t>
            </a:r>
            <a:r>
              <a:rPr lang="es-ES" sz="2000" dirty="0"/>
              <a:t>a </a:t>
            </a:r>
            <a:r>
              <a:rPr lang="es-ES" sz="2000" b="1" dirty="0" smtClean="0"/>
              <a:t>Enviar </a:t>
            </a:r>
            <a:r>
              <a:rPr lang="es-ES" sz="2000" dirty="0" smtClean="0"/>
              <a:t>para tramitar la solicitud.</a:t>
            </a:r>
            <a:endParaRPr lang="es-ES" sz="2000" dirty="0"/>
          </a:p>
        </p:txBody>
      </p:sp>
      <p:sp>
        <p:nvSpPr>
          <p:cNvPr id="16" name="Elipse 15"/>
          <p:cNvSpPr/>
          <p:nvPr/>
        </p:nvSpPr>
        <p:spPr>
          <a:xfrm>
            <a:off x="11125199" y="1162714"/>
            <a:ext cx="899878" cy="599874"/>
          </a:xfrm>
          <a:prstGeom prst="ellipse">
            <a:avLst/>
          </a:prstGeom>
          <a:noFill/>
          <a:ln w="412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7" name="Conector recto de flecha 16"/>
          <p:cNvCxnSpPr/>
          <p:nvPr/>
        </p:nvCxnSpPr>
        <p:spPr>
          <a:xfrm flipV="1">
            <a:off x="10916041" y="1778884"/>
            <a:ext cx="659097" cy="36096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2028" y="1208629"/>
            <a:ext cx="11437687" cy="5508000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 smtClean="0">
                <a:solidFill>
                  <a:schemeClr val="accent5"/>
                </a:solidFill>
              </a:rPr>
              <a:t>0.       AUTORIZACIÓN PARA COMPRAR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DÓNDE </a:t>
            </a:r>
            <a:r>
              <a:rPr lang="es-ES" sz="2400" dirty="0">
                <a:solidFill>
                  <a:schemeClr val="accent5"/>
                </a:solidFill>
              </a:rPr>
              <a:t>SE REALIZA LA </a:t>
            </a:r>
            <a:r>
              <a:rPr lang="es-ES" sz="2400" dirty="0" smtClean="0">
                <a:solidFill>
                  <a:schemeClr val="accent5"/>
                </a:solidFill>
              </a:rPr>
              <a:t>SOLICITUD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CONFIGURAR </a:t>
            </a:r>
            <a:r>
              <a:rPr lang="es-ES" sz="2400" dirty="0">
                <a:solidFill>
                  <a:schemeClr val="accent5"/>
                </a:solidFill>
              </a:rPr>
              <a:t>LAS PREFERENCIAS DE LA SOLICITUD 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GENERAR UNA SOLICITUD 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TRAMITAR LA SOLICITUD </a:t>
            </a:r>
            <a:r>
              <a:rPr lang="es-ES" sz="2400" dirty="0">
                <a:solidFill>
                  <a:schemeClr val="accent5"/>
                </a:solidFill>
              </a:rPr>
              <a:t>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GENERAR </a:t>
            </a:r>
            <a:r>
              <a:rPr lang="es-ES" sz="2400" dirty="0">
                <a:solidFill>
                  <a:schemeClr val="accent5"/>
                </a:solidFill>
              </a:rPr>
              <a:t>LA SOLICITUD DE ARTÍCULO NO INCLUIDO EN EL </a:t>
            </a:r>
            <a:r>
              <a:rPr lang="es-ES" sz="2400" dirty="0" smtClean="0">
                <a:solidFill>
                  <a:schemeClr val="accent5"/>
                </a:solidFill>
              </a:rPr>
              <a:t>CATÁLOGO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ESTÁN MIS </a:t>
            </a:r>
            <a:r>
              <a:rPr lang="es-ES" sz="2400" dirty="0" smtClean="0">
                <a:solidFill>
                  <a:schemeClr val="accent5"/>
                </a:solidFill>
              </a:rPr>
              <a:t>SOLICITUDES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REPETIR UNA </a:t>
            </a:r>
            <a:r>
              <a:rPr lang="es-ES" sz="2400" dirty="0" smtClean="0">
                <a:solidFill>
                  <a:schemeClr val="accent5"/>
                </a:solidFill>
              </a:rPr>
              <a:t>SOLICITUD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REALIZAR UNA MODIFICACIÓN EN UNA SOLICITUD: UNA ORDEN DE CAMBIO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RECLAMACIONES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DEVOLUCIONES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PUEDO VER EL ESTADO DE MI RECLAMACIÓN/DEVOLUCIÓN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CATEGORÍAS DE COMPRA</a:t>
            </a:r>
            <a:endParaRPr lang="es-ES" sz="2400" dirty="0">
              <a:solidFill>
                <a:schemeClr val="accent5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 Índice</a:t>
            </a:r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  <a:ln>
            <a:noFill/>
          </a:ln>
        </p:spPr>
        <p:txBody>
          <a:bodyPr/>
          <a:lstStyle/>
          <a:p>
            <a:fld id="{E604870F-16AC-4890-ACA2-F57D6892F490}" type="slidenum">
              <a:rPr lang="es-ES" smtClean="0"/>
              <a:t>7</a:t>
            </a:fld>
            <a:endParaRPr lang="es-ES" dirty="0"/>
          </a:p>
        </p:txBody>
      </p:sp>
      <p:sp>
        <p:nvSpPr>
          <p:cNvPr id="8" name="Rectángulo 7">
            <a:hlinkClick r:id="rId3"/>
          </p:cNvPr>
          <p:cNvSpPr/>
          <p:nvPr/>
        </p:nvSpPr>
        <p:spPr>
          <a:xfrm>
            <a:off x="380999" y="124455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hlinkClick r:id="rId4"/>
          </p:cNvPr>
          <p:cNvSpPr/>
          <p:nvPr/>
        </p:nvSpPr>
        <p:spPr>
          <a:xfrm>
            <a:off x="380999" y="166294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hlinkClick r:id="rId5"/>
          </p:cNvPr>
          <p:cNvSpPr/>
          <p:nvPr/>
        </p:nvSpPr>
        <p:spPr>
          <a:xfrm>
            <a:off x="380999" y="208134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hlinkClick r:id="rId6"/>
          </p:cNvPr>
          <p:cNvSpPr/>
          <p:nvPr/>
        </p:nvSpPr>
        <p:spPr>
          <a:xfrm>
            <a:off x="380999" y="249973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hlinkClick r:id="rId7"/>
          </p:cNvPr>
          <p:cNvSpPr/>
          <p:nvPr/>
        </p:nvSpPr>
        <p:spPr>
          <a:xfrm>
            <a:off x="380999" y="291813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hlinkClick r:id="rId8"/>
          </p:cNvPr>
          <p:cNvSpPr/>
          <p:nvPr/>
        </p:nvSpPr>
        <p:spPr>
          <a:xfrm>
            <a:off x="380999" y="333652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hlinkClick r:id="rId9"/>
          </p:cNvPr>
          <p:cNvSpPr/>
          <p:nvPr/>
        </p:nvSpPr>
        <p:spPr>
          <a:xfrm>
            <a:off x="380999" y="375492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hlinkClick r:id="rId10"/>
          </p:cNvPr>
          <p:cNvSpPr/>
          <p:nvPr/>
        </p:nvSpPr>
        <p:spPr>
          <a:xfrm>
            <a:off x="380999" y="417331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hlinkClick r:id="rId11"/>
          </p:cNvPr>
          <p:cNvSpPr/>
          <p:nvPr/>
        </p:nvSpPr>
        <p:spPr>
          <a:xfrm>
            <a:off x="380999" y="459171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hlinkClick r:id="rId12"/>
          </p:cNvPr>
          <p:cNvSpPr/>
          <p:nvPr/>
        </p:nvSpPr>
        <p:spPr>
          <a:xfrm>
            <a:off x="380999" y="501010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hlinkClick r:id="rId13"/>
          </p:cNvPr>
          <p:cNvSpPr/>
          <p:nvPr/>
        </p:nvSpPr>
        <p:spPr>
          <a:xfrm>
            <a:off x="380999" y="542850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hlinkClick r:id="rId14"/>
          </p:cNvPr>
          <p:cNvSpPr/>
          <p:nvPr/>
        </p:nvSpPr>
        <p:spPr>
          <a:xfrm>
            <a:off x="380999" y="584689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Rectángulo 19">
            <a:hlinkClick r:id="rId15"/>
          </p:cNvPr>
          <p:cNvSpPr/>
          <p:nvPr/>
        </p:nvSpPr>
        <p:spPr>
          <a:xfrm>
            <a:off x="380999" y="6306097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09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6882" y="183874"/>
            <a:ext cx="11718235" cy="64902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3429000"/>
            <a:ext cx="9144000" cy="1145808"/>
          </a:xfrm>
        </p:spPr>
        <p:txBody>
          <a:bodyPr/>
          <a:lstStyle/>
          <a:p>
            <a:r>
              <a:rPr lang="es-ES" sz="2800" dirty="0" smtClean="0">
                <a:solidFill>
                  <a:schemeClr val="bg1"/>
                </a:solidFill>
              </a:rPr>
              <a:t>Servicio de Compras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2020</a:t>
            </a:r>
          </a:p>
          <a:p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88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353</Words>
  <Application>Microsoft Office PowerPoint</Application>
  <PresentationFormat>Panorámica</PresentationFormat>
  <Paragraphs>61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 Tramitar Solicitud  </vt:lpstr>
      <vt:lpstr> Tramitar Solicitud</vt:lpstr>
      <vt:lpstr> Tramitar Solicitud</vt:lpstr>
      <vt:lpstr> Tramitar Solicitud</vt:lpstr>
      <vt:lpstr> Tramitar Solicitud</vt:lpstr>
      <vt:lpstr>  Índice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Mónica Chocarro</dc:creator>
  <cp:lastModifiedBy>José María Arévalo</cp:lastModifiedBy>
  <cp:revision>7</cp:revision>
  <dcterms:created xsi:type="dcterms:W3CDTF">2020-05-12T16:42:38Z</dcterms:created>
  <dcterms:modified xsi:type="dcterms:W3CDTF">2020-05-29T13:45:53Z</dcterms:modified>
</cp:coreProperties>
</file>