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68" r:id="rId2"/>
    <p:sldId id="327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8" r:id="rId12"/>
    <p:sldId id="25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3C"/>
    <a:srgbClr val="00334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0" autoAdjust="0"/>
    <p:restoredTop sz="94343" autoAdjust="0"/>
  </p:normalViewPr>
  <p:slideViewPr>
    <p:cSldViewPr snapToGrid="0">
      <p:cViewPr varScale="1">
        <p:scale>
          <a:sx n="60" d="100"/>
          <a:sy n="60" d="100"/>
        </p:scale>
        <p:origin x="9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B967-EA36-415D-B91E-80F3F3AF7527}" type="datetimeFigureOut">
              <a:rPr lang="es-ES" smtClean="0"/>
              <a:t>20/05/2020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6979D-5341-4EC4-84D9-E79BC956792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04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233A4-D674-4C7B-AA2D-A8B4504C7FA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6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6578-49CE-4189-B5ED-074E870646C5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81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583A-A9E0-4154-9C05-ED9A1E8AFF07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937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FB1E-19FC-4EAB-A8D4-C697B2706C1F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343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C2C1-A1B6-49F6-88D6-2FF7BB12C0BF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82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4F41-6B8B-4477-AAC7-525AF9FB2B33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69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F855-5519-4B64-B915-72D90EEFE1C8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849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975C-682E-4F46-B05D-6D02B56B7098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234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9E3A-BD45-4E8D-8CE9-EA4508DAC6BC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8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676D-3584-4653-BF03-87A42FD02FFC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862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F286-61D5-4778-B8D2-59A2CCD302B0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1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304-2E64-4A31-A17D-9D2060D0695C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78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9CF4-588A-4C48-B46F-7C5DF5F4E4D4}" type="datetime1">
              <a:rPr lang="es-ES" smtClean="0"/>
              <a:t>20/05/2020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4870F-16AC-4890-ACA2-F57D6892F49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253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MUHTt9y962xpg3PHOql1wT77uMaWCByS" TargetMode="External"/><Relationship Id="rId13" Type="http://schemas.openxmlformats.org/officeDocument/2006/relationships/hyperlink" Target="https://drive.google.com/open?id=1MkkT1_fTZZ_GXJSo4P_N-YchLj1aF_pd" TargetMode="External"/><Relationship Id="rId3" Type="http://schemas.openxmlformats.org/officeDocument/2006/relationships/hyperlink" Target="https://drive.google.com/open?id=1MUOWORCAdCzOpvTRIWp7hbcT_ZSUn747" TargetMode="External"/><Relationship Id="rId7" Type="http://schemas.openxmlformats.org/officeDocument/2006/relationships/hyperlink" Target="https://drive.google.com/open?id=1MbtNxGWuY8jaFleEogg9jq8KEi6kHlAa" TargetMode="External"/><Relationship Id="rId12" Type="http://schemas.openxmlformats.org/officeDocument/2006/relationships/hyperlink" Target="https://drive.google.com/open?id=1MgsqEs2yo9FEv9qsIAFUj-hVD0a6jGE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Mbh3tTXfY9TVrmR0BdXHujIMJx5TLUfo" TargetMode="External"/><Relationship Id="rId11" Type="http://schemas.openxmlformats.org/officeDocument/2006/relationships/hyperlink" Target="https://drive.google.com/open?id=1Mgp4YgAw5Xn9naBtsm_7tWmIheC699a8" TargetMode="External"/><Relationship Id="rId5" Type="http://schemas.openxmlformats.org/officeDocument/2006/relationships/hyperlink" Target="https://drive.google.com/open?id=1M_mnrf7ygOYNC_MyO765hvBt4ZBJ8afi" TargetMode="External"/><Relationship Id="rId15" Type="http://schemas.openxmlformats.org/officeDocument/2006/relationships/hyperlink" Target="https://drive.google.com/open?id=1NOds7Nk_ARxd1H0vrrWioMK8cr5iSRZA" TargetMode="External"/><Relationship Id="rId10" Type="http://schemas.openxmlformats.org/officeDocument/2006/relationships/hyperlink" Target="https://drive.google.com/open?id=1Mg7jKN3e53pGnXAqp25IbqphzBoP464q" TargetMode="External"/><Relationship Id="rId4" Type="http://schemas.openxmlformats.org/officeDocument/2006/relationships/hyperlink" Target="https://drive.google.com/open?id=1MXrW-pnxFVBGLlHNIUZ37FmtIXy1WA6T" TargetMode="External"/><Relationship Id="rId9" Type="http://schemas.openxmlformats.org/officeDocument/2006/relationships/hyperlink" Target="https://drive.google.com/open?id=1MdZEqU9rIkNhsr4zYriicZIDyObCm2Fm" TargetMode="External"/><Relationship Id="rId14" Type="http://schemas.openxmlformats.org/officeDocument/2006/relationships/hyperlink" Target="https://drive.google.com/open?id=1MmeVpqJQs-AxcNCXR5Y94X4X3ROFwY1b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6882" y="198622"/>
            <a:ext cx="11718235" cy="64902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79872" y="2706896"/>
            <a:ext cx="10250128" cy="1617454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11. CÓMO PUEDO VER EL ESTADO DE MI RECLAMACIÓN/DEVOLUCIÓN</a:t>
            </a:r>
          </a:p>
          <a:p>
            <a:endParaRPr lang="es-ES" sz="4400" dirty="0">
              <a:solidFill>
                <a:schemeClr val="bg1"/>
              </a:solidFill>
            </a:endParaRPr>
          </a:p>
          <a:p>
            <a:endParaRPr lang="es-ES" sz="44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s-E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2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Estado de mi reclamación/devolución solicitada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</p:spPr>
        <p:txBody>
          <a:bodyPr/>
          <a:lstStyle/>
          <a:p>
            <a:fld id="{E604870F-16AC-4890-ACA2-F57D6892F490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214009" y="1172044"/>
            <a:ext cx="11539841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400" dirty="0"/>
              <a:t>Para ver la nueva fecha de entrega prometida </a:t>
            </a:r>
            <a:r>
              <a:rPr lang="es-ES" sz="2400" dirty="0" smtClean="0"/>
              <a:t>se puede </a:t>
            </a:r>
            <a:r>
              <a:rPr lang="es-ES" sz="2400" dirty="0"/>
              <a:t>ir a la orden de compra y en la línea ver la nueva </a:t>
            </a:r>
            <a:r>
              <a:rPr lang="es-ES" sz="2400" b="1" dirty="0" smtClean="0"/>
              <a:t>Fecha </a:t>
            </a:r>
            <a:r>
              <a:rPr lang="es-ES" sz="2400" b="1" dirty="0"/>
              <a:t>de </a:t>
            </a:r>
            <a:r>
              <a:rPr lang="es-ES" sz="2400" b="1" dirty="0" smtClean="0"/>
              <a:t>Entrega </a:t>
            </a:r>
            <a:r>
              <a:rPr lang="es-ES" sz="2400" b="1" dirty="0"/>
              <a:t>P</a:t>
            </a:r>
            <a:r>
              <a:rPr lang="es-ES" sz="2400" b="1" dirty="0" smtClean="0"/>
              <a:t>rometida</a:t>
            </a:r>
            <a:r>
              <a:rPr lang="es-ES" sz="2400" dirty="0" smtClean="0"/>
              <a:t>.</a:t>
            </a:r>
            <a:endParaRPr lang="es-ES" sz="2400" b="1" dirty="0"/>
          </a:p>
        </p:txBody>
      </p:sp>
      <p:pic>
        <p:nvPicPr>
          <p:cNvPr id="12" name="Imagen 11"/>
          <p:cNvPicPr/>
          <p:nvPr/>
        </p:nvPicPr>
        <p:blipFill rotWithShape="1">
          <a:blip r:embed="rId2"/>
          <a:srcRect t="15890" b="7242"/>
          <a:stretch/>
        </p:blipFill>
        <p:spPr>
          <a:xfrm>
            <a:off x="544749" y="2104323"/>
            <a:ext cx="11209101" cy="3999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Elipse 12"/>
          <p:cNvSpPr/>
          <p:nvPr/>
        </p:nvSpPr>
        <p:spPr>
          <a:xfrm flipV="1">
            <a:off x="6285981" y="5053149"/>
            <a:ext cx="683488" cy="481892"/>
          </a:xfrm>
          <a:prstGeom prst="ellipse">
            <a:avLst/>
          </a:prstGeom>
          <a:noFill/>
          <a:ln w="603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77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2028" y="1208629"/>
            <a:ext cx="11437687" cy="5508000"/>
          </a:xfrm>
          <a:ln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dirty="0" smtClean="0">
                <a:solidFill>
                  <a:schemeClr val="accent5"/>
                </a:solidFill>
              </a:rPr>
              <a:t>0.       AUTORIZACIÓN PARA COMPRAR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DÓNDE </a:t>
            </a:r>
            <a:r>
              <a:rPr lang="es-ES" sz="2400" dirty="0">
                <a:solidFill>
                  <a:schemeClr val="accent5"/>
                </a:solidFill>
              </a:rPr>
              <a:t>SE REALIZA LA </a:t>
            </a:r>
            <a:r>
              <a:rPr lang="es-ES" sz="2400" dirty="0" smtClean="0">
                <a:solidFill>
                  <a:schemeClr val="accent5"/>
                </a:solidFill>
              </a:rPr>
              <a:t>SOLICITUD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CONFIGURAR </a:t>
            </a:r>
            <a:r>
              <a:rPr lang="es-ES" sz="2400" dirty="0">
                <a:solidFill>
                  <a:schemeClr val="accent5"/>
                </a:solidFill>
              </a:rPr>
              <a:t>LAS PREFERENCIAS DE LA SOLICITUD DE </a:t>
            </a:r>
            <a:r>
              <a:rPr lang="es-ES" sz="2400" dirty="0" smtClean="0">
                <a:solidFill>
                  <a:schemeClr val="accent5"/>
                </a:solidFill>
              </a:rPr>
              <a:t>COMPRA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CÓMO </a:t>
            </a:r>
            <a:r>
              <a:rPr lang="es-ES" sz="2400" dirty="0">
                <a:solidFill>
                  <a:schemeClr val="accent5"/>
                </a:solidFill>
              </a:rPr>
              <a:t>GENERAR UNA SOLICITUD DE </a:t>
            </a:r>
            <a:r>
              <a:rPr lang="es-ES" sz="2400" dirty="0" smtClean="0">
                <a:solidFill>
                  <a:schemeClr val="accent5"/>
                </a:solidFill>
              </a:rPr>
              <a:t>COMPRA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TRAMITAR LA SOLICITUD </a:t>
            </a:r>
            <a:r>
              <a:rPr lang="es-ES" sz="2400" dirty="0">
                <a:solidFill>
                  <a:schemeClr val="accent5"/>
                </a:solidFill>
              </a:rPr>
              <a:t>DE </a:t>
            </a:r>
            <a:r>
              <a:rPr lang="es-ES" sz="2400" dirty="0" smtClean="0">
                <a:solidFill>
                  <a:schemeClr val="accent5"/>
                </a:solidFill>
              </a:rPr>
              <a:t>COMPRA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GENERAR </a:t>
            </a:r>
            <a:r>
              <a:rPr lang="es-ES" sz="2400" dirty="0">
                <a:solidFill>
                  <a:schemeClr val="accent5"/>
                </a:solidFill>
              </a:rPr>
              <a:t>LA SOLICITUD DE ARTÍCULO NO INCLUIDO EN EL </a:t>
            </a:r>
            <a:r>
              <a:rPr lang="es-ES" sz="2400" dirty="0" smtClean="0">
                <a:solidFill>
                  <a:schemeClr val="accent5"/>
                </a:solidFill>
              </a:rPr>
              <a:t>CATÁLOGO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CÓMO </a:t>
            </a:r>
            <a:r>
              <a:rPr lang="es-ES" sz="2400" dirty="0">
                <a:solidFill>
                  <a:schemeClr val="accent5"/>
                </a:solidFill>
              </a:rPr>
              <a:t>ESTÁN MIS </a:t>
            </a:r>
            <a:r>
              <a:rPr lang="es-ES" sz="2400" dirty="0" smtClean="0">
                <a:solidFill>
                  <a:schemeClr val="accent5"/>
                </a:solidFill>
              </a:rPr>
              <a:t>SOLICITUDES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CÓMO </a:t>
            </a:r>
            <a:r>
              <a:rPr lang="es-ES" sz="2400" dirty="0">
                <a:solidFill>
                  <a:schemeClr val="accent5"/>
                </a:solidFill>
              </a:rPr>
              <a:t>REPETIR UNA </a:t>
            </a:r>
            <a:r>
              <a:rPr lang="es-ES" sz="2400" dirty="0" smtClean="0">
                <a:solidFill>
                  <a:schemeClr val="accent5"/>
                </a:solidFill>
              </a:rPr>
              <a:t>SOLICITUD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CÓMO REALIZAR UNA MODIFICACIÓN EN UNA SOLICITUD: UNA ORDEN DE CAMBIO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RECLAMACIONES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DEVOLUCIONES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CÓMO PUEDO VER EL ESTADO DE MI RECLAMACIÓN/DEVOLUCIÓN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ES" sz="2400" dirty="0" smtClean="0">
                <a:solidFill>
                  <a:schemeClr val="accent5"/>
                </a:solidFill>
              </a:rPr>
              <a:t>CATEGORÍAS DE COMPRA</a:t>
            </a:r>
            <a:endParaRPr lang="es-ES" sz="2400" dirty="0">
              <a:solidFill>
                <a:schemeClr val="accent5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s-ES" sz="2400" dirty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 smtClean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 smtClean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 smtClean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 smtClean="0"/>
          </a:p>
          <a:p>
            <a:pPr marL="457200" indent="-457200" algn="ctr">
              <a:lnSpc>
                <a:spcPct val="150000"/>
              </a:lnSpc>
              <a:buAutoNum type="arabicPeriod"/>
            </a:pPr>
            <a:endParaRPr lang="es-ES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Índice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  <a:ln>
            <a:noFill/>
          </a:ln>
        </p:spPr>
        <p:txBody>
          <a:bodyPr/>
          <a:lstStyle/>
          <a:p>
            <a:fld id="{E604870F-16AC-4890-ACA2-F57D6892F490}" type="slidenum">
              <a:rPr lang="es-ES" smtClean="0"/>
              <a:t>11</a:t>
            </a:fld>
            <a:endParaRPr lang="es-ES" dirty="0"/>
          </a:p>
        </p:txBody>
      </p:sp>
      <p:sp>
        <p:nvSpPr>
          <p:cNvPr id="8" name="Rectángulo 7">
            <a:hlinkClick r:id="rId3"/>
          </p:cNvPr>
          <p:cNvSpPr/>
          <p:nvPr/>
        </p:nvSpPr>
        <p:spPr>
          <a:xfrm>
            <a:off x="380999" y="1244550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hlinkClick r:id="rId4"/>
          </p:cNvPr>
          <p:cNvSpPr/>
          <p:nvPr/>
        </p:nvSpPr>
        <p:spPr>
          <a:xfrm>
            <a:off x="380999" y="1662945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hlinkClick r:id="rId5"/>
          </p:cNvPr>
          <p:cNvSpPr/>
          <p:nvPr/>
        </p:nvSpPr>
        <p:spPr>
          <a:xfrm>
            <a:off x="380999" y="2081340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hlinkClick r:id="rId6"/>
          </p:cNvPr>
          <p:cNvSpPr/>
          <p:nvPr/>
        </p:nvSpPr>
        <p:spPr>
          <a:xfrm>
            <a:off x="380999" y="2499735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rId7"/>
          </p:cNvPr>
          <p:cNvSpPr/>
          <p:nvPr/>
        </p:nvSpPr>
        <p:spPr>
          <a:xfrm>
            <a:off x="380999" y="2918130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hlinkClick r:id="rId8"/>
          </p:cNvPr>
          <p:cNvSpPr/>
          <p:nvPr/>
        </p:nvSpPr>
        <p:spPr>
          <a:xfrm>
            <a:off x="380999" y="3336525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hlinkClick r:id="rId9"/>
          </p:cNvPr>
          <p:cNvSpPr/>
          <p:nvPr/>
        </p:nvSpPr>
        <p:spPr>
          <a:xfrm>
            <a:off x="380999" y="3754920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rId10"/>
          </p:cNvPr>
          <p:cNvSpPr/>
          <p:nvPr/>
        </p:nvSpPr>
        <p:spPr>
          <a:xfrm>
            <a:off x="380999" y="4173315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hlinkClick r:id="rId11"/>
          </p:cNvPr>
          <p:cNvSpPr/>
          <p:nvPr/>
        </p:nvSpPr>
        <p:spPr>
          <a:xfrm>
            <a:off x="380999" y="4591710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hlinkClick r:id="rId12"/>
          </p:cNvPr>
          <p:cNvSpPr/>
          <p:nvPr/>
        </p:nvSpPr>
        <p:spPr>
          <a:xfrm>
            <a:off x="380999" y="5010105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hlinkClick r:id="rId13"/>
          </p:cNvPr>
          <p:cNvSpPr/>
          <p:nvPr/>
        </p:nvSpPr>
        <p:spPr>
          <a:xfrm>
            <a:off x="380999" y="5428500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hlinkClick r:id="rId14"/>
          </p:cNvPr>
          <p:cNvSpPr/>
          <p:nvPr/>
        </p:nvSpPr>
        <p:spPr>
          <a:xfrm>
            <a:off x="380999" y="5846895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hlinkClick r:id="rId15"/>
          </p:cNvPr>
          <p:cNvSpPr/>
          <p:nvPr/>
        </p:nvSpPr>
        <p:spPr>
          <a:xfrm>
            <a:off x="380999" y="6306097"/>
            <a:ext cx="10980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82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6882" y="183874"/>
            <a:ext cx="11718235" cy="64902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9144000" cy="1145808"/>
          </a:xfrm>
        </p:spPr>
        <p:txBody>
          <a:bodyPr/>
          <a:lstStyle/>
          <a:p>
            <a:r>
              <a:rPr lang="es-ES" sz="2800" dirty="0" smtClean="0">
                <a:solidFill>
                  <a:schemeClr val="bg1"/>
                </a:solidFill>
              </a:rPr>
              <a:t>Servicio de Compras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2020</a:t>
            </a:r>
          </a:p>
          <a:p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Estado de mi reclamación/devolución solicitada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</p:spPr>
        <p:txBody>
          <a:bodyPr/>
          <a:lstStyle/>
          <a:p>
            <a:fld id="{E604870F-16AC-4890-ACA2-F57D6892F490}" type="slidenum">
              <a:rPr lang="es-ES" smtClean="0"/>
              <a:t>2</a:t>
            </a:fld>
            <a:endParaRPr lang="es-ES" dirty="0"/>
          </a:p>
        </p:txBody>
      </p:sp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581025" y="1646565"/>
            <a:ext cx="10991850" cy="4801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/>
              <a:t>Para ver el estado de </a:t>
            </a:r>
            <a:r>
              <a:rPr lang="es-ES" dirty="0" smtClean="0"/>
              <a:t>la solicitud clicar en </a:t>
            </a:r>
            <a:r>
              <a:rPr lang="es-ES" b="1" dirty="0" smtClean="0"/>
              <a:t>Gestionar Solicitudes</a:t>
            </a:r>
            <a:r>
              <a:rPr lang="es-ES" dirty="0" smtClean="0"/>
              <a:t>.</a:t>
            </a:r>
            <a:endParaRPr lang="es-ES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47039"/>
            <a:ext cx="11696700" cy="2652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lipse 9"/>
          <p:cNvSpPr/>
          <p:nvPr/>
        </p:nvSpPr>
        <p:spPr>
          <a:xfrm>
            <a:off x="9174811" y="4287724"/>
            <a:ext cx="1642272" cy="516581"/>
          </a:xfrm>
          <a:prstGeom prst="ellipse">
            <a:avLst/>
          </a:prstGeom>
          <a:noFill/>
          <a:ln w="730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11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Estado de mi reclamación/devolución solicitada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</p:spPr>
        <p:txBody>
          <a:bodyPr/>
          <a:lstStyle/>
          <a:p>
            <a:fld id="{E604870F-16AC-4890-ACA2-F57D6892F490}" type="slidenum">
              <a:rPr lang="es-ES" smtClean="0"/>
              <a:t>3</a:t>
            </a:fld>
            <a:endParaRPr lang="es-ES" dirty="0"/>
          </a:p>
        </p:txBody>
      </p:sp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600074" y="1353759"/>
            <a:ext cx="10991850" cy="8679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 smtClean="0"/>
              <a:t>Utilizo el buscador para encontrar la solicitud de la que quiero conocer su estado.</a:t>
            </a:r>
            <a:endParaRPr lang="es-ES" sz="2000" b="1" dirty="0"/>
          </a:p>
        </p:txBody>
      </p:sp>
      <p:sp>
        <p:nvSpPr>
          <p:cNvPr id="10" name="Elipse 9"/>
          <p:cNvSpPr/>
          <p:nvPr/>
        </p:nvSpPr>
        <p:spPr>
          <a:xfrm>
            <a:off x="9174811" y="4287724"/>
            <a:ext cx="1642272" cy="516581"/>
          </a:xfrm>
          <a:prstGeom prst="ellipse">
            <a:avLst/>
          </a:prstGeom>
          <a:noFill/>
          <a:ln w="730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53" y="2403126"/>
            <a:ext cx="10747092" cy="41736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24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Estado de mi reclamación/devolución solicitada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</p:spPr>
        <p:txBody>
          <a:bodyPr/>
          <a:lstStyle/>
          <a:p>
            <a:fld id="{E604870F-16AC-4890-ACA2-F57D6892F490}" type="slidenum">
              <a:rPr lang="es-ES" smtClean="0"/>
              <a:t>4</a:t>
            </a:fld>
            <a:endParaRPr lang="es-ES" dirty="0"/>
          </a:p>
        </p:txBody>
      </p:sp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600074" y="1353759"/>
            <a:ext cx="10991850" cy="1255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 smtClean="0"/>
              <a:t>Acceder a la Solicitud y en el campo </a:t>
            </a:r>
            <a:r>
              <a:rPr lang="es-ES" b="1" dirty="0" smtClean="0"/>
              <a:t>Orden </a:t>
            </a:r>
            <a:r>
              <a:rPr lang="es-ES" dirty="0" smtClean="0"/>
              <a:t>aparece un botón azul que pinchándolo te informa que la orden de cambio tiene modificaciones pendientes.</a:t>
            </a:r>
            <a:endParaRPr lang="es-ES" sz="2000" dirty="0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t="18683" b="7736"/>
          <a:stretch/>
        </p:blipFill>
        <p:spPr>
          <a:xfrm>
            <a:off x="870909" y="2867145"/>
            <a:ext cx="10721015" cy="3854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lipse 9"/>
          <p:cNvSpPr/>
          <p:nvPr/>
        </p:nvSpPr>
        <p:spPr>
          <a:xfrm>
            <a:off x="10074132" y="4411729"/>
            <a:ext cx="689117" cy="522221"/>
          </a:xfrm>
          <a:prstGeom prst="ellipse">
            <a:avLst/>
          </a:prstGeom>
          <a:noFill/>
          <a:ln w="603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9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Estado de mi reclamación/devolución solicitada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</p:spPr>
        <p:txBody>
          <a:bodyPr/>
          <a:lstStyle/>
          <a:p>
            <a:fld id="{E604870F-16AC-4890-ACA2-F57D6892F490}" type="slidenum">
              <a:rPr lang="es-ES" smtClean="0"/>
              <a:t>5</a:t>
            </a:fld>
            <a:endParaRPr lang="es-ES" dirty="0"/>
          </a:p>
        </p:txBody>
      </p:sp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600074" y="1210954"/>
            <a:ext cx="10991850" cy="1255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dirty="0"/>
              <a:t>Pincha sobre la orden de compra y en </a:t>
            </a:r>
            <a:r>
              <a:rPr lang="es-ES" b="1" dirty="0" smtClean="0"/>
              <a:t>Acciones</a:t>
            </a:r>
            <a:r>
              <a:rPr lang="es-ES" dirty="0" smtClean="0"/>
              <a:t> ir a </a:t>
            </a:r>
            <a:r>
              <a:rPr lang="es-ES" b="1" dirty="0" smtClean="0"/>
              <a:t>Ver Historia </a:t>
            </a:r>
            <a:r>
              <a:rPr lang="es-ES" b="1" dirty="0"/>
              <a:t>Ó</a:t>
            </a:r>
            <a:r>
              <a:rPr lang="es-ES" b="1" dirty="0" smtClean="0"/>
              <a:t>rdenes </a:t>
            </a:r>
            <a:r>
              <a:rPr lang="es-ES" b="1" dirty="0"/>
              <a:t>de </a:t>
            </a:r>
            <a:r>
              <a:rPr lang="es-ES" b="1" dirty="0" smtClean="0"/>
              <a:t>Cambio</a:t>
            </a:r>
            <a:r>
              <a:rPr lang="es-ES" dirty="0" smtClean="0"/>
              <a:t>. El panel nos da la información de qué </a:t>
            </a:r>
            <a:r>
              <a:rPr lang="es-ES" b="1" dirty="0" smtClean="0"/>
              <a:t>Comprador</a:t>
            </a:r>
            <a:r>
              <a:rPr lang="es-ES" dirty="0" smtClean="0"/>
              <a:t> está gestionando el cambio y que está en </a:t>
            </a:r>
            <a:r>
              <a:rPr lang="es-ES" dirty="0"/>
              <a:t>estado </a:t>
            </a:r>
            <a:r>
              <a:rPr lang="es-ES" b="1" dirty="0" smtClean="0"/>
              <a:t>“Aprobación Pendiente”.</a:t>
            </a:r>
            <a:endParaRPr lang="es-ES" sz="2000" b="1" dirty="0"/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t="17384" b="13028"/>
          <a:stretch/>
        </p:blipFill>
        <p:spPr>
          <a:xfrm>
            <a:off x="1224280" y="2615907"/>
            <a:ext cx="10205720" cy="3994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lipse 9"/>
          <p:cNvSpPr/>
          <p:nvPr/>
        </p:nvSpPr>
        <p:spPr>
          <a:xfrm>
            <a:off x="10318466" y="2685748"/>
            <a:ext cx="689117" cy="522221"/>
          </a:xfrm>
          <a:prstGeom prst="ellipse">
            <a:avLst/>
          </a:prstGeom>
          <a:noFill/>
          <a:ln w="603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/>
          <p:cNvPicPr/>
          <p:nvPr/>
        </p:nvPicPr>
        <p:blipFill rotWithShape="1">
          <a:blip r:embed="rId3"/>
          <a:srcRect t="14310" b="42131"/>
          <a:stretch/>
        </p:blipFill>
        <p:spPr>
          <a:xfrm>
            <a:off x="4045443" y="4292102"/>
            <a:ext cx="5400040" cy="13229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ector recto de flecha 12"/>
          <p:cNvCxnSpPr/>
          <p:nvPr/>
        </p:nvCxnSpPr>
        <p:spPr>
          <a:xfrm flipH="1">
            <a:off x="6745463" y="2369994"/>
            <a:ext cx="9653" cy="1810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Estado de mi reclamación/devolución solicitada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</p:spPr>
        <p:txBody>
          <a:bodyPr/>
          <a:lstStyle/>
          <a:p>
            <a:fld id="{E604870F-16AC-4890-ACA2-F57D6892F490}" type="slidenum">
              <a:rPr lang="es-ES" smtClean="0"/>
              <a:t>6</a:t>
            </a:fld>
            <a:endParaRPr lang="es-ES" dirty="0"/>
          </a:p>
        </p:txBody>
      </p:sp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214009" y="1172044"/>
            <a:ext cx="11539841" cy="10895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400" dirty="0"/>
              <a:t>También </a:t>
            </a:r>
            <a:r>
              <a:rPr lang="es-ES" sz="2400" dirty="0" smtClean="0"/>
              <a:t>puedes </a:t>
            </a:r>
            <a:r>
              <a:rPr lang="es-ES" sz="2400" dirty="0"/>
              <a:t>desde la misma solicitud </a:t>
            </a:r>
            <a:r>
              <a:rPr lang="es-ES" sz="2400" dirty="0" smtClean="0"/>
              <a:t>clicar en </a:t>
            </a:r>
            <a:r>
              <a:rPr lang="es-ES" sz="2400" b="1" dirty="0" smtClean="0"/>
              <a:t>Acciones-Ver Historial </a:t>
            </a:r>
            <a:r>
              <a:rPr lang="es-ES" sz="2400" b="1" dirty="0"/>
              <a:t>de </a:t>
            </a:r>
            <a:r>
              <a:rPr lang="es-ES" sz="2400" b="1" dirty="0" smtClean="0"/>
              <a:t>Documentos</a:t>
            </a:r>
            <a:r>
              <a:rPr lang="es-ES" sz="2400" dirty="0"/>
              <a:t>, pinchar sobre </a:t>
            </a:r>
            <a:r>
              <a:rPr lang="es-ES" sz="2400" b="1" dirty="0" smtClean="0"/>
              <a:t>“Enviar Cambio Orden</a:t>
            </a:r>
            <a:r>
              <a:rPr lang="es-ES" sz="2400" b="1" dirty="0"/>
              <a:t>” </a:t>
            </a:r>
            <a:r>
              <a:rPr lang="es-ES" sz="2400" dirty="0"/>
              <a:t>y se </a:t>
            </a:r>
            <a:r>
              <a:rPr lang="es-ES" sz="2400" dirty="0" smtClean="0"/>
              <a:t>ve en manos de qué comprador esta la aprobación.</a:t>
            </a:r>
            <a:endParaRPr lang="es-ES" sz="2400" b="1" dirty="0"/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t="18639" b="6094"/>
          <a:stretch/>
        </p:blipFill>
        <p:spPr>
          <a:xfrm>
            <a:off x="428017" y="2440032"/>
            <a:ext cx="10733624" cy="4179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lipse 9"/>
          <p:cNvSpPr/>
          <p:nvPr/>
        </p:nvSpPr>
        <p:spPr>
          <a:xfrm flipV="1">
            <a:off x="10079763" y="2645922"/>
            <a:ext cx="683488" cy="437747"/>
          </a:xfrm>
          <a:prstGeom prst="ellipse">
            <a:avLst/>
          </a:prstGeom>
          <a:noFill/>
          <a:ln w="603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9221822" y="1402072"/>
            <a:ext cx="514386" cy="2041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/>
          <p:nvPr/>
        </p:nvPicPr>
        <p:blipFill rotWithShape="1">
          <a:blip r:embed="rId3"/>
          <a:srcRect t="19894" b="25018"/>
          <a:stretch/>
        </p:blipFill>
        <p:spPr>
          <a:xfrm>
            <a:off x="2005323" y="3891062"/>
            <a:ext cx="7440160" cy="2465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Estado de mi reclamación/devolución solicitada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</p:spPr>
        <p:txBody>
          <a:bodyPr/>
          <a:lstStyle/>
          <a:p>
            <a:fld id="{E604870F-16AC-4890-ACA2-F57D6892F490}" type="slidenum">
              <a:rPr lang="es-ES" smtClean="0"/>
              <a:t>7</a:t>
            </a:fld>
            <a:endParaRPr lang="es-ES" dirty="0"/>
          </a:p>
        </p:txBody>
      </p:sp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214009" y="1172044"/>
            <a:ext cx="11539841" cy="10895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400" dirty="0"/>
              <a:t>Cuando el aprobador recibe la orden de cambio, si no tiene toda la información que necesita para gestionar la </a:t>
            </a:r>
            <a:r>
              <a:rPr lang="es-ES" sz="2400" dirty="0" smtClean="0"/>
              <a:t>orden </a:t>
            </a:r>
            <a:r>
              <a:rPr lang="es-ES" sz="2400" dirty="0"/>
              <a:t>solicitará información al solicitante </a:t>
            </a:r>
            <a:r>
              <a:rPr lang="es-ES" sz="2400" dirty="0" smtClean="0"/>
              <a:t>quien recibirá </a:t>
            </a:r>
            <a:r>
              <a:rPr lang="es-ES" sz="2400" dirty="0"/>
              <a:t>aviso de </a:t>
            </a:r>
            <a:r>
              <a:rPr lang="es-ES" sz="2400" dirty="0" smtClean="0"/>
              <a:t>campanita en Notificaciones.</a:t>
            </a:r>
            <a:endParaRPr lang="es-ES" sz="2400" b="1" dirty="0"/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t="16530" b="7242"/>
          <a:stretch/>
        </p:blipFill>
        <p:spPr>
          <a:xfrm>
            <a:off x="1037702" y="2491601"/>
            <a:ext cx="10460391" cy="4023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64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Estado de mi reclamación/devolución solicitada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</p:spPr>
        <p:txBody>
          <a:bodyPr/>
          <a:lstStyle/>
          <a:p>
            <a:fld id="{E604870F-16AC-4890-ACA2-F57D6892F490}" type="slidenum">
              <a:rPr lang="es-ES" smtClean="0"/>
              <a:t>8</a:t>
            </a:fld>
            <a:endParaRPr lang="es-ES" dirty="0"/>
          </a:p>
        </p:txBody>
      </p:sp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214009" y="1172044"/>
            <a:ext cx="11539841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400" dirty="0"/>
              <a:t>Al acceder ve los comentarios del aprobador/gestor de compra. Para contestarle da a acciones-enviar información y rellena lo que le quiere </a:t>
            </a:r>
            <a:r>
              <a:rPr lang="es-ES" sz="2400" dirty="0" smtClean="0"/>
              <a:t>comunicar.</a:t>
            </a:r>
            <a:endParaRPr lang="es-ES" sz="2400" b="1" dirty="0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21057" t="8202" r="28504" b="8524"/>
          <a:stretch/>
        </p:blipFill>
        <p:spPr>
          <a:xfrm>
            <a:off x="836577" y="2492205"/>
            <a:ext cx="4357993" cy="4046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/>
          <p:nvPr/>
        </p:nvPicPr>
        <p:blipFill rotWithShape="1">
          <a:blip r:embed="rId3"/>
          <a:srcRect l="28983" t="14029" r="19856" b="7182"/>
          <a:stretch/>
        </p:blipFill>
        <p:spPr>
          <a:xfrm>
            <a:off x="6459165" y="2531061"/>
            <a:ext cx="4435814" cy="384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20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7342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Estado de mi reclamación/devolución solicitada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445483" y="6356350"/>
            <a:ext cx="2743200" cy="365125"/>
          </a:xfrm>
        </p:spPr>
        <p:txBody>
          <a:bodyPr/>
          <a:lstStyle/>
          <a:p>
            <a:fld id="{E604870F-16AC-4890-ACA2-F57D6892F490}" type="slidenum">
              <a:rPr lang="es-ES" smtClean="0"/>
              <a:t>9</a:t>
            </a:fld>
            <a:endParaRPr lang="es-ES" dirty="0"/>
          </a:p>
        </p:txBody>
      </p:sp>
      <p:sp>
        <p:nvSpPr>
          <p:cNvPr id="8" name="Marcador de contenido 7"/>
          <p:cNvSpPr txBox="1">
            <a:spLocks noGrp="1"/>
          </p:cNvSpPr>
          <p:nvPr>
            <p:ph idx="1"/>
          </p:nvPr>
        </p:nvSpPr>
        <p:spPr>
          <a:xfrm>
            <a:off x="214009" y="1172044"/>
            <a:ext cx="11539841" cy="757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2400" dirty="0"/>
              <a:t>Una vez que el comprador aprueba la </a:t>
            </a:r>
            <a:r>
              <a:rPr lang="es-ES" sz="2400" dirty="0" smtClean="0"/>
              <a:t>solicitud, </a:t>
            </a:r>
            <a:r>
              <a:rPr lang="es-ES" sz="2400" dirty="0"/>
              <a:t>el </a:t>
            </a:r>
            <a:r>
              <a:rPr lang="es-ES" sz="2400" dirty="0" smtClean="0"/>
              <a:t>solicitante </a:t>
            </a:r>
            <a:r>
              <a:rPr lang="es-ES" sz="2400" dirty="0"/>
              <a:t>recibe un mail y un </a:t>
            </a:r>
            <a:r>
              <a:rPr lang="es-ES" sz="2400" b="1" dirty="0" smtClean="0"/>
              <a:t>Aviso</a:t>
            </a:r>
            <a:r>
              <a:rPr lang="es-ES" sz="2400" dirty="0" smtClean="0"/>
              <a:t> </a:t>
            </a:r>
            <a:r>
              <a:rPr lang="es-ES" sz="2400" dirty="0"/>
              <a:t>en la </a:t>
            </a:r>
            <a:r>
              <a:rPr lang="es-ES" sz="2400" dirty="0" smtClean="0"/>
              <a:t>campanita. Ejemplo de mail que se recibe.</a:t>
            </a:r>
            <a:endParaRPr lang="es-ES" sz="2400" b="1" dirty="0"/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l="13492" t="11405" r="5445" b="5962"/>
          <a:stretch/>
        </p:blipFill>
        <p:spPr>
          <a:xfrm>
            <a:off x="322662" y="2911680"/>
            <a:ext cx="7626411" cy="36045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</p:pic>
      <p:pic>
        <p:nvPicPr>
          <p:cNvPr id="10" name="Imagen 9"/>
          <p:cNvPicPr/>
          <p:nvPr/>
        </p:nvPicPr>
        <p:blipFill rotWithShape="1">
          <a:blip r:embed="rId3"/>
          <a:srcRect t="15250" b="28381"/>
          <a:stretch/>
        </p:blipFill>
        <p:spPr>
          <a:xfrm>
            <a:off x="6353810" y="2055646"/>
            <a:ext cx="5400040" cy="17120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ector recto de flecha 10"/>
          <p:cNvCxnSpPr/>
          <p:nvPr/>
        </p:nvCxnSpPr>
        <p:spPr>
          <a:xfrm>
            <a:off x="10081977" y="1572367"/>
            <a:ext cx="54244" cy="825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390</Words>
  <Application>Microsoft Office PowerPoint</Application>
  <PresentationFormat>Panorámica</PresentationFormat>
  <Paragraphs>57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 Estado de mi reclamación/devolución solicitada</vt:lpstr>
      <vt:lpstr> Estado de mi reclamación/devolución solicitada</vt:lpstr>
      <vt:lpstr> Estado de mi reclamación/devolución solicitada</vt:lpstr>
      <vt:lpstr> Estado de mi reclamación/devolución solicitada</vt:lpstr>
      <vt:lpstr> Estado de mi reclamación/devolución solicitada</vt:lpstr>
      <vt:lpstr> Estado de mi reclamación/devolución solicitada</vt:lpstr>
      <vt:lpstr> Estado de mi reclamación/devolución solicitada</vt:lpstr>
      <vt:lpstr> Estado de mi reclamación/devolución solicitada</vt:lpstr>
      <vt:lpstr> Estado de mi reclamación/devolución solicitada</vt:lpstr>
      <vt:lpstr>  Índice</vt:lpstr>
      <vt:lpstr>Presentación de PowerPoint</vt:lpstr>
    </vt:vector>
  </TitlesOfParts>
  <Company>Universidad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TEMAS PENDIENTES</dc:title>
  <dc:creator>jarevalog</dc:creator>
  <cp:lastModifiedBy>José María Arévalo</cp:lastModifiedBy>
  <cp:revision>254</cp:revision>
  <dcterms:created xsi:type="dcterms:W3CDTF">2020-02-11T15:02:40Z</dcterms:created>
  <dcterms:modified xsi:type="dcterms:W3CDTF">2020-05-20T06:07:17Z</dcterms:modified>
</cp:coreProperties>
</file>