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21.jpg" ContentType="image/jp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03"/>
    <p:restoredTop sz="94707"/>
  </p:normalViewPr>
  <p:slideViewPr>
    <p:cSldViewPr>
      <p:cViewPr>
        <p:scale>
          <a:sx n="135" d="100"/>
          <a:sy n="135" d="100"/>
        </p:scale>
        <p:origin x="3056" y="205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876" y="2125980"/>
            <a:ext cx="10368598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9752" y="3840480"/>
            <a:ext cx="8538845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9/25/23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9/25/23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917" y="1577340"/>
            <a:ext cx="5306282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2150" y="1577340"/>
            <a:ext cx="5306282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9/25/23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9/25/23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360000" y="359999"/>
            <a:ext cx="11473815" cy="0"/>
          </a:xfrm>
          <a:custGeom>
            <a:avLst/>
            <a:gdLst/>
            <a:ahLst/>
            <a:cxnLst/>
            <a:rect l="l" t="t" r="r" b="b"/>
            <a:pathLst>
              <a:path w="11473815">
                <a:moveTo>
                  <a:pt x="0" y="0"/>
                </a:moveTo>
                <a:lnTo>
                  <a:pt x="11473205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360000" y="6096175"/>
            <a:ext cx="11473815" cy="0"/>
          </a:xfrm>
          <a:custGeom>
            <a:avLst/>
            <a:gdLst/>
            <a:ahLst/>
            <a:cxnLst/>
            <a:rect l="l" t="t" r="r" b="b"/>
            <a:pathLst>
              <a:path w="11473815">
                <a:moveTo>
                  <a:pt x="0" y="0"/>
                </a:moveTo>
                <a:lnTo>
                  <a:pt x="11473205" y="0"/>
                </a:lnTo>
              </a:path>
            </a:pathLst>
          </a:custGeom>
          <a:ln w="3175">
            <a:solidFill>
              <a:srgbClr val="EF41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9/25/23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389115" y="2174786"/>
            <a:ext cx="1296035" cy="4521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43699" y="1267585"/>
            <a:ext cx="5107940" cy="3296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7439" y="6377940"/>
            <a:ext cx="3903472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917" y="6377940"/>
            <a:ext cx="28056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9/25/23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82812" y="6377940"/>
            <a:ext cx="28056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kG32aXWCU1s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hyperlink" Target="http://www.youtube.com/watch?v=JxEFdLtkJkU" TargetMode="External"/><Relationship Id="rId4" Type="http://schemas.openxmlformats.org/officeDocument/2006/relationships/hyperlink" Target="http://www.youtube.com/watch?v=YW9JLVug1FY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 descr="Un grupo de personas en un escenario&#10;&#10;Descripción generada automáticamente con confianza media">
            <a:extLst>
              <a:ext uri="{FF2B5EF4-FFF2-40B4-BE49-F238E27FC236}">
                <a16:creationId xmlns:a16="http://schemas.microsoft.com/office/drawing/2014/main" id="{4A5372E4-1FED-1CD1-3B94-F8FE471A72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6" b="164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360000" y="359999"/>
            <a:ext cx="11473815" cy="0"/>
          </a:xfrm>
          <a:custGeom>
            <a:avLst/>
            <a:gdLst/>
            <a:ahLst/>
            <a:cxnLst/>
            <a:rect l="l" t="t" r="r" b="b"/>
            <a:pathLst>
              <a:path w="11473815">
                <a:moveTo>
                  <a:pt x="0" y="0"/>
                </a:moveTo>
                <a:lnTo>
                  <a:pt x="11473205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60000" y="6096175"/>
            <a:ext cx="11473815" cy="0"/>
          </a:xfrm>
          <a:custGeom>
            <a:avLst/>
            <a:gdLst/>
            <a:ahLst/>
            <a:cxnLst/>
            <a:rect l="l" t="t" r="r" b="b"/>
            <a:pathLst>
              <a:path w="11473815">
                <a:moveTo>
                  <a:pt x="0" y="0"/>
                </a:moveTo>
                <a:lnTo>
                  <a:pt x="11473205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47300" y="496312"/>
            <a:ext cx="5751830" cy="1822450"/>
          </a:xfrm>
          <a:prstGeom prst="rect">
            <a:avLst/>
          </a:prstGeom>
        </p:spPr>
        <p:txBody>
          <a:bodyPr vert="horz" wrap="square" lIns="0" tIns="137795" rIns="0" bIns="0" rtlCol="0">
            <a:spAutoFit/>
          </a:bodyPr>
          <a:lstStyle/>
          <a:p>
            <a:pPr marL="12700" marR="1683385">
              <a:lnSpc>
                <a:spcPts val="4380"/>
              </a:lnSpc>
              <a:spcBef>
                <a:spcPts val="1085"/>
              </a:spcBef>
            </a:pPr>
            <a:r>
              <a:rPr sz="4500" spc="-105" dirty="0">
                <a:solidFill>
                  <a:srgbClr val="FFFFFF"/>
                </a:solidFill>
              </a:rPr>
              <a:t>Founder´s</a:t>
            </a:r>
            <a:r>
              <a:rPr sz="4500" spc="-170" dirty="0">
                <a:solidFill>
                  <a:srgbClr val="FFFFFF"/>
                </a:solidFill>
              </a:rPr>
              <a:t> </a:t>
            </a:r>
            <a:r>
              <a:rPr sz="4500" spc="-85" dirty="0">
                <a:solidFill>
                  <a:srgbClr val="FFFFFF"/>
                </a:solidFill>
              </a:rPr>
              <a:t>Week </a:t>
            </a:r>
            <a:r>
              <a:rPr sz="4500" spc="-20" dirty="0">
                <a:solidFill>
                  <a:srgbClr val="FFFFFF"/>
                </a:solidFill>
              </a:rPr>
              <a:t>2023</a:t>
            </a:r>
            <a:endParaRPr sz="4500"/>
          </a:p>
          <a:p>
            <a:pPr marL="12700">
              <a:lnSpc>
                <a:spcPts val="4400"/>
              </a:lnSpc>
            </a:pPr>
            <a:r>
              <a:rPr sz="4500" spc="-110" dirty="0">
                <a:solidFill>
                  <a:srgbClr val="FFFFFF"/>
                </a:solidFill>
              </a:rPr>
              <a:t>Universidad</a:t>
            </a:r>
            <a:r>
              <a:rPr sz="4500" spc="-229" dirty="0">
                <a:solidFill>
                  <a:srgbClr val="FFFFFF"/>
                </a:solidFill>
              </a:rPr>
              <a:t> </a:t>
            </a:r>
            <a:r>
              <a:rPr sz="4500" spc="-75" dirty="0">
                <a:solidFill>
                  <a:srgbClr val="FFFFFF"/>
                </a:solidFill>
              </a:rPr>
              <a:t>de</a:t>
            </a:r>
            <a:r>
              <a:rPr sz="4500" spc="-229" dirty="0">
                <a:solidFill>
                  <a:srgbClr val="FFFFFF"/>
                </a:solidFill>
              </a:rPr>
              <a:t> </a:t>
            </a:r>
            <a:r>
              <a:rPr sz="4500" spc="-50" dirty="0">
                <a:solidFill>
                  <a:srgbClr val="FFFFFF"/>
                </a:solidFill>
              </a:rPr>
              <a:t>Navarra</a:t>
            </a:r>
            <a:endParaRPr sz="4500"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219218" y="471331"/>
            <a:ext cx="514705" cy="725665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10820485" y="744207"/>
            <a:ext cx="1012825" cy="168910"/>
            <a:chOff x="10820485" y="744207"/>
            <a:chExt cx="1012825" cy="16891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820485" y="744207"/>
              <a:ext cx="104762" cy="16882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953936" y="793093"/>
              <a:ext cx="82118" cy="117284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1059935" y="744206"/>
              <a:ext cx="22225" cy="166370"/>
            </a:xfrm>
            <a:custGeom>
              <a:avLst/>
              <a:gdLst/>
              <a:ahLst/>
              <a:cxnLst/>
              <a:rect l="l" t="t" r="r" b="b"/>
              <a:pathLst>
                <a:path w="22225" h="166369">
                  <a:moveTo>
                    <a:pt x="19024" y="51536"/>
                  </a:moveTo>
                  <a:lnTo>
                    <a:pt x="2654" y="51536"/>
                  </a:lnTo>
                  <a:lnTo>
                    <a:pt x="2654" y="166166"/>
                  </a:lnTo>
                  <a:lnTo>
                    <a:pt x="19024" y="166166"/>
                  </a:lnTo>
                  <a:lnTo>
                    <a:pt x="19024" y="51536"/>
                  </a:lnTo>
                  <a:close/>
                </a:path>
                <a:path w="22225" h="166369">
                  <a:moveTo>
                    <a:pt x="21678" y="0"/>
                  </a:moveTo>
                  <a:lnTo>
                    <a:pt x="0" y="0"/>
                  </a:lnTo>
                  <a:lnTo>
                    <a:pt x="0" y="21678"/>
                  </a:lnTo>
                  <a:lnTo>
                    <a:pt x="21678" y="21678"/>
                  </a:lnTo>
                  <a:lnTo>
                    <a:pt x="2167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099941" y="793093"/>
              <a:ext cx="192195" cy="11993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317215" y="793099"/>
              <a:ext cx="146691" cy="119928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1483442" y="744206"/>
              <a:ext cx="22225" cy="166370"/>
            </a:xfrm>
            <a:custGeom>
              <a:avLst/>
              <a:gdLst/>
              <a:ahLst/>
              <a:cxnLst/>
              <a:rect l="l" t="t" r="r" b="b"/>
              <a:pathLst>
                <a:path w="22225" h="166369">
                  <a:moveTo>
                    <a:pt x="19011" y="51536"/>
                  </a:moveTo>
                  <a:lnTo>
                    <a:pt x="2641" y="51536"/>
                  </a:lnTo>
                  <a:lnTo>
                    <a:pt x="2641" y="166166"/>
                  </a:lnTo>
                  <a:lnTo>
                    <a:pt x="19011" y="166166"/>
                  </a:lnTo>
                  <a:lnTo>
                    <a:pt x="19011" y="51536"/>
                  </a:lnTo>
                  <a:close/>
                </a:path>
                <a:path w="22225" h="166369">
                  <a:moveTo>
                    <a:pt x="21678" y="0"/>
                  </a:moveTo>
                  <a:lnTo>
                    <a:pt x="0" y="0"/>
                  </a:lnTo>
                  <a:lnTo>
                    <a:pt x="0" y="21678"/>
                  </a:lnTo>
                  <a:lnTo>
                    <a:pt x="21678" y="21678"/>
                  </a:lnTo>
                  <a:lnTo>
                    <a:pt x="2167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529452" y="744211"/>
              <a:ext cx="85966" cy="16882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639778" y="793093"/>
              <a:ext cx="82359" cy="11993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747230" y="744211"/>
              <a:ext cx="85966" cy="168821"/>
            </a:xfrm>
            <a:prstGeom prst="rect">
              <a:avLst/>
            </a:prstGeom>
          </p:spPr>
        </p:pic>
      </p:grpSp>
      <p:grpSp>
        <p:nvGrpSpPr>
          <p:cNvPr id="18" name="object 18"/>
          <p:cNvGrpSpPr/>
          <p:nvPr/>
        </p:nvGrpSpPr>
        <p:grpSpPr>
          <a:xfrm>
            <a:off x="10812299" y="965650"/>
            <a:ext cx="194945" cy="168910"/>
            <a:chOff x="10812299" y="965650"/>
            <a:chExt cx="194945" cy="168910"/>
          </a:xfrm>
        </p:grpSpPr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812299" y="965650"/>
              <a:ext cx="85966" cy="168821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922387" y="1014529"/>
              <a:ext cx="84759" cy="119938"/>
            </a:xfrm>
            <a:prstGeom prst="rect">
              <a:avLst/>
            </a:prstGeom>
          </p:spPr>
        </p:pic>
      </p:grpSp>
      <p:grpSp>
        <p:nvGrpSpPr>
          <p:cNvPr id="21" name="object 21"/>
          <p:cNvGrpSpPr/>
          <p:nvPr/>
        </p:nvGrpSpPr>
        <p:grpSpPr>
          <a:xfrm>
            <a:off x="11091007" y="965650"/>
            <a:ext cx="672465" cy="168910"/>
            <a:chOff x="11091007" y="965650"/>
            <a:chExt cx="672465" cy="168910"/>
          </a:xfrm>
        </p:grpSpPr>
        <p:pic>
          <p:nvPicPr>
            <p:cNvPr id="22" name="object 2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1091007" y="965650"/>
              <a:ext cx="110782" cy="166166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1223501" y="1014533"/>
              <a:ext cx="286884" cy="119938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1535953" y="1014535"/>
              <a:ext cx="55244" cy="117475"/>
            </a:xfrm>
            <a:custGeom>
              <a:avLst/>
              <a:gdLst/>
              <a:ahLst/>
              <a:cxnLst/>
              <a:rect l="l" t="t" r="r" b="b"/>
              <a:pathLst>
                <a:path w="55245" h="117475">
                  <a:moveTo>
                    <a:pt x="55143" y="0"/>
                  </a:moveTo>
                  <a:lnTo>
                    <a:pt x="42456" y="1539"/>
                  </a:lnTo>
                  <a:lnTo>
                    <a:pt x="31845" y="6172"/>
                  </a:lnTo>
                  <a:lnTo>
                    <a:pt x="23310" y="13919"/>
                  </a:lnTo>
                  <a:lnTo>
                    <a:pt x="16852" y="24803"/>
                  </a:lnTo>
                  <a:lnTo>
                    <a:pt x="16370" y="24803"/>
                  </a:lnTo>
                  <a:lnTo>
                    <a:pt x="16370" y="2654"/>
                  </a:lnTo>
                  <a:lnTo>
                    <a:pt x="0" y="2654"/>
                  </a:lnTo>
                  <a:lnTo>
                    <a:pt x="0" y="117284"/>
                  </a:lnTo>
                  <a:lnTo>
                    <a:pt x="16370" y="117284"/>
                  </a:lnTo>
                  <a:lnTo>
                    <a:pt x="16370" y="69837"/>
                  </a:lnTo>
                  <a:lnTo>
                    <a:pt x="18262" y="51105"/>
                  </a:lnTo>
                  <a:lnTo>
                    <a:pt x="24645" y="34315"/>
                  </a:lnTo>
                  <a:lnTo>
                    <a:pt x="36585" y="22220"/>
                  </a:lnTo>
                  <a:lnTo>
                    <a:pt x="55143" y="17576"/>
                  </a:lnTo>
                  <a:lnTo>
                    <a:pt x="5514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1612317" y="1014533"/>
              <a:ext cx="150533" cy="11993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3270" cy="6858000"/>
          </a:xfrm>
          <a:custGeom>
            <a:avLst/>
            <a:gdLst/>
            <a:ahLst/>
            <a:cxnLst/>
            <a:rect l="l" t="t" r="r" b="b"/>
            <a:pathLst>
              <a:path w="12193270" h="6858000">
                <a:moveTo>
                  <a:pt x="12193206" y="0"/>
                </a:moveTo>
                <a:lnTo>
                  <a:pt x="0" y="0"/>
                </a:lnTo>
                <a:lnTo>
                  <a:pt x="0" y="6858000"/>
                </a:lnTo>
                <a:lnTo>
                  <a:pt x="12193206" y="6858000"/>
                </a:lnTo>
                <a:lnTo>
                  <a:pt x="12193206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60000" y="359999"/>
            <a:ext cx="11473815" cy="0"/>
          </a:xfrm>
          <a:custGeom>
            <a:avLst/>
            <a:gdLst/>
            <a:ahLst/>
            <a:cxnLst/>
            <a:rect l="l" t="t" r="r" b="b"/>
            <a:pathLst>
              <a:path w="11473815">
                <a:moveTo>
                  <a:pt x="0" y="0"/>
                </a:moveTo>
                <a:lnTo>
                  <a:pt x="11473205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60000" y="6096175"/>
            <a:ext cx="11473815" cy="0"/>
          </a:xfrm>
          <a:custGeom>
            <a:avLst/>
            <a:gdLst/>
            <a:ahLst/>
            <a:cxnLst/>
            <a:rect l="l" t="t" r="r" b="b"/>
            <a:pathLst>
              <a:path w="11473815">
                <a:moveTo>
                  <a:pt x="0" y="0"/>
                </a:moveTo>
                <a:lnTo>
                  <a:pt x="11473205" y="0"/>
                </a:lnTo>
              </a:path>
            </a:pathLst>
          </a:custGeom>
          <a:ln w="3175">
            <a:solidFill>
              <a:srgbClr val="EF41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243699" y="473699"/>
            <a:ext cx="292036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231F20"/>
                </a:solidFill>
                <a:latin typeface="Arial"/>
                <a:cs typeface="Arial"/>
              </a:rPr>
              <a:t>Algunos</a:t>
            </a:r>
            <a:r>
              <a:rPr sz="1400" spc="-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31F20"/>
                </a:solidFill>
                <a:latin typeface="Arial"/>
                <a:cs typeface="Arial"/>
              </a:rPr>
              <a:t>vídeos</a:t>
            </a:r>
            <a:r>
              <a:rPr sz="1400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31F20"/>
                </a:solidFill>
                <a:latin typeface="Arial"/>
                <a:cs typeface="Arial"/>
              </a:rPr>
              <a:t>sobre</a:t>
            </a:r>
            <a:r>
              <a:rPr sz="1400" spc="-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31F20"/>
                </a:solidFill>
                <a:latin typeface="Arial"/>
                <a:cs typeface="Arial"/>
              </a:rPr>
              <a:t>san</a:t>
            </a:r>
            <a:r>
              <a:rPr sz="1400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231F20"/>
                </a:solidFill>
                <a:latin typeface="Arial"/>
                <a:cs typeface="Arial"/>
              </a:rPr>
              <a:t>Josemaría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42097" y="6142309"/>
            <a:ext cx="791096" cy="355688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243699" y="1467700"/>
            <a:ext cx="891857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908685" algn="l"/>
              </a:tabLst>
            </a:pPr>
            <a:r>
              <a:rPr spc="-25" dirty="0">
                <a:solidFill>
                  <a:srgbClr val="808285"/>
                </a:solidFill>
              </a:rPr>
              <a:t>01</a:t>
            </a:r>
            <a:r>
              <a:rPr dirty="0">
                <a:solidFill>
                  <a:srgbClr val="808285"/>
                </a:solidFill>
              </a:rPr>
              <a:t>	</a:t>
            </a:r>
            <a:r>
              <a:rPr spc="-25" dirty="0">
                <a:hlinkClick r:id="rId3"/>
              </a:rPr>
              <a:t>https://ww</a:t>
            </a:r>
            <a:r>
              <a:rPr spc="-25" dirty="0"/>
              <a:t>w</a:t>
            </a:r>
            <a:r>
              <a:rPr spc="-25" dirty="0">
                <a:hlinkClick r:id="rId3"/>
              </a:rPr>
              <a:t>.youtube.com/watch?v=kG32aXWCU1s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243699" y="2162288"/>
            <a:ext cx="9323070" cy="2964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08685" indent="-895985">
              <a:lnSpc>
                <a:spcPct val="100000"/>
              </a:lnSpc>
              <a:spcBef>
                <a:spcPts val="100"/>
              </a:spcBef>
              <a:buClr>
                <a:srgbClr val="808285"/>
              </a:buClr>
              <a:buAutoNum type="arabicPeriod" startAt="2"/>
              <a:tabLst>
                <a:tab pos="908685" algn="l"/>
              </a:tabLst>
            </a:pPr>
            <a:r>
              <a:rPr sz="2800" spc="-10" dirty="0">
                <a:solidFill>
                  <a:srgbClr val="231F20"/>
                </a:solidFill>
                <a:latin typeface="Arial"/>
                <a:cs typeface="Arial"/>
              </a:rPr>
              <a:t>https://youtu.be/9tCmLqj89N4</a:t>
            </a:r>
            <a:endParaRPr sz="2800">
              <a:latin typeface="Arial"/>
              <a:cs typeface="Arial"/>
            </a:endParaRPr>
          </a:p>
          <a:p>
            <a:pPr marL="908685" indent="-895985">
              <a:lnSpc>
                <a:spcPct val="100000"/>
              </a:lnSpc>
              <a:spcBef>
                <a:spcPts val="2155"/>
              </a:spcBef>
              <a:buClr>
                <a:srgbClr val="808285"/>
              </a:buClr>
              <a:buAutoNum type="arabicPeriod" startAt="2"/>
              <a:tabLst>
                <a:tab pos="908685" algn="l"/>
              </a:tabLst>
            </a:pPr>
            <a:r>
              <a:rPr sz="2800" spc="-10" dirty="0">
                <a:solidFill>
                  <a:srgbClr val="231F20"/>
                </a:solidFill>
                <a:latin typeface="Arial"/>
                <a:cs typeface="Arial"/>
                <a:hlinkClick r:id="rId4"/>
              </a:rPr>
              <a:t>https://ww</a:t>
            </a:r>
            <a:r>
              <a:rPr sz="2800" spc="-10" dirty="0">
                <a:solidFill>
                  <a:srgbClr val="231F20"/>
                </a:solidFill>
                <a:latin typeface="Arial"/>
                <a:cs typeface="Arial"/>
              </a:rPr>
              <a:t>w</a:t>
            </a:r>
            <a:r>
              <a:rPr sz="2800" spc="-10" dirty="0">
                <a:solidFill>
                  <a:srgbClr val="231F20"/>
                </a:solidFill>
                <a:latin typeface="Arial"/>
                <a:cs typeface="Arial"/>
                <a:hlinkClick r:id="rId4"/>
              </a:rPr>
              <a:t>.youtube.com/watch?v=YW9J</a:t>
            </a:r>
            <a:r>
              <a:rPr sz="2800" spc="-10" dirty="0">
                <a:solidFill>
                  <a:srgbClr val="231F20"/>
                </a:solidFill>
                <a:latin typeface="Arial"/>
                <a:cs typeface="Arial"/>
              </a:rPr>
              <a:t>LVug1FY</a:t>
            </a:r>
            <a:endParaRPr sz="2800">
              <a:latin typeface="Arial"/>
              <a:cs typeface="Arial"/>
            </a:endParaRPr>
          </a:p>
          <a:p>
            <a:pPr marL="908685" indent="-895985">
              <a:lnSpc>
                <a:spcPct val="100000"/>
              </a:lnSpc>
              <a:spcBef>
                <a:spcPts val="2310"/>
              </a:spcBef>
              <a:buClr>
                <a:srgbClr val="808285"/>
              </a:buClr>
              <a:buAutoNum type="arabicPeriod" startAt="2"/>
              <a:tabLst>
                <a:tab pos="908685" algn="l"/>
              </a:tabLst>
            </a:pPr>
            <a:r>
              <a:rPr sz="2800" spc="-10" dirty="0">
                <a:solidFill>
                  <a:srgbClr val="231F20"/>
                </a:solidFill>
                <a:latin typeface="Arial"/>
                <a:cs typeface="Arial"/>
                <a:hlinkClick r:id="rId5"/>
              </a:rPr>
              <a:t>https://ww</a:t>
            </a:r>
            <a:r>
              <a:rPr sz="2800" spc="-10" dirty="0">
                <a:solidFill>
                  <a:srgbClr val="231F20"/>
                </a:solidFill>
                <a:latin typeface="Arial"/>
                <a:cs typeface="Arial"/>
              </a:rPr>
              <a:t>w</a:t>
            </a:r>
            <a:r>
              <a:rPr sz="2800" spc="-10" dirty="0">
                <a:solidFill>
                  <a:srgbClr val="231F20"/>
                </a:solidFill>
                <a:latin typeface="Arial"/>
                <a:cs typeface="Arial"/>
                <a:hlinkClick r:id="rId5"/>
              </a:rPr>
              <a:t>.youtube.com/watch?v=JxEFdLtkJkU</a:t>
            </a:r>
            <a:endParaRPr sz="2800">
              <a:latin typeface="Arial"/>
              <a:cs typeface="Arial"/>
            </a:endParaRPr>
          </a:p>
          <a:p>
            <a:pPr marL="908685" marR="5080" indent="-896619">
              <a:lnSpc>
                <a:spcPts val="3200"/>
              </a:lnSpc>
              <a:spcBef>
                <a:spcPts val="2275"/>
              </a:spcBef>
              <a:buClr>
                <a:srgbClr val="808285"/>
              </a:buClr>
              <a:buAutoNum type="arabicPeriod" startAt="2"/>
              <a:tabLst>
                <a:tab pos="908685" algn="l"/>
              </a:tabLst>
            </a:pPr>
            <a:r>
              <a:rPr sz="2800" spc="-15" dirty="0">
                <a:solidFill>
                  <a:srgbClr val="231F20"/>
                </a:solidFill>
                <a:latin typeface="Arial"/>
                <a:cs typeface="Arial"/>
              </a:rPr>
              <a:t>https://opusdei.org/es/article/quien-fue-san-</a:t>
            </a:r>
            <a:r>
              <a:rPr sz="2800" spc="-20" dirty="0">
                <a:solidFill>
                  <a:srgbClr val="231F20"/>
                </a:solidFill>
                <a:latin typeface="Arial"/>
                <a:cs typeface="Arial"/>
              </a:rPr>
              <a:t>josemaria- </a:t>
            </a:r>
            <a:r>
              <a:rPr sz="2800" spc="-10" dirty="0">
                <a:solidFill>
                  <a:srgbClr val="231F20"/>
                </a:solidFill>
                <a:latin typeface="Arial"/>
                <a:cs typeface="Arial"/>
              </a:rPr>
              <a:t>2minutos/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360001" y="432004"/>
            <a:ext cx="335280" cy="335280"/>
            <a:chOff x="360001" y="432004"/>
            <a:chExt cx="335280" cy="335280"/>
          </a:xfrm>
        </p:grpSpPr>
        <p:sp>
          <p:nvSpPr>
            <p:cNvPr id="10" name="object 10"/>
            <p:cNvSpPr/>
            <p:nvPr/>
          </p:nvSpPr>
          <p:spPr>
            <a:xfrm>
              <a:off x="363176" y="435179"/>
              <a:ext cx="328930" cy="328930"/>
            </a:xfrm>
            <a:custGeom>
              <a:avLst/>
              <a:gdLst/>
              <a:ahLst/>
              <a:cxnLst/>
              <a:rect l="l" t="t" r="r" b="b"/>
              <a:pathLst>
                <a:path w="328930" h="328930">
                  <a:moveTo>
                    <a:pt x="164337" y="328675"/>
                  </a:moveTo>
                  <a:lnTo>
                    <a:pt x="208027" y="322805"/>
                  </a:lnTo>
                  <a:lnTo>
                    <a:pt x="247284" y="306237"/>
                  </a:lnTo>
                  <a:lnTo>
                    <a:pt x="280544" y="280539"/>
                  </a:lnTo>
                  <a:lnTo>
                    <a:pt x="306240" y="247279"/>
                  </a:lnTo>
                  <a:lnTo>
                    <a:pt x="322806" y="208023"/>
                  </a:lnTo>
                  <a:lnTo>
                    <a:pt x="328675" y="164337"/>
                  </a:lnTo>
                  <a:lnTo>
                    <a:pt x="322806" y="120648"/>
                  </a:lnTo>
                  <a:lnTo>
                    <a:pt x="306240" y="81391"/>
                  </a:lnTo>
                  <a:lnTo>
                    <a:pt x="280544" y="48131"/>
                  </a:lnTo>
                  <a:lnTo>
                    <a:pt x="247284" y="22435"/>
                  </a:lnTo>
                  <a:lnTo>
                    <a:pt x="208027" y="5869"/>
                  </a:lnTo>
                  <a:lnTo>
                    <a:pt x="164337" y="0"/>
                  </a:lnTo>
                  <a:lnTo>
                    <a:pt x="120648" y="5869"/>
                  </a:lnTo>
                  <a:lnTo>
                    <a:pt x="81391" y="22435"/>
                  </a:lnTo>
                  <a:lnTo>
                    <a:pt x="48131" y="48131"/>
                  </a:lnTo>
                  <a:lnTo>
                    <a:pt x="22435" y="81391"/>
                  </a:lnTo>
                  <a:lnTo>
                    <a:pt x="5869" y="120648"/>
                  </a:lnTo>
                  <a:lnTo>
                    <a:pt x="0" y="164337"/>
                  </a:lnTo>
                  <a:lnTo>
                    <a:pt x="5869" y="208023"/>
                  </a:lnTo>
                  <a:lnTo>
                    <a:pt x="22435" y="247279"/>
                  </a:lnTo>
                  <a:lnTo>
                    <a:pt x="48131" y="280539"/>
                  </a:lnTo>
                  <a:lnTo>
                    <a:pt x="81391" y="306237"/>
                  </a:lnTo>
                  <a:lnTo>
                    <a:pt x="120648" y="322805"/>
                  </a:lnTo>
                  <a:lnTo>
                    <a:pt x="164337" y="328675"/>
                  </a:lnTo>
                  <a:close/>
                </a:path>
              </a:pathLst>
            </a:custGeom>
            <a:ln w="6350">
              <a:solidFill>
                <a:srgbClr val="EF41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36620" y="534536"/>
              <a:ext cx="181787" cy="129959"/>
            </a:xfrm>
            <a:prstGeom prst="rect">
              <a:avLst/>
            </a:prstGeom>
          </p:spPr>
        </p:pic>
      </p:grpSp>
      <p:sp>
        <p:nvSpPr>
          <p:cNvPr id="12" name="object 12"/>
          <p:cNvSpPr/>
          <p:nvPr/>
        </p:nvSpPr>
        <p:spPr>
          <a:xfrm>
            <a:off x="1256399" y="1377001"/>
            <a:ext cx="10577195" cy="0"/>
          </a:xfrm>
          <a:custGeom>
            <a:avLst/>
            <a:gdLst/>
            <a:ahLst/>
            <a:cxnLst/>
            <a:rect l="l" t="t" r="r" b="b"/>
            <a:pathLst>
              <a:path w="10577195">
                <a:moveTo>
                  <a:pt x="0" y="0"/>
                </a:moveTo>
                <a:lnTo>
                  <a:pt x="10576801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256399" y="2071588"/>
            <a:ext cx="10577195" cy="0"/>
          </a:xfrm>
          <a:custGeom>
            <a:avLst/>
            <a:gdLst/>
            <a:ahLst/>
            <a:cxnLst/>
            <a:rect l="l" t="t" r="r" b="b"/>
            <a:pathLst>
              <a:path w="10577195">
                <a:moveTo>
                  <a:pt x="0" y="0"/>
                </a:moveTo>
                <a:lnTo>
                  <a:pt x="10576801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256399" y="2771998"/>
            <a:ext cx="10577195" cy="0"/>
          </a:xfrm>
          <a:custGeom>
            <a:avLst/>
            <a:gdLst/>
            <a:ahLst/>
            <a:cxnLst/>
            <a:rect l="l" t="t" r="r" b="b"/>
            <a:pathLst>
              <a:path w="10577195">
                <a:moveTo>
                  <a:pt x="0" y="0"/>
                </a:moveTo>
                <a:lnTo>
                  <a:pt x="10576801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256399" y="3492003"/>
            <a:ext cx="10577195" cy="0"/>
          </a:xfrm>
          <a:custGeom>
            <a:avLst/>
            <a:gdLst/>
            <a:ahLst/>
            <a:cxnLst/>
            <a:rect l="l" t="t" r="r" b="b"/>
            <a:pathLst>
              <a:path w="10577195">
                <a:moveTo>
                  <a:pt x="0" y="0"/>
                </a:moveTo>
                <a:lnTo>
                  <a:pt x="10576801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256399" y="4177586"/>
            <a:ext cx="10577195" cy="0"/>
          </a:xfrm>
          <a:custGeom>
            <a:avLst/>
            <a:gdLst/>
            <a:ahLst/>
            <a:cxnLst/>
            <a:rect l="l" t="t" r="r" b="b"/>
            <a:pathLst>
              <a:path w="10577195">
                <a:moveTo>
                  <a:pt x="0" y="0"/>
                </a:moveTo>
                <a:lnTo>
                  <a:pt x="10576801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347299" y="6107099"/>
            <a:ext cx="920115" cy="16764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000" dirty="0">
                <a:solidFill>
                  <a:srgbClr val="EF412F"/>
                </a:solidFill>
                <a:latin typeface="Arial"/>
                <a:cs typeface="Arial"/>
              </a:rPr>
              <a:t>Founders</a:t>
            </a:r>
            <a:r>
              <a:rPr sz="1000" spc="-10" dirty="0">
                <a:solidFill>
                  <a:srgbClr val="EF412F"/>
                </a:solidFill>
                <a:latin typeface="Arial"/>
                <a:cs typeface="Arial"/>
              </a:rPr>
              <a:t> </a:t>
            </a:r>
            <a:r>
              <a:rPr sz="1000" spc="-20" dirty="0">
                <a:solidFill>
                  <a:srgbClr val="EF412F"/>
                </a:solidFill>
                <a:latin typeface="Arial"/>
                <a:cs typeface="Arial"/>
              </a:rPr>
              <a:t>Week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7662" y="442263"/>
            <a:ext cx="328930" cy="328930"/>
          </a:xfrm>
          <a:custGeom>
            <a:avLst/>
            <a:gdLst/>
            <a:ahLst/>
            <a:cxnLst/>
            <a:rect l="l" t="t" r="r" b="b"/>
            <a:pathLst>
              <a:path w="328930" h="328930">
                <a:moveTo>
                  <a:pt x="164337" y="328675"/>
                </a:moveTo>
                <a:lnTo>
                  <a:pt x="208027" y="322806"/>
                </a:lnTo>
                <a:lnTo>
                  <a:pt x="247284" y="306240"/>
                </a:lnTo>
                <a:lnTo>
                  <a:pt x="280544" y="280544"/>
                </a:lnTo>
                <a:lnTo>
                  <a:pt x="306240" y="247284"/>
                </a:lnTo>
                <a:lnTo>
                  <a:pt x="322806" y="208027"/>
                </a:lnTo>
                <a:lnTo>
                  <a:pt x="328675" y="164337"/>
                </a:lnTo>
                <a:lnTo>
                  <a:pt x="322806" y="120648"/>
                </a:lnTo>
                <a:lnTo>
                  <a:pt x="306240" y="81391"/>
                </a:lnTo>
                <a:lnTo>
                  <a:pt x="280544" y="48131"/>
                </a:lnTo>
                <a:lnTo>
                  <a:pt x="247284" y="22435"/>
                </a:lnTo>
                <a:lnTo>
                  <a:pt x="208027" y="5869"/>
                </a:lnTo>
                <a:lnTo>
                  <a:pt x="164337" y="0"/>
                </a:lnTo>
                <a:lnTo>
                  <a:pt x="120648" y="5869"/>
                </a:lnTo>
                <a:lnTo>
                  <a:pt x="81391" y="22435"/>
                </a:lnTo>
                <a:lnTo>
                  <a:pt x="48131" y="48131"/>
                </a:lnTo>
                <a:lnTo>
                  <a:pt x="22435" y="81391"/>
                </a:lnTo>
                <a:lnTo>
                  <a:pt x="5869" y="120648"/>
                </a:lnTo>
                <a:lnTo>
                  <a:pt x="0" y="164337"/>
                </a:lnTo>
                <a:lnTo>
                  <a:pt x="5869" y="208027"/>
                </a:lnTo>
                <a:lnTo>
                  <a:pt x="22435" y="247284"/>
                </a:lnTo>
                <a:lnTo>
                  <a:pt x="48131" y="280544"/>
                </a:lnTo>
                <a:lnTo>
                  <a:pt x="81391" y="306240"/>
                </a:lnTo>
                <a:lnTo>
                  <a:pt x="120648" y="322806"/>
                </a:lnTo>
                <a:lnTo>
                  <a:pt x="164337" y="328675"/>
                </a:lnTo>
                <a:close/>
              </a:path>
            </a:pathLst>
          </a:custGeom>
          <a:ln w="6350">
            <a:solidFill>
              <a:srgbClr val="EF41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60000" y="359999"/>
            <a:ext cx="11473815" cy="0"/>
          </a:xfrm>
          <a:custGeom>
            <a:avLst/>
            <a:gdLst/>
            <a:ahLst/>
            <a:cxnLst/>
            <a:rect l="l" t="t" r="r" b="b"/>
            <a:pathLst>
              <a:path w="11473815">
                <a:moveTo>
                  <a:pt x="0" y="0"/>
                </a:moveTo>
                <a:lnTo>
                  <a:pt x="11473205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323999" y="1375412"/>
            <a:ext cx="2509520" cy="0"/>
          </a:xfrm>
          <a:custGeom>
            <a:avLst/>
            <a:gdLst/>
            <a:ahLst/>
            <a:cxnLst/>
            <a:rect l="l" t="t" r="r" b="b"/>
            <a:pathLst>
              <a:path w="2509520">
                <a:moveTo>
                  <a:pt x="0" y="0"/>
                </a:moveTo>
                <a:lnTo>
                  <a:pt x="2509202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323999" y="3601586"/>
            <a:ext cx="2509520" cy="0"/>
          </a:xfrm>
          <a:custGeom>
            <a:avLst/>
            <a:gdLst/>
            <a:ahLst/>
            <a:cxnLst/>
            <a:rect l="l" t="t" r="r" b="b"/>
            <a:pathLst>
              <a:path w="2509520">
                <a:moveTo>
                  <a:pt x="0" y="0"/>
                </a:moveTo>
                <a:lnTo>
                  <a:pt x="2509202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323999" y="2935587"/>
            <a:ext cx="2509520" cy="0"/>
          </a:xfrm>
          <a:custGeom>
            <a:avLst/>
            <a:gdLst/>
            <a:ahLst/>
            <a:cxnLst/>
            <a:rect l="l" t="t" r="r" b="b"/>
            <a:pathLst>
              <a:path w="2509520">
                <a:moveTo>
                  <a:pt x="0" y="0"/>
                </a:moveTo>
                <a:lnTo>
                  <a:pt x="2509202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323999" y="2040087"/>
            <a:ext cx="2509520" cy="0"/>
          </a:xfrm>
          <a:custGeom>
            <a:avLst/>
            <a:gdLst/>
            <a:ahLst/>
            <a:cxnLst/>
            <a:rect l="l" t="t" r="r" b="b"/>
            <a:pathLst>
              <a:path w="2509520">
                <a:moveTo>
                  <a:pt x="0" y="0"/>
                </a:moveTo>
                <a:lnTo>
                  <a:pt x="2509202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60000" y="6096175"/>
            <a:ext cx="11473815" cy="0"/>
          </a:xfrm>
          <a:custGeom>
            <a:avLst/>
            <a:gdLst/>
            <a:ahLst/>
            <a:cxnLst/>
            <a:rect l="l" t="t" r="r" b="b"/>
            <a:pathLst>
              <a:path w="11473815">
                <a:moveTo>
                  <a:pt x="0" y="0"/>
                </a:moveTo>
                <a:lnTo>
                  <a:pt x="11473205" y="0"/>
                </a:lnTo>
              </a:path>
            </a:pathLst>
          </a:custGeom>
          <a:ln w="3175">
            <a:solidFill>
              <a:srgbClr val="EF41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243699" y="473699"/>
            <a:ext cx="227330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231F20"/>
                </a:solidFill>
                <a:latin typeface="Arial"/>
                <a:cs typeface="Arial"/>
              </a:rPr>
              <a:t>¿Qué</a:t>
            </a:r>
            <a:r>
              <a:rPr sz="1400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31F20"/>
                </a:solidFill>
                <a:latin typeface="Arial"/>
                <a:cs typeface="Arial"/>
              </a:rPr>
              <a:t>es</a:t>
            </a:r>
            <a:r>
              <a:rPr sz="1400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31F20"/>
                </a:solidFill>
                <a:latin typeface="Arial"/>
                <a:cs typeface="Arial"/>
              </a:rPr>
              <a:t>la</a:t>
            </a:r>
            <a:r>
              <a:rPr sz="1400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31F20"/>
                </a:solidFill>
                <a:latin typeface="Arial"/>
                <a:cs typeface="Arial"/>
              </a:rPr>
              <a:t>Founders</a:t>
            </a:r>
            <a:r>
              <a:rPr sz="1400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231F20"/>
                </a:solidFill>
                <a:latin typeface="Arial"/>
                <a:cs typeface="Arial"/>
              </a:rPr>
              <a:t>Week?</a:t>
            </a:r>
            <a:endParaRPr sz="14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202780" y="2085442"/>
            <a:ext cx="1541780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231F20"/>
                </a:solidFill>
                <a:latin typeface="Arial"/>
                <a:cs typeface="Arial"/>
              </a:rPr>
              <a:t>Aniversario</a:t>
            </a:r>
            <a:r>
              <a:rPr sz="14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4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spc="-25" dirty="0">
                <a:solidFill>
                  <a:srgbClr val="231F20"/>
                </a:solidFill>
                <a:latin typeface="Arial"/>
                <a:cs typeface="Arial"/>
              </a:rPr>
              <a:t>la </a:t>
            </a:r>
            <a:r>
              <a:rPr sz="1400" dirty="0">
                <a:solidFill>
                  <a:srgbClr val="231F20"/>
                </a:solidFill>
                <a:latin typeface="Arial"/>
                <a:cs typeface="Arial"/>
              </a:rPr>
              <a:t>fundación</a:t>
            </a:r>
            <a:r>
              <a:rPr sz="1400" spc="-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31F20"/>
                </a:solidFill>
                <a:latin typeface="Arial"/>
                <a:cs typeface="Arial"/>
              </a:rPr>
              <a:t>del</a:t>
            </a:r>
            <a:r>
              <a:rPr sz="1400" spc="-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231F20"/>
                </a:solidFill>
                <a:latin typeface="Arial"/>
                <a:cs typeface="Arial"/>
              </a:rPr>
              <a:t>Opus Dei.</a:t>
            </a:r>
            <a:endParaRPr sz="14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202780" y="2980942"/>
            <a:ext cx="133667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231F20"/>
                </a:solidFill>
                <a:latin typeface="Arial"/>
                <a:cs typeface="Arial"/>
              </a:rPr>
              <a:t>Canonización</a:t>
            </a:r>
            <a:r>
              <a:rPr sz="14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spc="-25" dirty="0">
                <a:solidFill>
                  <a:srgbClr val="231F20"/>
                </a:solidFill>
                <a:latin typeface="Arial"/>
                <a:cs typeface="Arial"/>
              </a:rPr>
              <a:t>de </a:t>
            </a:r>
            <a:r>
              <a:rPr sz="1400" dirty="0">
                <a:solidFill>
                  <a:srgbClr val="231F20"/>
                </a:solidFill>
                <a:latin typeface="Arial"/>
                <a:cs typeface="Arial"/>
              </a:rPr>
              <a:t>san</a:t>
            </a:r>
            <a:r>
              <a:rPr sz="1400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231F20"/>
                </a:solidFill>
                <a:latin typeface="Arial"/>
                <a:cs typeface="Arial"/>
              </a:rPr>
              <a:t>Josemaría.</a:t>
            </a:r>
            <a:endParaRPr sz="14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202780" y="3664942"/>
            <a:ext cx="1384300" cy="878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231F20"/>
                </a:solidFill>
                <a:latin typeface="Arial"/>
                <a:cs typeface="Arial"/>
              </a:rPr>
              <a:t>Misa</a:t>
            </a:r>
            <a:r>
              <a:rPr sz="1400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231F20"/>
                </a:solidFill>
                <a:latin typeface="Arial"/>
                <a:cs typeface="Arial"/>
              </a:rPr>
              <a:t>celebrada </a:t>
            </a:r>
            <a:r>
              <a:rPr sz="1400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14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31F20"/>
                </a:solidFill>
                <a:latin typeface="Arial"/>
                <a:cs typeface="Arial"/>
              </a:rPr>
              <a:t>el</a:t>
            </a:r>
            <a:r>
              <a:rPr sz="14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31F20"/>
                </a:solidFill>
                <a:latin typeface="Arial"/>
                <a:cs typeface="Arial"/>
              </a:rPr>
              <a:t>campus</a:t>
            </a:r>
            <a:r>
              <a:rPr sz="1400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spc="-25" dirty="0">
                <a:solidFill>
                  <a:srgbClr val="231F20"/>
                </a:solidFill>
                <a:latin typeface="Arial"/>
                <a:cs typeface="Arial"/>
              </a:rPr>
              <a:t>de </a:t>
            </a:r>
            <a:r>
              <a:rPr sz="1400" dirty="0">
                <a:solidFill>
                  <a:srgbClr val="231F20"/>
                </a:solidFill>
                <a:latin typeface="Arial"/>
                <a:cs typeface="Arial"/>
              </a:rPr>
              <a:t>la</a:t>
            </a:r>
            <a:r>
              <a:rPr sz="14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231F20"/>
                </a:solidFill>
                <a:latin typeface="Arial"/>
                <a:cs typeface="Arial"/>
              </a:rPr>
              <a:t>Universidad</a:t>
            </a:r>
            <a:r>
              <a:rPr sz="14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spc="-25" dirty="0">
                <a:solidFill>
                  <a:srgbClr val="231F20"/>
                </a:solidFill>
                <a:latin typeface="Arial"/>
                <a:cs typeface="Arial"/>
              </a:rPr>
              <a:t>en </a:t>
            </a:r>
            <a:r>
              <a:rPr sz="1400" spc="-10" dirty="0">
                <a:solidFill>
                  <a:srgbClr val="231F20"/>
                </a:solidFill>
                <a:latin typeface="Arial"/>
                <a:cs typeface="Arial"/>
              </a:rPr>
              <a:t>1967.</a:t>
            </a:r>
            <a:endParaRPr sz="14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311299" y="2085442"/>
            <a:ext cx="61214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808285"/>
                </a:solidFill>
                <a:latin typeface="Arial"/>
                <a:cs typeface="Arial"/>
              </a:rPr>
              <a:t>2</a:t>
            </a:r>
            <a:r>
              <a:rPr sz="1400" spc="-15" dirty="0">
                <a:solidFill>
                  <a:srgbClr val="808285"/>
                </a:solidFill>
                <a:latin typeface="Arial"/>
                <a:cs typeface="Arial"/>
              </a:rPr>
              <a:t> </a:t>
            </a:r>
            <a:r>
              <a:rPr sz="1400" spc="-25" dirty="0">
                <a:solidFill>
                  <a:srgbClr val="808285"/>
                </a:solidFill>
                <a:latin typeface="Arial"/>
                <a:cs typeface="Arial"/>
              </a:rPr>
              <a:t>de </a:t>
            </a:r>
            <a:r>
              <a:rPr sz="1400" spc="-20" dirty="0">
                <a:solidFill>
                  <a:srgbClr val="808285"/>
                </a:solidFill>
                <a:latin typeface="Arial"/>
                <a:cs typeface="Arial"/>
              </a:rPr>
              <a:t>octubre</a:t>
            </a:r>
            <a:endParaRPr sz="14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311299" y="1405943"/>
            <a:ext cx="157226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231F20"/>
                </a:solidFill>
                <a:latin typeface="Arial"/>
                <a:cs typeface="Arial"/>
              </a:rPr>
              <a:t>Qué</a:t>
            </a:r>
            <a:r>
              <a:rPr sz="1400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31F20"/>
                </a:solidFill>
                <a:latin typeface="Arial"/>
                <a:cs typeface="Arial"/>
              </a:rPr>
              <a:t>se</a:t>
            </a:r>
            <a:r>
              <a:rPr sz="1400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231F20"/>
                </a:solidFill>
                <a:latin typeface="Arial"/>
                <a:cs typeface="Arial"/>
              </a:rPr>
              <a:t>conmemora</a:t>
            </a:r>
            <a:endParaRPr sz="14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311299" y="2980942"/>
            <a:ext cx="61214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808285"/>
                </a:solidFill>
                <a:latin typeface="Arial"/>
                <a:cs typeface="Arial"/>
              </a:rPr>
              <a:t>6</a:t>
            </a:r>
            <a:r>
              <a:rPr sz="1400" spc="-15" dirty="0">
                <a:solidFill>
                  <a:srgbClr val="808285"/>
                </a:solidFill>
                <a:latin typeface="Arial"/>
                <a:cs typeface="Arial"/>
              </a:rPr>
              <a:t> </a:t>
            </a:r>
            <a:r>
              <a:rPr sz="1400" spc="-25" dirty="0">
                <a:solidFill>
                  <a:srgbClr val="808285"/>
                </a:solidFill>
                <a:latin typeface="Arial"/>
                <a:cs typeface="Arial"/>
              </a:rPr>
              <a:t>de </a:t>
            </a:r>
            <a:r>
              <a:rPr sz="1400" spc="-20" dirty="0">
                <a:solidFill>
                  <a:srgbClr val="808285"/>
                </a:solidFill>
                <a:latin typeface="Arial"/>
                <a:cs typeface="Arial"/>
              </a:rPr>
              <a:t>octubre</a:t>
            </a:r>
            <a:endParaRPr sz="14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311299" y="3664942"/>
            <a:ext cx="61214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808285"/>
                </a:solidFill>
                <a:latin typeface="Arial"/>
                <a:cs typeface="Arial"/>
              </a:rPr>
              <a:t>8</a:t>
            </a:r>
            <a:r>
              <a:rPr sz="1400" spc="-15" dirty="0">
                <a:solidFill>
                  <a:srgbClr val="808285"/>
                </a:solidFill>
                <a:latin typeface="Arial"/>
                <a:cs typeface="Arial"/>
              </a:rPr>
              <a:t> </a:t>
            </a:r>
            <a:r>
              <a:rPr sz="1400" spc="-25" dirty="0">
                <a:solidFill>
                  <a:srgbClr val="808285"/>
                </a:solidFill>
                <a:latin typeface="Arial"/>
                <a:cs typeface="Arial"/>
              </a:rPr>
              <a:t>de </a:t>
            </a:r>
            <a:r>
              <a:rPr sz="1400" spc="-20" dirty="0">
                <a:solidFill>
                  <a:srgbClr val="808285"/>
                </a:solidFill>
                <a:latin typeface="Arial"/>
                <a:cs typeface="Arial"/>
              </a:rPr>
              <a:t>octubre</a:t>
            </a:r>
            <a:endParaRPr sz="1400">
              <a:latin typeface="Arial"/>
              <a:cs typeface="Arial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1243699" y="1267585"/>
            <a:ext cx="7277100" cy="126492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 algn="just">
              <a:lnSpc>
                <a:spcPts val="3200"/>
              </a:lnSpc>
              <a:spcBef>
                <a:spcPts val="340"/>
              </a:spcBef>
            </a:pPr>
            <a:r>
              <a:rPr dirty="0"/>
              <a:t>La</a:t>
            </a:r>
            <a:r>
              <a:rPr spc="-75" dirty="0"/>
              <a:t> </a:t>
            </a:r>
            <a:r>
              <a:rPr dirty="0"/>
              <a:t>Founder´s</a:t>
            </a:r>
            <a:r>
              <a:rPr spc="-75" dirty="0"/>
              <a:t> </a:t>
            </a:r>
            <a:r>
              <a:rPr dirty="0"/>
              <a:t>Week</a:t>
            </a:r>
            <a:r>
              <a:rPr spc="-75" dirty="0"/>
              <a:t> </a:t>
            </a:r>
            <a:r>
              <a:rPr dirty="0"/>
              <a:t>es</a:t>
            </a:r>
            <a:r>
              <a:rPr spc="-75" dirty="0"/>
              <a:t> </a:t>
            </a:r>
            <a:r>
              <a:rPr dirty="0"/>
              <a:t>la</a:t>
            </a:r>
            <a:r>
              <a:rPr spc="-70" dirty="0"/>
              <a:t> </a:t>
            </a:r>
            <a:r>
              <a:rPr dirty="0"/>
              <a:t>semana</a:t>
            </a:r>
            <a:r>
              <a:rPr spc="-75" dirty="0"/>
              <a:t> </a:t>
            </a:r>
            <a:r>
              <a:rPr dirty="0"/>
              <a:t>en</a:t>
            </a:r>
            <a:r>
              <a:rPr spc="-75" dirty="0"/>
              <a:t> </a:t>
            </a:r>
            <a:r>
              <a:rPr dirty="0"/>
              <a:t>la</a:t>
            </a:r>
            <a:r>
              <a:rPr spc="-75" dirty="0"/>
              <a:t> </a:t>
            </a:r>
            <a:r>
              <a:rPr dirty="0"/>
              <a:t>que</a:t>
            </a:r>
            <a:r>
              <a:rPr spc="-70" dirty="0"/>
              <a:t> </a:t>
            </a:r>
            <a:r>
              <a:rPr spc="-25" dirty="0"/>
              <a:t>la </a:t>
            </a:r>
            <a:r>
              <a:rPr dirty="0"/>
              <a:t>Universidad</a:t>
            </a:r>
            <a:r>
              <a:rPr spc="-105" dirty="0"/>
              <a:t> </a:t>
            </a:r>
            <a:r>
              <a:rPr dirty="0"/>
              <a:t>de</a:t>
            </a:r>
            <a:r>
              <a:rPr spc="-95" dirty="0"/>
              <a:t> </a:t>
            </a:r>
            <a:r>
              <a:rPr dirty="0"/>
              <a:t>Navarra</a:t>
            </a:r>
            <a:r>
              <a:rPr spc="-95" dirty="0"/>
              <a:t> </a:t>
            </a:r>
            <a:r>
              <a:rPr dirty="0"/>
              <a:t>celebra</a:t>
            </a:r>
            <a:r>
              <a:rPr spc="-95" dirty="0"/>
              <a:t> </a:t>
            </a:r>
            <a:r>
              <a:rPr dirty="0"/>
              <a:t>la</a:t>
            </a:r>
            <a:r>
              <a:rPr spc="-95" dirty="0"/>
              <a:t> </a:t>
            </a:r>
            <a:r>
              <a:rPr dirty="0"/>
              <a:t>figura</a:t>
            </a:r>
            <a:r>
              <a:rPr spc="-95" dirty="0"/>
              <a:t> </a:t>
            </a:r>
            <a:r>
              <a:rPr dirty="0"/>
              <a:t>de</a:t>
            </a:r>
            <a:r>
              <a:rPr spc="-90" dirty="0"/>
              <a:t> </a:t>
            </a:r>
            <a:r>
              <a:rPr spc="-25" dirty="0"/>
              <a:t>su </a:t>
            </a:r>
            <a:r>
              <a:rPr spc="-20" dirty="0"/>
              <a:t>fundador,</a:t>
            </a:r>
            <a:r>
              <a:rPr spc="-100" dirty="0"/>
              <a:t> </a:t>
            </a:r>
            <a:r>
              <a:rPr dirty="0"/>
              <a:t>san</a:t>
            </a:r>
            <a:r>
              <a:rPr spc="-100" dirty="0"/>
              <a:t> </a:t>
            </a:r>
            <a:r>
              <a:rPr dirty="0"/>
              <a:t>Josemaría</a:t>
            </a:r>
            <a:r>
              <a:rPr spc="-100" dirty="0"/>
              <a:t> </a:t>
            </a:r>
            <a:r>
              <a:rPr dirty="0"/>
              <a:t>Escrivá</a:t>
            </a:r>
            <a:r>
              <a:rPr spc="-100" dirty="0"/>
              <a:t> </a:t>
            </a:r>
            <a:r>
              <a:rPr dirty="0"/>
              <a:t>de</a:t>
            </a:r>
            <a:r>
              <a:rPr spc="-100" dirty="0"/>
              <a:t> </a:t>
            </a:r>
            <a:r>
              <a:rPr spc="-10" dirty="0"/>
              <a:t>Balaguer.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1243699" y="2630785"/>
            <a:ext cx="7588250" cy="289052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>
              <a:lnSpc>
                <a:spcPts val="3200"/>
              </a:lnSpc>
              <a:spcBef>
                <a:spcPts val="340"/>
              </a:spcBef>
              <a:tabLst>
                <a:tab pos="1087755" algn="l"/>
              </a:tabLst>
            </a:pPr>
            <a:r>
              <a:rPr sz="2800" dirty="0">
                <a:solidFill>
                  <a:srgbClr val="231F20"/>
                </a:solidFill>
                <a:latin typeface="Arial"/>
                <a:cs typeface="Arial"/>
              </a:rPr>
              <a:t>Los</a:t>
            </a:r>
            <a:r>
              <a:rPr sz="2800" spc="-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231F20"/>
                </a:solidFill>
                <a:latin typeface="Arial"/>
                <a:cs typeface="Arial"/>
              </a:rPr>
              <a:t>actos</a:t>
            </a:r>
            <a:r>
              <a:rPr sz="2800" spc="-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231F20"/>
                </a:solidFill>
                <a:latin typeface="Arial"/>
                <a:cs typeface="Arial"/>
              </a:rPr>
              <a:t>tienen</a:t>
            </a:r>
            <a:r>
              <a:rPr sz="2800" spc="-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231F20"/>
                </a:solidFill>
                <a:latin typeface="Arial"/>
                <a:cs typeface="Arial"/>
              </a:rPr>
              <a:t>lugar</a:t>
            </a:r>
            <a:r>
              <a:rPr sz="2800" spc="-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231F20"/>
                </a:solidFill>
                <a:latin typeface="Arial"/>
                <a:cs typeface="Arial"/>
              </a:rPr>
              <a:t>la</a:t>
            </a:r>
            <a:r>
              <a:rPr sz="2800" spc="-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231F20"/>
                </a:solidFill>
                <a:latin typeface="Arial"/>
                <a:cs typeface="Arial"/>
              </a:rPr>
              <a:t>primera</a:t>
            </a:r>
            <a:r>
              <a:rPr sz="2800" spc="-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231F20"/>
                </a:solidFill>
                <a:latin typeface="Arial"/>
                <a:cs typeface="Arial"/>
              </a:rPr>
              <a:t>semana</a:t>
            </a:r>
            <a:r>
              <a:rPr sz="2800" spc="-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00" spc="-25" dirty="0">
                <a:solidFill>
                  <a:srgbClr val="231F20"/>
                </a:solidFill>
                <a:latin typeface="Arial"/>
                <a:cs typeface="Arial"/>
              </a:rPr>
              <a:t>de </a:t>
            </a:r>
            <a:r>
              <a:rPr sz="2800" dirty="0">
                <a:solidFill>
                  <a:srgbClr val="231F20"/>
                </a:solidFill>
                <a:latin typeface="Arial"/>
                <a:cs typeface="Arial"/>
              </a:rPr>
              <a:t>octubre</a:t>
            </a:r>
            <a:r>
              <a:rPr sz="2800" spc="-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231F20"/>
                </a:solidFill>
                <a:latin typeface="Arial"/>
                <a:cs typeface="Arial"/>
              </a:rPr>
              <a:t>ya</a:t>
            </a:r>
            <a:r>
              <a:rPr sz="2800" spc="-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231F20"/>
                </a:solidFill>
                <a:latin typeface="Arial"/>
                <a:cs typeface="Arial"/>
              </a:rPr>
              <a:t>que</a:t>
            </a:r>
            <a:r>
              <a:rPr sz="2800" spc="-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231F20"/>
                </a:solidFill>
                <a:latin typeface="Arial"/>
                <a:cs typeface="Arial"/>
              </a:rPr>
              <a:t>el</a:t>
            </a:r>
            <a:r>
              <a:rPr sz="2800" spc="-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231F20"/>
                </a:solidFill>
                <a:latin typeface="Arial"/>
                <a:cs typeface="Arial"/>
              </a:rPr>
              <a:t>día</a:t>
            </a:r>
            <a:r>
              <a:rPr sz="2800" spc="-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231F20"/>
                </a:solidFill>
                <a:latin typeface="Arial"/>
                <a:cs typeface="Arial"/>
              </a:rPr>
              <a:t>2</a:t>
            </a:r>
            <a:r>
              <a:rPr sz="2800" spc="-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231F20"/>
                </a:solidFill>
                <a:latin typeface="Arial"/>
                <a:cs typeface="Arial"/>
              </a:rPr>
              <a:t>es</a:t>
            </a:r>
            <a:r>
              <a:rPr sz="2800" spc="-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231F20"/>
                </a:solidFill>
                <a:latin typeface="Arial"/>
                <a:cs typeface="Arial"/>
              </a:rPr>
              <a:t>el</a:t>
            </a:r>
            <a:r>
              <a:rPr sz="2800" spc="-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231F20"/>
                </a:solidFill>
                <a:latin typeface="Arial"/>
                <a:cs typeface="Arial"/>
              </a:rPr>
              <a:t>aniversario</a:t>
            </a:r>
            <a:r>
              <a:rPr sz="2800" spc="-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2800" spc="-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00" spc="-25" dirty="0">
                <a:solidFill>
                  <a:srgbClr val="231F20"/>
                </a:solidFill>
                <a:latin typeface="Arial"/>
                <a:cs typeface="Arial"/>
              </a:rPr>
              <a:t>la </a:t>
            </a:r>
            <a:r>
              <a:rPr sz="2800" dirty="0">
                <a:solidFill>
                  <a:srgbClr val="231F20"/>
                </a:solidFill>
                <a:latin typeface="Arial"/>
                <a:cs typeface="Arial"/>
              </a:rPr>
              <a:t>fundación</a:t>
            </a:r>
            <a:r>
              <a:rPr sz="2800" spc="-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231F20"/>
                </a:solidFill>
                <a:latin typeface="Arial"/>
                <a:cs typeface="Arial"/>
              </a:rPr>
              <a:t>del</a:t>
            </a:r>
            <a:r>
              <a:rPr sz="2800" spc="-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231F20"/>
                </a:solidFill>
                <a:latin typeface="Arial"/>
                <a:cs typeface="Arial"/>
              </a:rPr>
              <a:t>Opus</a:t>
            </a:r>
            <a:r>
              <a:rPr sz="2800" spc="-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231F20"/>
                </a:solidFill>
                <a:latin typeface="Arial"/>
                <a:cs typeface="Arial"/>
              </a:rPr>
              <a:t>Dei;</a:t>
            </a:r>
            <a:r>
              <a:rPr sz="2800" spc="-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231F20"/>
                </a:solidFill>
                <a:latin typeface="Arial"/>
                <a:cs typeface="Arial"/>
              </a:rPr>
              <a:t>el</a:t>
            </a:r>
            <a:r>
              <a:rPr sz="2800" spc="-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231F20"/>
                </a:solidFill>
                <a:latin typeface="Arial"/>
                <a:cs typeface="Arial"/>
              </a:rPr>
              <a:t>día</a:t>
            </a:r>
            <a:r>
              <a:rPr sz="2800" spc="-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231F20"/>
                </a:solidFill>
                <a:latin typeface="Arial"/>
                <a:cs typeface="Arial"/>
              </a:rPr>
              <a:t>6,</a:t>
            </a:r>
            <a:r>
              <a:rPr sz="2800" spc="-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231F20"/>
                </a:solidFill>
                <a:latin typeface="Arial"/>
                <a:cs typeface="Arial"/>
              </a:rPr>
              <a:t>es</a:t>
            </a:r>
            <a:r>
              <a:rPr sz="2800" spc="-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231F20"/>
                </a:solidFill>
                <a:latin typeface="Arial"/>
                <a:cs typeface="Arial"/>
              </a:rPr>
              <a:t>la</a:t>
            </a:r>
            <a:r>
              <a:rPr sz="2800" spc="-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231F20"/>
                </a:solidFill>
                <a:latin typeface="Arial"/>
                <a:cs typeface="Arial"/>
              </a:rPr>
              <a:t>fecha</a:t>
            </a:r>
            <a:r>
              <a:rPr sz="2800" spc="-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00" spc="-25" dirty="0">
                <a:solidFill>
                  <a:srgbClr val="231F20"/>
                </a:solidFill>
                <a:latin typeface="Arial"/>
                <a:cs typeface="Arial"/>
              </a:rPr>
              <a:t>de </a:t>
            </a:r>
            <a:r>
              <a:rPr sz="2800" dirty="0">
                <a:solidFill>
                  <a:srgbClr val="231F20"/>
                </a:solidFill>
                <a:latin typeface="Arial"/>
                <a:cs typeface="Arial"/>
              </a:rPr>
              <a:t>su</a:t>
            </a:r>
            <a:r>
              <a:rPr sz="2800" spc="-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231F20"/>
                </a:solidFill>
                <a:latin typeface="Arial"/>
                <a:cs typeface="Arial"/>
              </a:rPr>
              <a:t>canonización,</a:t>
            </a:r>
            <a:r>
              <a:rPr sz="2800" spc="-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231F20"/>
                </a:solidFill>
                <a:latin typeface="Arial"/>
                <a:cs typeface="Arial"/>
              </a:rPr>
              <a:t>y</a:t>
            </a:r>
            <a:r>
              <a:rPr sz="2800" spc="-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231F20"/>
                </a:solidFill>
                <a:latin typeface="Arial"/>
                <a:cs typeface="Arial"/>
              </a:rPr>
              <a:t>el</a:t>
            </a:r>
            <a:r>
              <a:rPr sz="2800" spc="-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231F20"/>
                </a:solidFill>
                <a:latin typeface="Arial"/>
                <a:cs typeface="Arial"/>
              </a:rPr>
              <a:t>día</a:t>
            </a:r>
            <a:r>
              <a:rPr sz="2800" spc="-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231F20"/>
                </a:solidFill>
                <a:latin typeface="Arial"/>
                <a:cs typeface="Arial"/>
              </a:rPr>
              <a:t>8</a:t>
            </a:r>
            <a:r>
              <a:rPr sz="2800" spc="-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231F20"/>
                </a:solidFill>
                <a:latin typeface="Arial"/>
                <a:cs typeface="Arial"/>
              </a:rPr>
              <a:t>para</a:t>
            </a:r>
            <a:r>
              <a:rPr sz="2800" spc="-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231F20"/>
                </a:solidFill>
                <a:latin typeface="Arial"/>
                <a:cs typeface="Arial"/>
              </a:rPr>
              <a:t>recordar</a:t>
            </a:r>
            <a:r>
              <a:rPr sz="2800" spc="-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231F20"/>
                </a:solidFill>
                <a:latin typeface="Arial"/>
                <a:cs typeface="Arial"/>
              </a:rPr>
              <a:t>la</a:t>
            </a:r>
            <a:r>
              <a:rPr sz="2800" spc="-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00" spc="-20" dirty="0">
                <a:solidFill>
                  <a:srgbClr val="231F20"/>
                </a:solidFill>
                <a:latin typeface="Arial"/>
                <a:cs typeface="Arial"/>
              </a:rPr>
              <a:t>misa </a:t>
            </a:r>
            <a:r>
              <a:rPr sz="2800" dirty="0">
                <a:solidFill>
                  <a:srgbClr val="231F20"/>
                </a:solidFill>
                <a:latin typeface="Arial"/>
                <a:cs typeface="Arial"/>
              </a:rPr>
              <a:t>celebrada</a:t>
            </a:r>
            <a:r>
              <a:rPr sz="2800" spc="-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2800" spc="-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231F20"/>
                </a:solidFill>
                <a:latin typeface="Arial"/>
                <a:cs typeface="Arial"/>
              </a:rPr>
              <a:t>el</a:t>
            </a:r>
            <a:r>
              <a:rPr sz="2800" spc="-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231F20"/>
                </a:solidFill>
                <a:latin typeface="Arial"/>
                <a:cs typeface="Arial"/>
              </a:rPr>
              <a:t>campus</a:t>
            </a:r>
            <a:r>
              <a:rPr sz="2800" spc="-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2800" spc="-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231F20"/>
                </a:solidFill>
                <a:latin typeface="Arial"/>
                <a:cs typeface="Arial"/>
              </a:rPr>
              <a:t>la</a:t>
            </a:r>
            <a:r>
              <a:rPr sz="2800" spc="-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231F20"/>
                </a:solidFill>
                <a:latin typeface="Arial"/>
                <a:cs typeface="Arial"/>
              </a:rPr>
              <a:t>Universidad</a:t>
            </a:r>
            <a:r>
              <a:rPr sz="2800" spc="-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00" spc="-25" dirty="0">
                <a:solidFill>
                  <a:srgbClr val="231F20"/>
                </a:solidFill>
                <a:latin typeface="Arial"/>
                <a:cs typeface="Arial"/>
              </a:rPr>
              <a:t>en </a:t>
            </a:r>
            <a:r>
              <a:rPr sz="2800" spc="-10" dirty="0">
                <a:solidFill>
                  <a:srgbClr val="231F20"/>
                </a:solidFill>
                <a:latin typeface="Arial"/>
                <a:cs typeface="Arial"/>
              </a:rPr>
              <a:t>1967.</a:t>
            </a:r>
            <a:r>
              <a:rPr sz="2800" dirty="0">
                <a:solidFill>
                  <a:srgbClr val="231F20"/>
                </a:solidFill>
                <a:latin typeface="Arial"/>
                <a:cs typeface="Arial"/>
              </a:rPr>
              <a:t>	Durante</a:t>
            </a:r>
            <a:r>
              <a:rPr sz="2800" spc="-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231F20"/>
                </a:solidFill>
                <a:latin typeface="Arial"/>
                <a:cs typeface="Arial"/>
              </a:rPr>
              <a:t>esos</a:t>
            </a:r>
            <a:r>
              <a:rPr sz="2800" spc="-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231F20"/>
                </a:solidFill>
                <a:latin typeface="Arial"/>
                <a:cs typeface="Arial"/>
              </a:rPr>
              <a:t>días,</a:t>
            </a:r>
            <a:r>
              <a:rPr sz="2800" spc="-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231F20"/>
                </a:solidFill>
                <a:latin typeface="Arial"/>
                <a:cs typeface="Arial"/>
              </a:rPr>
              <a:t>las</a:t>
            </a:r>
            <a:r>
              <a:rPr sz="2800" spc="-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231F20"/>
                </a:solidFill>
                <a:latin typeface="Arial"/>
                <a:cs typeface="Arial"/>
              </a:rPr>
              <a:t>facultades</a:t>
            </a:r>
            <a:r>
              <a:rPr sz="2800" spc="-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231F20"/>
                </a:solidFill>
                <a:latin typeface="Arial"/>
                <a:cs typeface="Arial"/>
              </a:rPr>
              <a:t>y</a:t>
            </a:r>
            <a:r>
              <a:rPr sz="2800" spc="-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00" spc="-25" dirty="0">
                <a:solidFill>
                  <a:srgbClr val="231F20"/>
                </a:solidFill>
                <a:latin typeface="Arial"/>
                <a:cs typeface="Arial"/>
              </a:rPr>
              <a:t>los </a:t>
            </a:r>
            <a:r>
              <a:rPr sz="2800" dirty="0">
                <a:solidFill>
                  <a:srgbClr val="231F20"/>
                </a:solidFill>
                <a:latin typeface="Arial"/>
                <a:cs typeface="Arial"/>
              </a:rPr>
              <a:t>centros</a:t>
            </a:r>
            <a:r>
              <a:rPr sz="2800" spc="-1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231F20"/>
                </a:solidFill>
                <a:latin typeface="Arial"/>
                <a:cs typeface="Arial"/>
              </a:rPr>
              <a:t>organizan</a:t>
            </a:r>
            <a:r>
              <a:rPr sz="2800" spc="-1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231F20"/>
                </a:solidFill>
                <a:latin typeface="Arial"/>
                <a:cs typeface="Arial"/>
              </a:rPr>
              <a:t>diferentes</a:t>
            </a:r>
            <a:r>
              <a:rPr sz="2800" spc="-1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231F20"/>
                </a:solidFill>
                <a:latin typeface="Arial"/>
                <a:cs typeface="Arial"/>
              </a:rPr>
              <a:t>eventos.</a:t>
            </a:r>
            <a:endParaRPr sz="28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47299" y="6095069"/>
            <a:ext cx="92011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EF412F"/>
                </a:solidFill>
                <a:latin typeface="Arial"/>
                <a:cs typeface="Arial"/>
              </a:rPr>
              <a:t>Founders</a:t>
            </a:r>
            <a:r>
              <a:rPr sz="1000" spc="-10" dirty="0">
                <a:solidFill>
                  <a:srgbClr val="EF412F"/>
                </a:solidFill>
                <a:latin typeface="Arial"/>
                <a:cs typeface="Arial"/>
              </a:rPr>
              <a:t> </a:t>
            </a:r>
            <a:r>
              <a:rPr sz="1000" spc="-20" dirty="0">
                <a:solidFill>
                  <a:srgbClr val="EF412F"/>
                </a:solidFill>
                <a:latin typeface="Arial"/>
                <a:cs typeface="Arial"/>
              </a:rPr>
              <a:t>Week</a:t>
            </a:r>
            <a:endParaRPr sz="1000">
              <a:latin typeface="Arial"/>
              <a:cs typeface="Arial"/>
            </a:endParaRPr>
          </a:p>
        </p:txBody>
      </p:sp>
      <p:pic>
        <p:nvPicPr>
          <p:cNvPr id="20" name="object 2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4130" y="541621"/>
            <a:ext cx="157746" cy="129959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042097" y="6142309"/>
            <a:ext cx="791096" cy="35568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 descr="Un grupo de hombres sentados en una mesa&#10;&#10;Descripción generada automáticamente con confianza media">
            <a:extLst>
              <a:ext uri="{FF2B5EF4-FFF2-40B4-BE49-F238E27FC236}">
                <a16:creationId xmlns:a16="http://schemas.microsoft.com/office/drawing/2014/main" id="{2D1589C9-4A67-4C1D-AB72-3BE634AB6A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1" b="1227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360000" y="359999"/>
            <a:ext cx="11473815" cy="0"/>
          </a:xfrm>
          <a:custGeom>
            <a:avLst/>
            <a:gdLst/>
            <a:ahLst/>
            <a:cxnLst/>
            <a:rect l="l" t="t" r="r" b="b"/>
            <a:pathLst>
              <a:path w="11473815">
                <a:moveTo>
                  <a:pt x="0" y="0"/>
                </a:moveTo>
                <a:lnTo>
                  <a:pt x="11473205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60000" y="6096175"/>
            <a:ext cx="11473815" cy="0"/>
          </a:xfrm>
          <a:custGeom>
            <a:avLst/>
            <a:gdLst/>
            <a:ahLst/>
            <a:cxnLst/>
            <a:rect l="l" t="t" r="r" b="b"/>
            <a:pathLst>
              <a:path w="11473815">
                <a:moveTo>
                  <a:pt x="0" y="0"/>
                </a:moveTo>
                <a:lnTo>
                  <a:pt x="11473205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9311299" y="589326"/>
            <a:ext cx="23260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Universidad</a:t>
            </a:r>
            <a:r>
              <a:rPr sz="18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8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Navarra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40324" y="589326"/>
            <a:ext cx="32118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708275" algn="l"/>
              </a:tabLst>
            </a:pP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Founder´s</a:t>
            </a:r>
            <a:r>
              <a:rPr sz="18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Week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2023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47300" y="936251"/>
            <a:ext cx="3996054" cy="7626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800" spc="-35" dirty="0">
                <a:solidFill>
                  <a:srgbClr val="FFFFFF"/>
                </a:solidFill>
              </a:rPr>
              <a:t>San</a:t>
            </a:r>
            <a:r>
              <a:rPr sz="4800" spc="-280" dirty="0">
                <a:solidFill>
                  <a:srgbClr val="FFFFFF"/>
                </a:solidFill>
              </a:rPr>
              <a:t> </a:t>
            </a:r>
            <a:r>
              <a:rPr sz="4800" spc="-70" dirty="0">
                <a:solidFill>
                  <a:srgbClr val="FFFFFF"/>
                </a:solidFill>
              </a:rPr>
              <a:t>Josemaría</a:t>
            </a:r>
            <a:endParaRPr sz="4800"/>
          </a:p>
        </p:txBody>
      </p:sp>
      <p:grpSp>
        <p:nvGrpSpPr>
          <p:cNvPr id="9" name="object 9"/>
          <p:cNvGrpSpPr/>
          <p:nvPr/>
        </p:nvGrpSpPr>
        <p:grpSpPr>
          <a:xfrm>
            <a:off x="165601" y="4833005"/>
            <a:ext cx="992505" cy="992505"/>
            <a:chOff x="165601" y="4833005"/>
            <a:chExt cx="992505" cy="992505"/>
          </a:xfrm>
        </p:grpSpPr>
        <p:sp>
          <p:nvSpPr>
            <p:cNvPr id="10" name="object 10"/>
            <p:cNvSpPr/>
            <p:nvPr/>
          </p:nvSpPr>
          <p:spPr>
            <a:xfrm>
              <a:off x="171951" y="4839355"/>
              <a:ext cx="979805" cy="979805"/>
            </a:xfrm>
            <a:custGeom>
              <a:avLst/>
              <a:gdLst/>
              <a:ahLst/>
              <a:cxnLst/>
              <a:rect l="l" t="t" r="r" b="b"/>
              <a:pathLst>
                <a:path w="979805" h="979804">
                  <a:moveTo>
                    <a:pt x="489597" y="979195"/>
                  </a:moveTo>
                  <a:lnTo>
                    <a:pt x="536748" y="976954"/>
                  </a:lnTo>
                  <a:lnTo>
                    <a:pt x="582632" y="970367"/>
                  </a:lnTo>
                  <a:lnTo>
                    <a:pt x="627042" y="959639"/>
                  </a:lnTo>
                  <a:lnTo>
                    <a:pt x="669773" y="944976"/>
                  </a:lnTo>
                  <a:lnTo>
                    <a:pt x="710621" y="926583"/>
                  </a:lnTo>
                  <a:lnTo>
                    <a:pt x="749381" y="904665"/>
                  </a:lnTo>
                  <a:lnTo>
                    <a:pt x="785846" y="879427"/>
                  </a:lnTo>
                  <a:lnTo>
                    <a:pt x="819813" y="851075"/>
                  </a:lnTo>
                  <a:lnTo>
                    <a:pt x="851075" y="819813"/>
                  </a:lnTo>
                  <a:lnTo>
                    <a:pt x="879427" y="785846"/>
                  </a:lnTo>
                  <a:lnTo>
                    <a:pt x="904665" y="749381"/>
                  </a:lnTo>
                  <a:lnTo>
                    <a:pt x="926583" y="710621"/>
                  </a:lnTo>
                  <a:lnTo>
                    <a:pt x="944976" y="669773"/>
                  </a:lnTo>
                  <a:lnTo>
                    <a:pt x="959639" y="627042"/>
                  </a:lnTo>
                  <a:lnTo>
                    <a:pt x="970367" y="582632"/>
                  </a:lnTo>
                  <a:lnTo>
                    <a:pt x="976954" y="536748"/>
                  </a:lnTo>
                  <a:lnTo>
                    <a:pt x="979195" y="489597"/>
                  </a:lnTo>
                  <a:lnTo>
                    <a:pt x="976954" y="442446"/>
                  </a:lnTo>
                  <a:lnTo>
                    <a:pt x="970367" y="396563"/>
                  </a:lnTo>
                  <a:lnTo>
                    <a:pt x="959639" y="352153"/>
                  </a:lnTo>
                  <a:lnTo>
                    <a:pt x="944976" y="309421"/>
                  </a:lnTo>
                  <a:lnTo>
                    <a:pt x="926583" y="268573"/>
                  </a:lnTo>
                  <a:lnTo>
                    <a:pt x="904665" y="229814"/>
                  </a:lnTo>
                  <a:lnTo>
                    <a:pt x="879427" y="193348"/>
                  </a:lnTo>
                  <a:lnTo>
                    <a:pt x="851075" y="159382"/>
                  </a:lnTo>
                  <a:lnTo>
                    <a:pt x="819813" y="128120"/>
                  </a:lnTo>
                  <a:lnTo>
                    <a:pt x="785846" y="99767"/>
                  </a:lnTo>
                  <a:lnTo>
                    <a:pt x="749381" y="74529"/>
                  </a:lnTo>
                  <a:lnTo>
                    <a:pt x="710621" y="52611"/>
                  </a:lnTo>
                  <a:lnTo>
                    <a:pt x="669773" y="34218"/>
                  </a:lnTo>
                  <a:lnTo>
                    <a:pt x="627042" y="19555"/>
                  </a:lnTo>
                  <a:lnTo>
                    <a:pt x="582632" y="8828"/>
                  </a:lnTo>
                  <a:lnTo>
                    <a:pt x="536748" y="2241"/>
                  </a:lnTo>
                  <a:lnTo>
                    <a:pt x="489597" y="0"/>
                  </a:lnTo>
                  <a:lnTo>
                    <a:pt x="442446" y="2241"/>
                  </a:lnTo>
                  <a:lnTo>
                    <a:pt x="396563" y="8828"/>
                  </a:lnTo>
                  <a:lnTo>
                    <a:pt x="352153" y="19555"/>
                  </a:lnTo>
                  <a:lnTo>
                    <a:pt x="309421" y="34218"/>
                  </a:lnTo>
                  <a:lnTo>
                    <a:pt x="268573" y="52611"/>
                  </a:lnTo>
                  <a:lnTo>
                    <a:pt x="229814" y="74529"/>
                  </a:lnTo>
                  <a:lnTo>
                    <a:pt x="193348" y="99767"/>
                  </a:lnTo>
                  <a:lnTo>
                    <a:pt x="159382" y="128120"/>
                  </a:lnTo>
                  <a:lnTo>
                    <a:pt x="128120" y="159382"/>
                  </a:lnTo>
                  <a:lnTo>
                    <a:pt x="99767" y="193348"/>
                  </a:lnTo>
                  <a:lnTo>
                    <a:pt x="74529" y="229814"/>
                  </a:lnTo>
                  <a:lnTo>
                    <a:pt x="52611" y="268573"/>
                  </a:lnTo>
                  <a:lnTo>
                    <a:pt x="34218" y="309421"/>
                  </a:lnTo>
                  <a:lnTo>
                    <a:pt x="19555" y="352153"/>
                  </a:lnTo>
                  <a:lnTo>
                    <a:pt x="8828" y="396563"/>
                  </a:lnTo>
                  <a:lnTo>
                    <a:pt x="2241" y="442446"/>
                  </a:lnTo>
                  <a:lnTo>
                    <a:pt x="0" y="489597"/>
                  </a:lnTo>
                  <a:lnTo>
                    <a:pt x="2241" y="536748"/>
                  </a:lnTo>
                  <a:lnTo>
                    <a:pt x="8828" y="582632"/>
                  </a:lnTo>
                  <a:lnTo>
                    <a:pt x="19555" y="627042"/>
                  </a:lnTo>
                  <a:lnTo>
                    <a:pt x="34218" y="669773"/>
                  </a:lnTo>
                  <a:lnTo>
                    <a:pt x="52611" y="710621"/>
                  </a:lnTo>
                  <a:lnTo>
                    <a:pt x="74529" y="749381"/>
                  </a:lnTo>
                  <a:lnTo>
                    <a:pt x="99767" y="785846"/>
                  </a:lnTo>
                  <a:lnTo>
                    <a:pt x="128120" y="819813"/>
                  </a:lnTo>
                  <a:lnTo>
                    <a:pt x="159382" y="851075"/>
                  </a:lnTo>
                  <a:lnTo>
                    <a:pt x="193348" y="879427"/>
                  </a:lnTo>
                  <a:lnTo>
                    <a:pt x="229814" y="904665"/>
                  </a:lnTo>
                  <a:lnTo>
                    <a:pt x="268573" y="926583"/>
                  </a:lnTo>
                  <a:lnTo>
                    <a:pt x="309421" y="944976"/>
                  </a:lnTo>
                  <a:lnTo>
                    <a:pt x="352153" y="959639"/>
                  </a:lnTo>
                  <a:lnTo>
                    <a:pt x="396563" y="970367"/>
                  </a:lnTo>
                  <a:lnTo>
                    <a:pt x="442446" y="976954"/>
                  </a:lnTo>
                  <a:lnTo>
                    <a:pt x="489597" y="979195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55039" y="5104467"/>
              <a:ext cx="613410" cy="449580"/>
            </a:xfrm>
            <a:custGeom>
              <a:avLst/>
              <a:gdLst/>
              <a:ahLst/>
              <a:cxnLst/>
              <a:rect l="l" t="t" r="r" b="b"/>
              <a:pathLst>
                <a:path w="613410" h="449579">
                  <a:moveTo>
                    <a:pt x="143357" y="0"/>
                  </a:moveTo>
                  <a:lnTo>
                    <a:pt x="99456" y="6448"/>
                  </a:lnTo>
                  <a:lnTo>
                    <a:pt x="63728" y="25793"/>
                  </a:lnTo>
                  <a:lnTo>
                    <a:pt x="35983" y="57024"/>
                  </a:lnTo>
                  <a:lnTo>
                    <a:pt x="16040" y="99123"/>
                  </a:lnTo>
                  <a:lnTo>
                    <a:pt x="4010" y="154270"/>
                  </a:lnTo>
                  <a:lnTo>
                    <a:pt x="0" y="224637"/>
                  </a:lnTo>
                  <a:lnTo>
                    <a:pt x="2717" y="282256"/>
                  </a:lnTo>
                  <a:lnTo>
                    <a:pt x="10869" y="331252"/>
                  </a:lnTo>
                  <a:lnTo>
                    <a:pt x="24458" y="371625"/>
                  </a:lnTo>
                  <a:lnTo>
                    <a:pt x="63335" y="423320"/>
                  </a:lnTo>
                  <a:lnTo>
                    <a:pt x="113270" y="446109"/>
                  </a:lnTo>
                  <a:lnTo>
                    <a:pt x="143357" y="448957"/>
                  </a:lnTo>
                  <a:lnTo>
                    <a:pt x="166455" y="447338"/>
                  </a:lnTo>
                  <a:lnTo>
                    <a:pt x="206417" y="434373"/>
                  </a:lnTo>
                  <a:lnTo>
                    <a:pt x="238114" y="408703"/>
                  </a:lnTo>
                  <a:lnTo>
                    <a:pt x="241237" y="404571"/>
                  </a:lnTo>
                  <a:lnTo>
                    <a:pt x="143357" y="404571"/>
                  </a:lnTo>
                  <a:lnTo>
                    <a:pt x="125475" y="402323"/>
                  </a:lnTo>
                  <a:lnTo>
                    <a:pt x="80822" y="368731"/>
                  </a:lnTo>
                  <a:lnTo>
                    <a:pt x="61815" y="314791"/>
                  </a:lnTo>
                  <a:lnTo>
                    <a:pt x="57064" y="274119"/>
                  </a:lnTo>
                  <a:lnTo>
                    <a:pt x="55486" y="224637"/>
                  </a:lnTo>
                  <a:lnTo>
                    <a:pt x="57229" y="174760"/>
                  </a:lnTo>
                  <a:lnTo>
                    <a:pt x="62458" y="133389"/>
                  </a:lnTo>
                  <a:lnTo>
                    <a:pt x="83375" y="76174"/>
                  </a:lnTo>
                  <a:lnTo>
                    <a:pt x="125093" y="46658"/>
                  </a:lnTo>
                  <a:lnTo>
                    <a:pt x="142747" y="44691"/>
                  </a:lnTo>
                  <a:lnTo>
                    <a:pt x="241701" y="44691"/>
                  </a:lnTo>
                  <a:lnTo>
                    <a:pt x="240239" y="42701"/>
                  </a:lnTo>
                  <a:lnTo>
                    <a:pt x="205435" y="14249"/>
                  </a:lnTo>
                  <a:lnTo>
                    <a:pt x="160504" y="890"/>
                  </a:lnTo>
                  <a:lnTo>
                    <a:pt x="143357" y="0"/>
                  </a:lnTo>
                  <a:close/>
                </a:path>
                <a:path w="613410" h="449579">
                  <a:moveTo>
                    <a:pt x="241701" y="44691"/>
                  </a:moveTo>
                  <a:lnTo>
                    <a:pt x="142747" y="44691"/>
                  </a:lnTo>
                  <a:lnTo>
                    <a:pt x="160866" y="46922"/>
                  </a:lnTo>
                  <a:lnTo>
                    <a:pt x="177428" y="53614"/>
                  </a:lnTo>
                  <a:lnTo>
                    <a:pt x="205879" y="80378"/>
                  </a:lnTo>
                  <a:lnTo>
                    <a:pt x="224893" y="134291"/>
                  </a:lnTo>
                  <a:lnTo>
                    <a:pt x="229645" y="174909"/>
                  </a:lnTo>
                  <a:lnTo>
                    <a:pt x="231228" y="224637"/>
                  </a:lnTo>
                  <a:lnTo>
                    <a:pt x="229630" y="274241"/>
                  </a:lnTo>
                  <a:lnTo>
                    <a:pt x="224893" y="314607"/>
                  </a:lnTo>
                  <a:lnTo>
                    <a:pt x="205879" y="368592"/>
                  </a:lnTo>
                  <a:lnTo>
                    <a:pt x="177580" y="395578"/>
                  </a:lnTo>
                  <a:lnTo>
                    <a:pt x="143357" y="404571"/>
                  </a:lnTo>
                  <a:lnTo>
                    <a:pt x="241237" y="404571"/>
                  </a:lnTo>
                  <a:lnTo>
                    <a:pt x="261879" y="371964"/>
                  </a:lnTo>
                  <a:lnTo>
                    <a:pt x="277767" y="323910"/>
                  </a:lnTo>
                  <a:lnTo>
                    <a:pt x="285720" y="261456"/>
                  </a:lnTo>
                  <a:lnTo>
                    <a:pt x="286715" y="224637"/>
                  </a:lnTo>
                  <a:lnTo>
                    <a:pt x="286096" y="193624"/>
                  </a:lnTo>
                  <a:lnTo>
                    <a:pt x="281143" y="141661"/>
                  </a:lnTo>
                  <a:lnTo>
                    <a:pt x="271394" y="102175"/>
                  </a:lnTo>
                  <a:lnTo>
                    <a:pt x="249516" y="55333"/>
                  </a:lnTo>
                  <a:lnTo>
                    <a:pt x="241701" y="44691"/>
                  </a:lnTo>
                  <a:close/>
                </a:path>
                <a:path w="613410" h="449579">
                  <a:moveTo>
                    <a:pt x="583860" y="44691"/>
                  </a:moveTo>
                  <a:lnTo>
                    <a:pt x="474167" y="44691"/>
                  </a:lnTo>
                  <a:lnTo>
                    <a:pt x="491738" y="46067"/>
                  </a:lnTo>
                  <a:lnTo>
                    <a:pt x="507568" y="50198"/>
                  </a:lnTo>
                  <a:lnTo>
                    <a:pt x="544031" y="78382"/>
                  </a:lnTo>
                  <a:lnTo>
                    <a:pt x="556933" y="120865"/>
                  </a:lnTo>
                  <a:lnTo>
                    <a:pt x="555359" y="136396"/>
                  </a:lnTo>
                  <a:lnTo>
                    <a:pt x="531749" y="185800"/>
                  </a:lnTo>
                  <a:lnTo>
                    <a:pt x="494931" y="226244"/>
                  </a:lnTo>
                  <a:lnTo>
                    <a:pt x="413142" y="297250"/>
                  </a:lnTo>
                  <a:lnTo>
                    <a:pt x="394127" y="314456"/>
                  </a:lnTo>
                  <a:lnTo>
                    <a:pt x="364248" y="345490"/>
                  </a:lnTo>
                  <a:lnTo>
                    <a:pt x="335093" y="389189"/>
                  </a:lnTo>
                  <a:lnTo>
                    <a:pt x="322579" y="431813"/>
                  </a:lnTo>
                  <a:lnTo>
                    <a:pt x="322414" y="441464"/>
                  </a:lnTo>
                  <a:lnTo>
                    <a:pt x="613016" y="441464"/>
                  </a:lnTo>
                  <a:lnTo>
                    <a:pt x="613016" y="389585"/>
                  </a:lnTo>
                  <a:lnTo>
                    <a:pt x="397383" y="389585"/>
                  </a:lnTo>
                  <a:lnTo>
                    <a:pt x="402186" y="382248"/>
                  </a:lnTo>
                  <a:lnTo>
                    <a:pt x="429251" y="351428"/>
                  </a:lnTo>
                  <a:lnTo>
                    <a:pt x="460445" y="323762"/>
                  </a:lnTo>
                  <a:lnTo>
                    <a:pt x="482561" y="305003"/>
                  </a:lnTo>
                  <a:lnTo>
                    <a:pt x="509579" y="281729"/>
                  </a:lnTo>
                  <a:lnTo>
                    <a:pt x="551190" y="243043"/>
                  </a:lnTo>
                  <a:lnTo>
                    <a:pt x="577412" y="213706"/>
                  </a:lnTo>
                  <a:lnTo>
                    <a:pt x="601624" y="173951"/>
                  </a:lnTo>
                  <a:lnTo>
                    <a:pt x="611745" y="135204"/>
                  </a:lnTo>
                  <a:lnTo>
                    <a:pt x="612419" y="122059"/>
                  </a:lnTo>
                  <a:lnTo>
                    <a:pt x="610114" y="97171"/>
                  </a:lnTo>
                  <a:lnTo>
                    <a:pt x="603197" y="74379"/>
                  </a:lnTo>
                  <a:lnTo>
                    <a:pt x="591668" y="53685"/>
                  </a:lnTo>
                  <a:lnTo>
                    <a:pt x="583860" y="44691"/>
                  </a:lnTo>
                  <a:close/>
                </a:path>
                <a:path w="613410" h="449579">
                  <a:moveTo>
                    <a:pt x="475361" y="0"/>
                  </a:moveTo>
                  <a:lnTo>
                    <a:pt x="419052" y="8134"/>
                  </a:lnTo>
                  <a:lnTo>
                    <a:pt x="375488" y="32537"/>
                  </a:lnTo>
                  <a:lnTo>
                    <a:pt x="346173" y="72469"/>
                  </a:lnTo>
                  <a:lnTo>
                    <a:pt x="332613" y="127165"/>
                  </a:lnTo>
                  <a:lnTo>
                    <a:pt x="388086" y="132854"/>
                  </a:lnTo>
                  <a:lnTo>
                    <a:pt x="389682" y="113290"/>
                  </a:lnTo>
                  <a:lnTo>
                    <a:pt x="394163" y="95973"/>
                  </a:lnTo>
                  <a:lnTo>
                    <a:pt x="424455" y="57850"/>
                  </a:lnTo>
                  <a:lnTo>
                    <a:pt x="474167" y="44691"/>
                  </a:lnTo>
                  <a:lnTo>
                    <a:pt x="583860" y="44691"/>
                  </a:lnTo>
                  <a:lnTo>
                    <a:pt x="575525" y="35090"/>
                  </a:lnTo>
                  <a:lnTo>
                    <a:pt x="555435" y="19738"/>
                  </a:lnTo>
                  <a:lnTo>
                    <a:pt x="532044" y="8772"/>
                  </a:lnTo>
                  <a:lnTo>
                    <a:pt x="505352" y="2193"/>
                  </a:lnTo>
                  <a:lnTo>
                    <a:pt x="47536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56400" y="2313000"/>
            <a:ext cx="5198399" cy="3780002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357662" y="442263"/>
            <a:ext cx="328930" cy="328930"/>
          </a:xfrm>
          <a:custGeom>
            <a:avLst/>
            <a:gdLst/>
            <a:ahLst/>
            <a:cxnLst/>
            <a:rect l="l" t="t" r="r" b="b"/>
            <a:pathLst>
              <a:path w="328930" h="328930">
                <a:moveTo>
                  <a:pt x="164337" y="328675"/>
                </a:moveTo>
                <a:lnTo>
                  <a:pt x="208027" y="322806"/>
                </a:lnTo>
                <a:lnTo>
                  <a:pt x="247284" y="306240"/>
                </a:lnTo>
                <a:lnTo>
                  <a:pt x="280544" y="280544"/>
                </a:lnTo>
                <a:lnTo>
                  <a:pt x="306240" y="247284"/>
                </a:lnTo>
                <a:lnTo>
                  <a:pt x="322806" y="208027"/>
                </a:lnTo>
                <a:lnTo>
                  <a:pt x="328675" y="164337"/>
                </a:lnTo>
                <a:lnTo>
                  <a:pt x="322806" y="120648"/>
                </a:lnTo>
                <a:lnTo>
                  <a:pt x="306240" y="81391"/>
                </a:lnTo>
                <a:lnTo>
                  <a:pt x="280544" y="48131"/>
                </a:lnTo>
                <a:lnTo>
                  <a:pt x="247284" y="22435"/>
                </a:lnTo>
                <a:lnTo>
                  <a:pt x="208027" y="5869"/>
                </a:lnTo>
                <a:lnTo>
                  <a:pt x="164337" y="0"/>
                </a:lnTo>
                <a:lnTo>
                  <a:pt x="120648" y="5869"/>
                </a:lnTo>
                <a:lnTo>
                  <a:pt x="81391" y="22435"/>
                </a:lnTo>
                <a:lnTo>
                  <a:pt x="48131" y="48131"/>
                </a:lnTo>
                <a:lnTo>
                  <a:pt x="22435" y="81391"/>
                </a:lnTo>
                <a:lnTo>
                  <a:pt x="5869" y="120648"/>
                </a:lnTo>
                <a:lnTo>
                  <a:pt x="0" y="164337"/>
                </a:lnTo>
                <a:lnTo>
                  <a:pt x="5869" y="208027"/>
                </a:lnTo>
                <a:lnTo>
                  <a:pt x="22435" y="247284"/>
                </a:lnTo>
                <a:lnTo>
                  <a:pt x="48131" y="280544"/>
                </a:lnTo>
                <a:lnTo>
                  <a:pt x="81391" y="306240"/>
                </a:lnTo>
                <a:lnTo>
                  <a:pt x="120648" y="322806"/>
                </a:lnTo>
                <a:lnTo>
                  <a:pt x="164337" y="328675"/>
                </a:lnTo>
                <a:close/>
              </a:path>
            </a:pathLst>
          </a:custGeom>
          <a:ln w="6350">
            <a:solidFill>
              <a:srgbClr val="EF41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60000" y="359999"/>
            <a:ext cx="11473815" cy="0"/>
          </a:xfrm>
          <a:custGeom>
            <a:avLst/>
            <a:gdLst/>
            <a:ahLst/>
            <a:cxnLst/>
            <a:rect l="l" t="t" r="r" b="b"/>
            <a:pathLst>
              <a:path w="11473815">
                <a:moveTo>
                  <a:pt x="0" y="0"/>
                </a:moveTo>
                <a:lnTo>
                  <a:pt x="11473205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60000" y="6096175"/>
            <a:ext cx="11473815" cy="0"/>
          </a:xfrm>
          <a:custGeom>
            <a:avLst/>
            <a:gdLst/>
            <a:ahLst/>
            <a:cxnLst/>
            <a:rect l="l" t="t" r="r" b="b"/>
            <a:pathLst>
              <a:path w="11473815">
                <a:moveTo>
                  <a:pt x="0" y="0"/>
                </a:moveTo>
                <a:lnTo>
                  <a:pt x="11473205" y="0"/>
                </a:lnTo>
              </a:path>
            </a:pathLst>
          </a:custGeom>
          <a:ln w="3175">
            <a:solidFill>
              <a:srgbClr val="EF41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243699" y="473699"/>
            <a:ext cx="327088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231F20"/>
                </a:solidFill>
                <a:latin typeface="Arial"/>
                <a:cs typeface="Arial"/>
              </a:rPr>
              <a:t>¿Quién</a:t>
            </a:r>
            <a:r>
              <a:rPr sz="1400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31F20"/>
                </a:solidFill>
                <a:latin typeface="Arial"/>
                <a:cs typeface="Arial"/>
              </a:rPr>
              <a:t>es</a:t>
            </a:r>
            <a:r>
              <a:rPr sz="14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31F20"/>
                </a:solidFill>
                <a:latin typeface="Arial"/>
                <a:cs typeface="Arial"/>
              </a:rPr>
              <a:t>el</a:t>
            </a:r>
            <a:r>
              <a:rPr sz="14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31F20"/>
                </a:solidFill>
                <a:latin typeface="Arial"/>
                <a:cs typeface="Arial"/>
              </a:rPr>
              <a:t>fundador</a:t>
            </a:r>
            <a:r>
              <a:rPr sz="1400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4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31F20"/>
                </a:solidFill>
                <a:latin typeface="Arial"/>
                <a:cs typeface="Arial"/>
              </a:rPr>
              <a:t>la</a:t>
            </a:r>
            <a:r>
              <a:rPr sz="14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231F20"/>
                </a:solidFill>
                <a:latin typeface="Arial"/>
                <a:cs typeface="Arial"/>
              </a:rPr>
              <a:t>Universidad?</a:t>
            </a:r>
            <a:endParaRPr sz="14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243699" y="1267585"/>
            <a:ext cx="3173730" cy="8585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279"/>
              </a:lnSpc>
              <a:spcBef>
                <a:spcPts val="100"/>
              </a:spcBef>
            </a:pPr>
            <a:r>
              <a:rPr dirty="0"/>
              <a:t>San</a:t>
            </a:r>
            <a:r>
              <a:rPr spc="-60" dirty="0"/>
              <a:t> </a:t>
            </a:r>
            <a:r>
              <a:rPr spc="-10" dirty="0"/>
              <a:t>Josemaría</a:t>
            </a:r>
          </a:p>
          <a:p>
            <a:pPr marL="12700">
              <a:lnSpc>
                <a:spcPts val="3279"/>
              </a:lnSpc>
            </a:pPr>
            <a:r>
              <a:rPr dirty="0"/>
              <a:t>Escrivá</a:t>
            </a:r>
            <a:r>
              <a:rPr spc="-85" dirty="0"/>
              <a:t> </a:t>
            </a:r>
            <a:r>
              <a:rPr dirty="0"/>
              <a:t>de</a:t>
            </a:r>
            <a:r>
              <a:rPr spc="-80" dirty="0"/>
              <a:t> </a:t>
            </a:r>
            <a:r>
              <a:rPr spc="-10" dirty="0"/>
              <a:t>Balaguer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6622099" y="1410126"/>
            <a:ext cx="2364105" cy="833119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19"/>
              </a:spcBef>
            </a:pP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Nació</a:t>
            </a:r>
            <a:r>
              <a:rPr sz="1800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1800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Arial"/>
                <a:cs typeface="Arial"/>
              </a:rPr>
              <a:t>Barbastro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(Aragón)</a:t>
            </a:r>
            <a:r>
              <a:rPr sz="1800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un</a:t>
            </a:r>
            <a:r>
              <a:rPr sz="18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9</a:t>
            </a:r>
            <a:r>
              <a:rPr sz="1800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8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231F20"/>
                </a:solidFill>
                <a:latin typeface="Arial"/>
                <a:cs typeface="Arial"/>
              </a:rPr>
              <a:t>enero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800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231F20"/>
                </a:solidFill>
                <a:latin typeface="Arial"/>
                <a:cs typeface="Arial"/>
              </a:rPr>
              <a:t>1902.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622099" y="2354226"/>
            <a:ext cx="2012314" cy="833119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19"/>
              </a:spcBef>
            </a:pP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Estudió</a:t>
            </a:r>
            <a:r>
              <a:rPr sz="1800" spc="-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Derecho</a:t>
            </a:r>
            <a:r>
              <a:rPr sz="1800" spc="-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231F20"/>
                </a:solidFill>
                <a:latin typeface="Arial"/>
                <a:cs typeface="Arial"/>
              </a:rPr>
              <a:t>en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la</a:t>
            </a:r>
            <a:r>
              <a:rPr sz="1800" spc="-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Universidad</a:t>
            </a:r>
            <a:r>
              <a:rPr sz="1800" spc="-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231F20"/>
                </a:solidFill>
                <a:latin typeface="Arial"/>
                <a:cs typeface="Arial"/>
              </a:rPr>
              <a:t>de </a:t>
            </a:r>
            <a:r>
              <a:rPr sz="1800" spc="-10" dirty="0">
                <a:solidFill>
                  <a:srgbClr val="231F20"/>
                </a:solidFill>
                <a:latin typeface="Arial"/>
                <a:cs typeface="Arial"/>
              </a:rPr>
              <a:t>Zaragoza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622099" y="3298326"/>
            <a:ext cx="2402840" cy="5664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19"/>
              </a:spcBef>
            </a:pP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1800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1928,</a:t>
            </a:r>
            <a:r>
              <a:rPr sz="1800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fundó</a:t>
            </a:r>
            <a:r>
              <a:rPr sz="1800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el</a:t>
            </a:r>
            <a:r>
              <a:rPr sz="1800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231F20"/>
                </a:solidFill>
                <a:latin typeface="Arial"/>
                <a:cs typeface="Arial"/>
              </a:rPr>
              <a:t>Opus Dei.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622099" y="3975727"/>
            <a:ext cx="2059939" cy="10998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19"/>
              </a:spcBef>
            </a:pP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800" spc="-1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lo</a:t>
            </a:r>
            <a:r>
              <a:rPr sz="1800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largo</a:t>
            </a:r>
            <a:r>
              <a:rPr sz="1800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800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su</a:t>
            </a:r>
            <a:r>
              <a:rPr sz="1800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15" dirty="0">
                <a:solidFill>
                  <a:srgbClr val="231F20"/>
                </a:solidFill>
                <a:latin typeface="Arial"/>
                <a:cs typeface="Arial"/>
              </a:rPr>
              <a:t>vida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vivió</a:t>
            </a:r>
            <a:r>
              <a:rPr sz="1800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1800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Arial"/>
                <a:cs typeface="Arial"/>
              </a:rPr>
              <a:t>Barbastro,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Zaragoza,</a:t>
            </a:r>
            <a:r>
              <a:rPr sz="1800" spc="-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Arial"/>
                <a:cs typeface="Arial"/>
              </a:rPr>
              <a:t>Logroño,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Madrid</a:t>
            </a:r>
            <a:r>
              <a:rPr sz="1800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y</a:t>
            </a:r>
            <a:r>
              <a:rPr sz="1800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231F20"/>
                </a:solidFill>
                <a:latin typeface="Arial"/>
                <a:cs typeface="Arial"/>
              </a:rPr>
              <a:t>Roma.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311299" y="1410126"/>
            <a:ext cx="2183130" cy="10998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19"/>
              </a:spcBef>
            </a:pP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Viajó</a:t>
            </a:r>
            <a:r>
              <a:rPr sz="18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800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más</a:t>
            </a:r>
            <a:r>
              <a:rPr sz="1800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800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231F20"/>
                </a:solidFill>
                <a:latin typeface="Arial"/>
                <a:cs typeface="Arial"/>
              </a:rPr>
              <a:t>veinte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países</a:t>
            </a:r>
            <a:r>
              <a:rPr sz="1800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y</a:t>
            </a:r>
            <a:r>
              <a:rPr sz="1800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Arial"/>
                <a:cs typeface="Arial"/>
              </a:rPr>
              <a:t>promovió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distintas</a:t>
            </a:r>
            <a:r>
              <a:rPr sz="1800" spc="-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Arial"/>
                <a:cs typeface="Arial"/>
              </a:rPr>
              <a:t>iniciativas sociales.</a:t>
            </a:r>
            <a:endParaRPr sz="18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311299" y="2620926"/>
            <a:ext cx="2427605" cy="566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130"/>
              </a:lnSpc>
              <a:spcBef>
                <a:spcPts val="100"/>
              </a:spcBef>
            </a:pP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Fue</a:t>
            </a:r>
            <a:r>
              <a:rPr sz="1800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una</a:t>
            </a:r>
            <a:r>
              <a:rPr sz="1800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persona</a:t>
            </a:r>
            <a:r>
              <a:rPr sz="18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Arial"/>
                <a:cs typeface="Arial"/>
              </a:rPr>
              <a:t>alegre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ts val="2130"/>
              </a:lnSpc>
            </a:pP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y</a:t>
            </a:r>
            <a:r>
              <a:rPr sz="18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Arial"/>
                <a:cs typeface="Arial"/>
              </a:rPr>
              <a:t>sociable.</a:t>
            </a:r>
            <a:endParaRPr sz="18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311299" y="3298326"/>
            <a:ext cx="2439670" cy="5664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19"/>
              </a:spcBef>
            </a:pP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Murió</a:t>
            </a:r>
            <a:r>
              <a:rPr sz="18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18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Roma</a:t>
            </a:r>
            <a:r>
              <a:rPr sz="18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el</a:t>
            </a:r>
            <a:r>
              <a:rPr sz="18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26</a:t>
            </a:r>
            <a:r>
              <a:rPr sz="18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231F20"/>
                </a:solidFill>
                <a:latin typeface="Arial"/>
                <a:cs typeface="Arial"/>
              </a:rPr>
              <a:t>de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junio</a:t>
            </a:r>
            <a:r>
              <a:rPr sz="1800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800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Arial"/>
                <a:cs typeface="Arial"/>
              </a:rPr>
              <a:t>1975.</a:t>
            </a:r>
            <a:endParaRPr sz="18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311299" y="3975727"/>
            <a:ext cx="2376805" cy="5664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19"/>
              </a:spcBef>
            </a:pP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Fue</a:t>
            </a:r>
            <a:r>
              <a:rPr sz="18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canonizado</a:t>
            </a:r>
            <a:r>
              <a:rPr sz="18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el</a:t>
            </a:r>
            <a:r>
              <a:rPr sz="18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6</a:t>
            </a:r>
            <a:r>
              <a:rPr sz="18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231F20"/>
                </a:solidFill>
                <a:latin typeface="Arial"/>
                <a:cs typeface="Arial"/>
              </a:rPr>
              <a:t>de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octubre</a:t>
            </a:r>
            <a:r>
              <a:rPr sz="1800" spc="-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800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Arial"/>
                <a:cs typeface="Arial"/>
              </a:rPr>
              <a:t>2002.</a:t>
            </a:r>
            <a:endParaRPr sz="18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311299" y="4653127"/>
            <a:ext cx="2303145" cy="833119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 algn="just">
              <a:lnSpc>
                <a:spcPts val="2100"/>
              </a:lnSpc>
              <a:spcBef>
                <a:spcPts val="219"/>
              </a:spcBef>
            </a:pP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Fue</a:t>
            </a:r>
            <a:r>
              <a:rPr sz="1800" spc="-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apodado</a:t>
            </a:r>
            <a:r>
              <a:rPr sz="1800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por</a:t>
            </a:r>
            <a:r>
              <a:rPr sz="18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231F20"/>
                </a:solidFill>
                <a:latin typeface="Arial"/>
                <a:cs typeface="Arial"/>
              </a:rPr>
              <a:t>Juan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Pablo</a:t>
            </a:r>
            <a:r>
              <a:rPr sz="1800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II</a:t>
            </a:r>
            <a:r>
              <a:rPr sz="1800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“el</a:t>
            </a:r>
            <a:r>
              <a:rPr sz="1800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santo</a:t>
            </a:r>
            <a:r>
              <a:rPr sz="1800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8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231F20"/>
                </a:solidFill>
                <a:latin typeface="Arial"/>
                <a:cs typeface="Arial"/>
              </a:rPr>
              <a:t>lo </a:t>
            </a:r>
            <a:r>
              <a:rPr sz="1800" spc="-10" dirty="0">
                <a:solidFill>
                  <a:srgbClr val="231F20"/>
                </a:solidFill>
                <a:latin typeface="Arial"/>
                <a:cs typeface="Arial"/>
              </a:rPr>
              <a:t>ordinario”.</a:t>
            </a:r>
            <a:endParaRPr sz="18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08321" y="480821"/>
            <a:ext cx="22352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5" dirty="0">
                <a:solidFill>
                  <a:srgbClr val="EF412F"/>
                </a:solidFill>
                <a:latin typeface="Arial"/>
                <a:cs typeface="Arial"/>
              </a:rPr>
              <a:t>02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18" name="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042097" y="6142309"/>
            <a:ext cx="791096" cy="355688"/>
          </a:xfrm>
          <a:prstGeom prst="rect">
            <a:avLst/>
          </a:prstGeom>
        </p:spPr>
      </p:pic>
      <p:sp>
        <p:nvSpPr>
          <p:cNvPr id="19" name="object 19"/>
          <p:cNvSpPr/>
          <p:nvPr/>
        </p:nvSpPr>
        <p:spPr>
          <a:xfrm>
            <a:off x="9323999" y="1375412"/>
            <a:ext cx="2509520" cy="0"/>
          </a:xfrm>
          <a:custGeom>
            <a:avLst/>
            <a:gdLst/>
            <a:ahLst/>
            <a:cxnLst/>
            <a:rect l="l" t="t" r="r" b="b"/>
            <a:pathLst>
              <a:path w="2509520">
                <a:moveTo>
                  <a:pt x="0" y="0"/>
                </a:moveTo>
                <a:lnTo>
                  <a:pt x="2509202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323999" y="2571987"/>
            <a:ext cx="2509520" cy="0"/>
          </a:xfrm>
          <a:custGeom>
            <a:avLst/>
            <a:gdLst/>
            <a:ahLst/>
            <a:cxnLst/>
            <a:rect l="l" t="t" r="r" b="b"/>
            <a:pathLst>
              <a:path w="2509520">
                <a:moveTo>
                  <a:pt x="0" y="0"/>
                </a:moveTo>
                <a:lnTo>
                  <a:pt x="2509202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323999" y="3257787"/>
            <a:ext cx="2509520" cy="0"/>
          </a:xfrm>
          <a:custGeom>
            <a:avLst/>
            <a:gdLst/>
            <a:ahLst/>
            <a:cxnLst/>
            <a:rect l="l" t="t" r="r" b="b"/>
            <a:pathLst>
              <a:path w="2509520">
                <a:moveTo>
                  <a:pt x="0" y="0"/>
                </a:moveTo>
                <a:lnTo>
                  <a:pt x="2509202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323999" y="4605987"/>
            <a:ext cx="2509520" cy="0"/>
          </a:xfrm>
          <a:custGeom>
            <a:avLst/>
            <a:gdLst/>
            <a:ahLst/>
            <a:cxnLst/>
            <a:rect l="l" t="t" r="r" b="b"/>
            <a:pathLst>
              <a:path w="2509520">
                <a:moveTo>
                  <a:pt x="0" y="0"/>
                </a:moveTo>
                <a:lnTo>
                  <a:pt x="2509202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323999" y="3943587"/>
            <a:ext cx="2509520" cy="0"/>
          </a:xfrm>
          <a:custGeom>
            <a:avLst/>
            <a:gdLst/>
            <a:ahLst/>
            <a:cxnLst/>
            <a:rect l="l" t="t" r="r" b="b"/>
            <a:pathLst>
              <a:path w="2509520">
                <a:moveTo>
                  <a:pt x="0" y="0"/>
                </a:moveTo>
                <a:lnTo>
                  <a:pt x="2509202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634799" y="1375412"/>
            <a:ext cx="2509520" cy="0"/>
          </a:xfrm>
          <a:custGeom>
            <a:avLst/>
            <a:gdLst/>
            <a:ahLst/>
            <a:cxnLst/>
            <a:rect l="l" t="t" r="r" b="b"/>
            <a:pathLst>
              <a:path w="2509520">
                <a:moveTo>
                  <a:pt x="0" y="0"/>
                </a:moveTo>
                <a:lnTo>
                  <a:pt x="2509202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634799" y="2305587"/>
            <a:ext cx="2509520" cy="0"/>
          </a:xfrm>
          <a:custGeom>
            <a:avLst/>
            <a:gdLst/>
            <a:ahLst/>
            <a:cxnLst/>
            <a:rect l="l" t="t" r="r" b="b"/>
            <a:pathLst>
              <a:path w="2509520">
                <a:moveTo>
                  <a:pt x="0" y="0"/>
                </a:moveTo>
                <a:lnTo>
                  <a:pt x="2509202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634799" y="3257787"/>
            <a:ext cx="2509520" cy="0"/>
          </a:xfrm>
          <a:custGeom>
            <a:avLst/>
            <a:gdLst/>
            <a:ahLst/>
            <a:cxnLst/>
            <a:rect l="l" t="t" r="r" b="b"/>
            <a:pathLst>
              <a:path w="2509520">
                <a:moveTo>
                  <a:pt x="0" y="0"/>
                </a:moveTo>
                <a:lnTo>
                  <a:pt x="2509202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634799" y="3932787"/>
            <a:ext cx="2509520" cy="0"/>
          </a:xfrm>
          <a:custGeom>
            <a:avLst/>
            <a:gdLst/>
            <a:ahLst/>
            <a:cxnLst/>
            <a:rect l="l" t="t" r="r" b="b"/>
            <a:pathLst>
              <a:path w="2509520">
                <a:moveTo>
                  <a:pt x="0" y="0"/>
                </a:moveTo>
                <a:lnTo>
                  <a:pt x="2509202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347299" y="6107099"/>
            <a:ext cx="920115" cy="16764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000" dirty="0">
                <a:solidFill>
                  <a:srgbClr val="EF412F"/>
                </a:solidFill>
                <a:latin typeface="Arial"/>
                <a:cs typeface="Arial"/>
              </a:rPr>
              <a:t>Founders</a:t>
            </a:r>
            <a:r>
              <a:rPr sz="1000" spc="-10" dirty="0">
                <a:solidFill>
                  <a:srgbClr val="EF412F"/>
                </a:solidFill>
                <a:latin typeface="Arial"/>
                <a:cs typeface="Arial"/>
              </a:rPr>
              <a:t> </a:t>
            </a:r>
            <a:r>
              <a:rPr sz="1000" spc="-20" dirty="0">
                <a:solidFill>
                  <a:srgbClr val="EF412F"/>
                </a:solidFill>
                <a:latin typeface="Arial"/>
                <a:cs typeface="Arial"/>
              </a:rPr>
              <a:t>Week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43699" y="473699"/>
            <a:ext cx="250888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231F20"/>
                </a:solidFill>
                <a:latin typeface="Arial"/>
                <a:cs typeface="Arial"/>
              </a:rPr>
              <a:t>San</a:t>
            </a:r>
            <a:r>
              <a:rPr sz="1400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31F20"/>
                </a:solidFill>
                <a:latin typeface="Arial"/>
                <a:cs typeface="Arial"/>
              </a:rPr>
              <a:t>Josemaría</a:t>
            </a:r>
            <a:r>
              <a:rPr sz="14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31F20"/>
                </a:solidFill>
                <a:latin typeface="Arial"/>
                <a:cs typeface="Arial"/>
              </a:rPr>
              <a:t>y</a:t>
            </a:r>
            <a:r>
              <a:rPr sz="1400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31F20"/>
                </a:solidFill>
                <a:latin typeface="Arial"/>
                <a:cs typeface="Arial"/>
              </a:rPr>
              <a:t>la</a:t>
            </a:r>
            <a:r>
              <a:rPr sz="14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231F20"/>
                </a:solidFill>
                <a:latin typeface="Arial"/>
                <a:cs typeface="Arial"/>
              </a:rPr>
              <a:t>Universidad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43699" y="1302127"/>
            <a:ext cx="3318510" cy="27000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56895">
              <a:lnSpc>
                <a:spcPts val="2100"/>
              </a:lnSpc>
              <a:spcBef>
                <a:spcPts val="219"/>
              </a:spcBef>
            </a:pP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“La</a:t>
            </a:r>
            <a:r>
              <a:rPr sz="1800" spc="-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Universidad</a:t>
            </a:r>
            <a:r>
              <a:rPr sz="1800" spc="-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(…)</a:t>
            </a:r>
            <a:r>
              <a:rPr sz="1800" spc="-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231F20"/>
                </a:solidFill>
                <a:latin typeface="Arial"/>
                <a:cs typeface="Arial"/>
              </a:rPr>
              <a:t>no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vive</a:t>
            </a:r>
            <a:r>
              <a:rPr sz="18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800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espaldas</a:t>
            </a:r>
            <a:r>
              <a:rPr sz="18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800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231F20"/>
                </a:solidFill>
                <a:latin typeface="Arial"/>
                <a:cs typeface="Arial"/>
              </a:rPr>
              <a:t>ninguna </a:t>
            </a:r>
            <a:r>
              <a:rPr sz="1800" spc="-10" dirty="0">
                <a:solidFill>
                  <a:srgbClr val="231F20"/>
                </a:solidFill>
                <a:latin typeface="Arial"/>
                <a:cs typeface="Arial"/>
              </a:rPr>
              <a:t>incertidumbre,</a:t>
            </a:r>
            <a:r>
              <a:rPr sz="18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8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Arial"/>
                <a:cs typeface="Arial"/>
              </a:rPr>
              <a:t>ninguna</a:t>
            </a:r>
            <a:endParaRPr sz="1800">
              <a:latin typeface="Arial"/>
              <a:cs typeface="Arial"/>
            </a:endParaRPr>
          </a:p>
          <a:p>
            <a:pPr marL="12700" marR="5080">
              <a:lnSpc>
                <a:spcPts val="2100"/>
              </a:lnSpc>
            </a:pP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inquietud,</a:t>
            </a:r>
            <a:r>
              <a:rPr sz="1800" spc="-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800" spc="-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ninguna</a:t>
            </a:r>
            <a:r>
              <a:rPr sz="1800" spc="-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Arial"/>
                <a:cs typeface="Arial"/>
              </a:rPr>
              <a:t>necesidad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800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los</a:t>
            </a:r>
            <a:r>
              <a:rPr sz="1800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hombres.</a:t>
            </a:r>
            <a:r>
              <a:rPr sz="1800" spc="-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Y</a:t>
            </a:r>
            <a:r>
              <a:rPr sz="1800" spc="-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su</a:t>
            </a:r>
            <a:r>
              <a:rPr sz="18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Arial"/>
                <a:cs typeface="Arial"/>
              </a:rPr>
              <a:t>corazón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vibra,</a:t>
            </a:r>
            <a:r>
              <a:rPr sz="1800" spc="-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apasionado,</a:t>
            </a:r>
            <a:r>
              <a:rPr sz="1800" spc="-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cuando</a:t>
            </a:r>
            <a:r>
              <a:rPr sz="1800" spc="-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231F20"/>
                </a:solidFill>
                <a:latin typeface="Arial"/>
                <a:cs typeface="Arial"/>
              </a:rPr>
              <a:t>las </a:t>
            </a:r>
            <a:r>
              <a:rPr sz="1800" spc="-10" dirty="0">
                <a:solidFill>
                  <a:srgbClr val="231F20"/>
                </a:solidFill>
                <a:latin typeface="Arial"/>
                <a:cs typeface="Arial"/>
              </a:rPr>
              <a:t>investigaciones</a:t>
            </a:r>
            <a:r>
              <a:rPr sz="18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Arial"/>
                <a:cs typeface="Arial"/>
              </a:rPr>
              <a:t>—teológicas,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jurídicas,</a:t>
            </a:r>
            <a:r>
              <a:rPr sz="1800" spc="-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biológicas</a:t>
            </a:r>
            <a:r>
              <a:rPr sz="1800" spc="-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1800" spc="-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231F20"/>
                </a:solidFill>
                <a:latin typeface="Arial"/>
                <a:cs typeface="Arial"/>
              </a:rPr>
              <a:t>médicas—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alcanzan</a:t>
            </a:r>
            <a:r>
              <a:rPr sz="1800" spc="-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la</a:t>
            </a:r>
            <a:r>
              <a:rPr sz="1800" spc="-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realidad</a:t>
            </a:r>
            <a:r>
              <a:rPr sz="1800" spc="-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sagrada</a:t>
            </a:r>
            <a:r>
              <a:rPr sz="1800" spc="-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231F20"/>
                </a:solidFill>
                <a:latin typeface="Arial"/>
                <a:cs typeface="Arial"/>
              </a:rPr>
              <a:t>de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la</a:t>
            </a:r>
            <a:r>
              <a:rPr sz="1800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Arial"/>
                <a:cs typeface="Arial"/>
              </a:rPr>
              <a:t>vida.”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829299" y="1302127"/>
            <a:ext cx="3381375" cy="32334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645160">
              <a:lnSpc>
                <a:spcPts val="2100"/>
              </a:lnSpc>
              <a:spcBef>
                <a:spcPts val="219"/>
              </a:spcBef>
            </a:pP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“Los</a:t>
            </a:r>
            <a:r>
              <a:rPr sz="1800" spc="-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estudiantes</a:t>
            </a:r>
            <a:r>
              <a:rPr sz="1800" spc="-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se</a:t>
            </a:r>
            <a:r>
              <a:rPr sz="1800" spc="-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han</a:t>
            </a:r>
            <a:r>
              <a:rPr sz="1800" spc="-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231F20"/>
                </a:solidFill>
                <a:latin typeface="Arial"/>
                <a:cs typeface="Arial"/>
              </a:rPr>
              <a:t>de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formar</a:t>
            </a:r>
            <a:r>
              <a:rPr sz="1800" spc="-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1800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una</a:t>
            </a:r>
            <a:r>
              <a:rPr sz="1800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Arial"/>
                <a:cs typeface="Arial"/>
              </a:rPr>
              <a:t>mentalidad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800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servicio</a:t>
            </a:r>
            <a:r>
              <a:rPr sz="18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800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la</a:t>
            </a:r>
            <a:r>
              <a:rPr sz="18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Arial"/>
                <a:cs typeface="Arial"/>
              </a:rPr>
              <a:t>sociedad,</a:t>
            </a:r>
            <a:endParaRPr sz="1800">
              <a:latin typeface="Arial"/>
              <a:cs typeface="Arial"/>
            </a:endParaRPr>
          </a:p>
          <a:p>
            <a:pPr marL="12700" marR="5080">
              <a:lnSpc>
                <a:spcPts val="2100"/>
              </a:lnSpc>
            </a:pP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promoviendo</a:t>
            </a:r>
            <a:r>
              <a:rPr sz="1800" spc="-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el</a:t>
            </a:r>
            <a:r>
              <a:rPr sz="1800" spc="-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bien</a:t>
            </a:r>
            <a:r>
              <a:rPr sz="1800" spc="-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común</a:t>
            </a:r>
            <a:r>
              <a:rPr sz="1800" spc="-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231F20"/>
                </a:solidFill>
                <a:latin typeface="Arial"/>
                <a:cs typeface="Arial"/>
              </a:rPr>
              <a:t>con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su</a:t>
            </a:r>
            <a:r>
              <a:rPr sz="1800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trabajo</a:t>
            </a:r>
            <a:r>
              <a:rPr sz="18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y</a:t>
            </a:r>
            <a:r>
              <a:rPr sz="1800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su</a:t>
            </a:r>
            <a:r>
              <a:rPr sz="18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actuación</a:t>
            </a:r>
            <a:r>
              <a:rPr sz="18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Arial"/>
                <a:cs typeface="Arial"/>
              </a:rPr>
              <a:t>cívica.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Los</a:t>
            </a:r>
            <a:r>
              <a:rPr sz="18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Arial"/>
                <a:cs typeface="Arial"/>
              </a:rPr>
              <a:t>universitarios</a:t>
            </a:r>
            <a:r>
              <a:rPr sz="18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necesitan</a:t>
            </a:r>
            <a:r>
              <a:rPr sz="18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231F20"/>
                </a:solidFill>
                <a:latin typeface="Arial"/>
                <a:cs typeface="Arial"/>
              </a:rPr>
              <a:t>ser </a:t>
            </a:r>
            <a:r>
              <a:rPr sz="1800" spc="-10" dirty="0">
                <a:solidFill>
                  <a:srgbClr val="231F20"/>
                </a:solidFill>
                <a:latin typeface="Arial"/>
                <a:cs typeface="Arial"/>
              </a:rPr>
              <a:t>responsables,</a:t>
            </a:r>
            <a:r>
              <a:rPr sz="1800" spc="-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tener</a:t>
            </a:r>
            <a:r>
              <a:rPr sz="1800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inquietud</a:t>
            </a:r>
            <a:r>
              <a:rPr sz="1800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231F20"/>
                </a:solidFill>
                <a:latin typeface="Arial"/>
                <a:cs typeface="Arial"/>
              </a:rPr>
              <a:t>por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los</a:t>
            </a:r>
            <a:r>
              <a:rPr sz="18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problemas</a:t>
            </a:r>
            <a:r>
              <a:rPr sz="18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800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los</a:t>
            </a:r>
            <a:r>
              <a:rPr sz="18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demás</a:t>
            </a:r>
            <a:r>
              <a:rPr sz="18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y</a:t>
            </a:r>
            <a:r>
              <a:rPr sz="1800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35" dirty="0">
                <a:solidFill>
                  <a:srgbClr val="231F20"/>
                </a:solidFill>
                <a:latin typeface="Arial"/>
                <a:cs typeface="Arial"/>
              </a:rPr>
              <a:t>un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espíritu</a:t>
            </a:r>
            <a:r>
              <a:rPr sz="1800" spc="-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generoso</a:t>
            </a:r>
            <a:r>
              <a:rPr sz="1800" spc="-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que</a:t>
            </a:r>
            <a:r>
              <a:rPr sz="1800" spc="-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les</a:t>
            </a:r>
            <a:r>
              <a:rPr sz="1800" spc="-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Arial"/>
                <a:cs typeface="Arial"/>
              </a:rPr>
              <a:t>lleve</a:t>
            </a:r>
            <a:endParaRPr sz="1800">
              <a:latin typeface="Arial"/>
              <a:cs typeface="Arial"/>
            </a:endParaRPr>
          </a:p>
          <a:p>
            <a:pPr marL="12700" marR="156845" algn="just">
              <a:lnSpc>
                <a:spcPts val="2100"/>
              </a:lnSpc>
            </a:pP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8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procurar</a:t>
            </a:r>
            <a:r>
              <a:rPr sz="1800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Arial"/>
                <a:cs typeface="Arial"/>
              </a:rPr>
              <a:t>encontrarles</a:t>
            </a:r>
            <a:r>
              <a:rPr sz="18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la</a:t>
            </a:r>
            <a:r>
              <a:rPr sz="1800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231F20"/>
                </a:solidFill>
                <a:latin typeface="Arial"/>
                <a:cs typeface="Arial"/>
              </a:rPr>
              <a:t>mejor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solución.</a:t>
            </a:r>
            <a:r>
              <a:rPr sz="1800" spc="-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Dar</a:t>
            </a:r>
            <a:r>
              <a:rPr sz="1800" spc="-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al</a:t>
            </a:r>
            <a:r>
              <a:rPr sz="1800" spc="-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estudiante</a:t>
            </a:r>
            <a:r>
              <a:rPr sz="1800" spc="-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231F20"/>
                </a:solidFill>
                <a:latin typeface="Arial"/>
                <a:cs typeface="Arial"/>
              </a:rPr>
              <a:t>todo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eso</a:t>
            </a:r>
            <a:r>
              <a:rPr sz="18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es</a:t>
            </a:r>
            <a:r>
              <a:rPr sz="18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tarea</a:t>
            </a:r>
            <a:r>
              <a:rPr sz="1800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8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la</a:t>
            </a:r>
            <a:r>
              <a:rPr sz="1800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Arial"/>
                <a:cs typeface="Arial"/>
              </a:rPr>
              <a:t>Universidad”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414899" y="1302127"/>
            <a:ext cx="3395345" cy="24333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385445">
              <a:lnSpc>
                <a:spcPts val="2100"/>
              </a:lnSpc>
              <a:spcBef>
                <a:spcPts val="219"/>
              </a:spcBef>
            </a:pP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“Los</a:t>
            </a:r>
            <a:r>
              <a:rPr sz="1800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que</a:t>
            </a:r>
            <a:r>
              <a:rPr sz="1800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tengan</a:t>
            </a:r>
            <a:r>
              <a:rPr sz="18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Arial"/>
                <a:cs typeface="Arial"/>
              </a:rPr>
              <a:t>capacidad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deben</a:t>
            </a:r>
            <a:r>
              <a:rPr sz="1800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tener</a:t>
            </a:r>
            <a:r>
              <a:rPr sz="18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acceso</a:t>
            </a:r>
            <a:r>
              <a:rPr sz="1800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8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231F20"/>
                </a:solidFill>
                <a:latin typeface="Arial"/>
                <a:cs typeface="Arial"/>
              </a:rPr>
              <a:t>los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estudios</a:t>
            </a:r>
            <a:r>
              <a:rPr sz="1800" spc="-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superiores,</a:t>
            </a:r>
            <a:r>
              <a:rPr sz="1800" spc="-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sea</a:t>
            </a:r>
            <a:r>
              <a:rPr sz="1800" spc="-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231F20"/>
                </a:solidFill>
                <a:latin typeface="Arial"/>
                <a:cs typeface="Arial"/>
              </a:rPr>
              <a:t>cual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sea</a:t>
            </a:r>
            <a:r>
              <a:rPr sz="1800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su</a:t>
            </a:r>
            <a:r>
              <a:rPr sz="1800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origen</a:t>
            </a:r>
            <a:r>
              <a:rPr sz="1800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social,</a:t>
            </a:r>
            <a:r>
              <a:rPr sz="1800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231F20"/>
                </a:solidFill>
                <a:latin typeface="Arial"/>
                <a:cs typeface="Arial"/>
              </a:rPr>
              <a:t>sus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medios</a:t>
            </a:r>
            <a:r>
              <a:rPr sz="1800" spc="-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económicos,</a:t>
            </a:r>
            <a:r>
              <a:rPr sz="1800" spc="-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su</a:t>
            </a:r>
            <a:r>
              <a:rPr sz="1800" spc="-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231F20"/>
                </a:solidFill>
                <a:latin typeface="Arial"/>
                <a:cs typeface="Arial"/>
              </a:rPr>
              <a:t>raza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1800" spc="-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su</a:t>
            </a:r>
            <a:r>
              <a:rPr sz="1800" spc="-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religión.</a:t>
            </a:r>
            <a:r>
              <a:rPr sz="1800" spc="-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Mientras</a:t>
            </a:r>
            <a:r>
              <a:rPr sz="1800" spc="-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231F20"/>
                </a:solidFill>
                <a:latin typeface="Arial"/>
                <a:cs typeface="Arial"/>
              </a:rPr>
              <a:t>existan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barreras</a:t>
            </a:r>
            <a:r>
              <a:rPr sz="1800" spc="-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1800" spc="-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este</a:t>
            </a:r>
            <a:r>
              <a:rPr sz="1800" spc="-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sentido,</a:t>
            </a:r>
            <a:r>
              <a:rPr sz="1800" spc="-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231F20"/>
                </a:solidFill>
                <a:latin typeface="Arial"/>
                <a:cs typeface="Arial"/>
              </a:rPr>
              <a:t>la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ts val="2010"/>
              </a:lnSpc>
            </a:pPr>
            <a:r>
              <a:rPr sz="1800" spc="-10" dirty="0">
                <a:solidFill>
                  <a:srgbClr val="231F20"/>
                </a:solidFill>
                <a:latin typeface="Arial"/>
                <a:cs typeface="Arial"/>
              </a:rPr>
              <a:t>democratización</a:t>
            </a:r>
            <a:r>
              <a:rPr sz="1800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800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la</a:t>
            </a:r>
            <a:r>
              <a:rPr sz="18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Arial"/>
                <a:cs typeface="Arial"/>
              </a:rPr>
              <a:t>enseñanza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ts val="2130"/>
              </a:lnSpc>
            </a:pP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será</a:t>
            </a:r>
            <a:r>
              <a:rPr sz="1800" spc="-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sólo</a:t>
            </a:r>
            <a:r>
              <a:rPr sz="18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una</a:t>
            </a:r>
            <a:r>
              <a:rPr sz="18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frase</a:t>
            </a:r>
            <a:r>
              <a:rPr sz="18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Arial"/>
                <a:cs typeface="Arial"/>
              </a:rPr>
              <a:t>vacía”.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42097" y="6142309"/>
            <a:ext cx="791096" cy="355688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243699" y="5038342"/>
            <a:ext cx="2958465" cy="878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231F20"/>
                </a:solidFill>
                <a:latin typeface="Arial"/>
                <a:cs typeface="Arial"/>
              </a:rPr>
              <a:t>San</a:t>
            </a:r>
            <a:r>
              <a:rPr sz="1400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231F20"/>
                </a:solidFill>
                <a:latin typeface="Arial"/>
                <a:cs typeface="Arial"/>
              </a:rPr>
              <a:t>Josemaría</a:t>
            </a:r>
            <a:endParaRPr sz="14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400" dirty="0">
                <a:solidFill>
                  <a:srgbClr val="808285"/>
                </a:solidFill>
                <a:latin typeface="Arial"/>
                <a:cs typeface="Arial"/>
              </a:rPr>
              <a:t>Discurso</a:t>
            </a:r>
            <a:r>
              <a:rPr sz="1400" spc="-70" dirty="0">
                <a:solidFill>
                  <a:srgbClr val="808285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808285"/>
                </a:solidFill>
                <a:latin typeface="Arial"/>
                <a:cs typeface="Arial"/>
              </a:rPr>
              <a:t>como</a:t>
            </a:r>
            <a:r>
              <a:rPr sz="1400" spc="-60" dirty="0">
                <a:solidFill>
                  <a:srgbClr val="808285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808285"/>
                </a:solidFill>
                <a:latin typeface="Arial"/>
                <a:cs typeface="Arial"/>
              </a:rPr>
              <a:t>gran</a:t>
            </a:r>
            <a:r>
              <a:rPr sz="1400" spc="-60" dirty="0">
                <a:solidFill>
                  <a:srgbClr val="808285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808285"/>
                </a:solidFill>
                <a:latin typeface="Arial"/>
                <a:cs typeface="Arial"/>
              </a:rPr>
              <a:t>canciller</a:t>
            </a:r>
            <a:r>
              <a:rPr sz="1400" spc="-60" dirty="0">
                <a:solidFill>
                  <a:srgbClr val="808285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808285"/>
                </a:solidFill>
                <a:latin typeface="Arial"/>
                <a:cs typeface="Arial"/>
              </a:rPr>
              <a:t>en</a:t>
            </a:r>
            <a:r>
              <a:rPr sz="1400" spc="-55" dirty="0">
                <a:solidFill>
                  <a:srgbClr val="808285"/>
                </a:solidFill>
                <a:latin typeface="Arial"/>
                <a:cs typeface="Arial"/>
              </a:rPr>
              <a:t> </a:t>
            </a:r>
            <a:r>
              <a:rPr sz="1400" spc="-25" dirty="0">
                <a:solidFill>
                  <a:srgbClr val="808285"/>
                </a:solidFill>
                <a:latin typeface="Arial"/>
                <a:cs typeface="Arial"/>
              </a:rPr>
              <a:t>la </a:t>
            </a:r>
            <a:r>
              <a:rPr sz="1400" dirty="0">
                <a:solidFill>
                  <a:srgbClr val="808285"/>
                </a:solidFill>
                <a:latin typeface="Arial"/>
                <a:cs typeface="Arial"/>
              </a:rPr>
              <a:t>ceremonia</a:t>
            </a:r>
            <a:r>
              <a:rPr sz="1400" spc="-40" dirty="0">
                <a:solidFill>
                  <a:srgbClr val="808285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808285"/>
                </a:solidFill>
                <a:latin typeface="Arial"/>
                <a:cs typeface="Arial"/>
              </a:rPr>
              <a:t>de</a:t>
            </a:r>
            <a:r>
              <a:rPr sz="1400" spc="-35" dirty="0">
                <a:solidFill>
                  <a:srgbClr val="808285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808285"/>
                </a:solidFill>
                <a:latin typeface="Arial"/>
                <a:cs typeface="Arial"/>
              </a:rPr>
              <a:t>investidura</a:t>
            </a:r>
            <a:r>
              <a:rPr sz="1400" spc="-40" dirty="0">
                <a:solidFill>
                  <a:srgbClr val="808285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808285"/>
                </a:solidFill>
                <a:latin typeface="Arial"/>
                <a:cs typeface="Arial"/>
              </a:rPr>
              <a:t>de</a:t>
            </a:r>
            <a:r>
              <a:rPr sz="1400" spc="-35" dirty="0">
                <a:solidFill>
                  <a:srgbClr val="808285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808285"/>
                </a:solidFill>
                <a:latin typeface="Arial"/>
                <a:cs typeface="Arial"/>
              </a:rPr>
              <a:t>doctores </a:t>
            </a:r>
            <a:r>
              <a:rPr sz="1400" dirty="0">
                <a:solidFill>
                  <a:srgbClr val="808285"/>
                </a:solidFill>
                <a:latin typeface="Arial"/>
                <a:cs typeface="Arial"/>
              </a:rPr>
              <a:t>honoris</a:t>
            </a:r>
            <a:r>
              <a:rPr sz="1400" spc="-40" dirty="0">
                <a:solidFill>
                  <a:srgbClr val="808285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808285"/>
                </a:solidFill>
                <a:latin typeface="Arial"/>
                <a:cs typeface="Arial"/>
              </a:rPr>
              <a:t>causa</a:t>
            </a:r>
            <a:r>
              <a:rPr sz="1400" spc="-40" dirty="0">
                <a:solidFill>
                  <a:srgbClr val="808285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808285"/>
                </a:solidFill>
                <a:latin typeface="Arial"/>
                <a:cs typeface="Arial"/>
              </a:rPr>
              <a:t>el</a:t>
            </a:r>
            <a:r>
              <a:rPr sz="1400" spc="-35" dirty="0">
                <a:solidFill>
                  <a:srgbClr val="808285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808285"/>
                </a:solidFill>
                <a:latin typeface="Arial"/>
                <a:cs typeface="Arial"/>
              </a:rPr>
              <a:t>9</a:t>
            </a:r>
            <a:r>
              <a:rPr sz="1400" spc="-40" dirty="0">
                <a:solidFill>
                  <a:srgbClr val="808285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808285"/>
                </a:solidFill>
                <a:latin typeface="Arial"/>
                <a:cs typeface="Arial"/>
              </a:rPr>
              <a:t>de</a:t>
            </a:r>
            <a:r>
              <a:rPr sz="1400" spc="-35" dirty="0">
                <a:solidFill>
                  <a:srgbClr val="808285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808285"/>
                </a:solidFill>
                <a:latin typeface="Arial"/>
                <a:cs typeface="Arial"/>
              </a:rPr>
              <a:t>mayo</a:t>
            </a:r>
            <a:r>
              <a:rPr sz="1400" spc="-40" dirty="0">
                <a:solidFill>
                  <a:srgbClr val="808285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808285"/>
                </a:solidFill>
                <a:latin typeface="Arial"/>
                <a:cs typeface="Arial"/>
              </a:rPr>
              <a:t>de</a:t>
            </a:r>
            <a:r>
              <a:rPr sz="1400" spc="-35" dirty="0">
                <a:solidFill>
                  <a:srgbClr val="808285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808285"/>
                </a:solidFill>
                <a:latin typeface="Arial"/>
                <a:cs typeface="Arial"/>
              </a:rPr>
              <a:t>1974.</a:t>
            </a:r>
            <a:endParaRPr sz="1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829299" y="5465062"/>
            <a:ext cx="324040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231F20"/>
                </a:solidFill>
                <a:latin typeface="Arial"/>
                <a:cs typeface="Arial"/>
              </a:rPr>
              <a:t>San</a:t>
            </a:r>
            <a:r>
              <a:rPr sz="1400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231F20"/>
                </a:solidFill>
                <a:latin typeface="Arial"/>
                <a:cs typeface="Arial"/>
              </a:rPr>
              <a:t>Josemaría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solidFill>
                  <a:srgbClr val="808285"/>
                </a:solidFill>
                <a:latin typeface="Arial"/>
                <a:cs typeface="Arial"/>
              </a:rPr>
              <a:t>“Gaceta</a:t>
            </a:r>
            <a:r>
              <a:rPr sz="1400" spc="-70" dirty="0">
                <a:solidFill>
                  <a:srgbClr val="808285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808285"/>
                </a:solidFill>
                <a:latin typeface="Arial"/>
                <a:cs typeface="Arial"/>
              </a:rPr>
              <a:t>Universitaria”</a:t>
            </a:r>
            <a:r>
              <a:rPr sz="1400" spc="-60" dirty="0">
                <a:solidFill>
                  <a:srgbClr val="808285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808285"/>
                </a:solidFill>
                <a:latin typeface="Arial"/>
                <a:cs typeface="Arial"/>
              </a:rPr>
              <a:t>(Madrid),</a:t>
            </a:r>
            <a:r>
              <a:rPr sz="1400" spc="-55" dirty="0">
                <a:solidFill>
                  <a:srgbClr val="808285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808285"/>
                </a:solidFill>
                <a:latin typeface="Arial"/>
                <a:cs typeface="Arial"/>
              </a:rPr>
              <a:t>5/X/1967</a:t>
            </a:r>
            <a:endParaRPr sz="14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14900" y="5465062"/>
            <a:ext cx="324040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231F20"/>
                </a:solidFill>
                <a:latin typeface="Arial"/>
                <a:cs typeface="Arial"/>
              </a:rPr>
              <a:t>San</a:t>
            </a:r>
            <a:r>
              <a:rPr sz="1400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231F20"/>
                </a:solidFill>
                <a:latin typeface="Arial"/>
                <a:cs typeface="Arial"/>
              </a:rPr>
              <a:t>Josemaría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solidFill>
                  <a:srgbClr val="808285"/>
                </a:solidFill>
                <a:latin typeface="Arial"/>
                <a:cs typeface="Arial"/>
              </a:rPr>
              <a:t>“Gaceta</a:t>
            </a:r>
            <a:r>
              <a:rPr sz="1400" spc="-70" dirty="0">
                <a:solidFill>
                  <a:srgbClr val="808285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808285"/>
                </a:solidFill>
                <a:latin typeface="Arial"/>
                <a:cs typeface="Arial"/>
              </a:rPr>
              <a:t>Universitaria”</a:t>
            </a:r>
            <a:r>
              <a:rPr sz="1400" spc="-60" dirty="0">
                <a:solidFill>
                  <a:srgbClr val="808285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808285"/>
                </a:solidFill>
                <a:latin typeface="Arial"/>
                <a:cs typeface="Arial"/>
              </a:rPr>
              <a:t>(Madrid),</a:t>
            </a:r>
            <a:r>
              <a:rPr sz="1400" spc="-55" dirty="0">
                <a:solidFill>
                  <a:srgbClr val="808285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808285"/>
                </a:solidFill>
                <a:latin typeface="Arial"/>
                <a:cs typeface="Arial"/>
              </a:rPr>
              <a:t>5/X/1967</a:t>
            </a:r>
            <a:endParaRPr sz="14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57662" y="442263"/>
            <a:ext cx="328930" cy="328930"/>
          </a:xfrm>
          <a:custGeom>
            <a:avLst/>
            <a:gdLst/>
            <a:ahLst/>
            <a:cxnLst/>
            <a:rect l="l" t="t" r="r" b="b"/>
            <a:pathLst>
              <a:path w="328930" h="328930">
                <a:moveTo>
                  <a:pt x="164337" y="328675"/>
                </a:moveTo>
                <a:lnTo>
                  <a:pt x="208027" y="322806"/>
                </a:lnTo>
                <a:lnTo>
                  <a:pt x="247284" y="306240"/>
                </a:lnTo>
                <a:lnTo>
                  <a:pt x="280544" y="280544"/>
                </a:lnTo>
                <a:lnTo>
                  <a:pt x="306240" y="247284"/>
                </a:lnTo>
                <a:lnTo>
                  <a:pt x="322806" y="208027"/>
                </a:lnTo>
                <a:lnTo>
                  <a:pt x="328675" y="164337"/>
                </a:lnTo>
                <a:lnTo>
                  <a:pt x="322806" y="120648"/>
                </a:lnTo>
                <a:lnTo>
                  <a:pt x="306240" y="81391"/>
                </a:lnTo>
                <a:lnTo>
                  <a:pt x="280544" y="48131"/>
                </a:lnTo>
                <a:lnTo>
                  <a:pt x="247284" y="22435"/>
                </a:lnTo>
                <a:lnTo>
                  <a:pt x="208027" y="5869"/>
                </a:lnTo>
                <a:lnTo>
                  <a:pt x="164337" y="0"/>
                </a:lnTo>
                <a:lnTo>
                  <a:pt x="120648" y="5869"/>
                </a:lnTo>
                <a:lnTo>
                  <a:pt x="81391" y="22435"/>
                </a:lnTo>
                <a:lnTo>
                  <a:pt x="48131" y="48131"/>
                </a:lnTo>
                <a:lnTo>
                  <a:pt x="22435" y="81391"/>
                </a:lnTo>
                <a:lnTo>
                  <a:pt x="5869" y="120648"/>
                </a:lnTo>
                <a:lnTo>
                  <a:pt x="0" y="164337"/>
                </a:lnTo>
                <a:lnTo>
                  <a:pt x="5869" y="208027"/>
                </a:lnTo>
                <a:lnTo>
                  <a:pt x="22435" y="247284"/>
                </a:lnTo>
                <a:lnTo>
                  <a:pt x="48131" y="280544"/>
                </a:lnTo>
                <a:lnTo>
                  <a:pt x="81391" y="306240"/>
                </a:lnTo>
                <a:lnTo>
                  <a:pt x="120648" y="322806"/>
                </a:lnTo>
                <a:lnTo>
                  <a:pt x="164337" y="328675"/>
                </a:lnTo>
                <a:close/>
              </a:path>
            </a:pathLst>
          </a:custGeom>
          <a:ln w="6350">
            <a:solidFill>
              <a:srgbClr val="EF41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08321" y="480821"/>
            <a:ext cx="22352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5" dirty="0">
                <a:solidFill>
                  <a:srgbClr val="EF412F"/>
                </a:solidFill>
                <a:latin typeface="Arial"/>
                <a:cs typeface="Arial"/>
              </a:rPr>
              <a:t>02</a:t>
            </a:r>
            <a:endParaRPr sz="14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7299" y="6107099"/>
            <a:ext cx="920115" cy="16764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000" dirty="0">
                <a:solidFill>
                  <a:srgbClr val="EF412F"/>
                </a:solidFill>
                <a:latin typeface="Arial"/>
                <a:cs typeface="Arial"/>
              </a:rPr>
              <a:t>Founders</a:t>
            </a:r>
            <a:r>
              <a:rPr sz="1000" spc="-10" dirty="0">
                <a:solidFill>
                  <a:srgbClr val="EF412F"/>
                </a:solidFill>
                <a:latin typeface="Arial"/>
                <a:cs typeface="Arial"/>
              </a:rPr>
              <a:t> </a:t>
            </a:r>
            <a:r>
              <a:rPr sz="1000" spc="-20" dirty="0">
                <a:solidFill>
                  <a:srgbClr val="EF412F"/>
                </a:solidFill>
                <a:latin typeface="Arial"/>
                <a:cs typeface="Arial"/>
              </a:rPr>
              <a:t>Week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42097" y="6142309"/>
            <a:ext cx="791096" cy="35568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932900" y="1267585"/>
            <a:ext cx="7901940" cy="329692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>
              <a:lnSpc>
                <a:spcPts val="3200"/>
              </a:lnSpc>
              <a:spcBef>
                <a:spcPts val="340"/>
              </a:spcBef>
            </a:pPr>
            <a:r>
              <a:rPr sz="2800" dirty="0">
                <a:solidFill>
                  <a:srgbClr val="231F20"/>
                </a:solidFill>
                <a:latin typeface="Arial"/>
                <a:cs typeface="Arial"/>
              </a:rPr>
              <a:t>“En</a:t>
            </a:r>
            <a:r>
              <a:rPr sz="2800" spc="-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231F20"/>
                </a:solidFill>
                <a:latin typeface="Arial"/>
                <a:cs typeface="Arial"/>
              </a:rPr>
              <a:t>un</a:t>
            </a:r>
            <a:r>
              <a:rPr sz="2800" spc="-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231F20"/>
                </a:solidFill>
                <a:latin typeface="Arial"/>
                <a:cs typeface="Arial"/>
              </a:rPr>
              <a:t>laboratorio,</a:t>
            </a:r>
            <a:r>
              <a:rPr sz="2800" spc="-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2800" spc="-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231F20"/>
                </a:solidFill>
                <a:latin typeface="Arial"/>
                <a:cs typeface="Arial"/>
              </a:rPr>
              <a:t>el</a:t>
            </a:r>
            <a:r>
              <a:rPr sz="2800" spc="-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231F20"/>
                </a:solidFill>
                <a:latin typeface="Arial"/>
                <a:cs typeface="Arial"/>
              </a:rPr>
              <a:t>quirófano</a:t>
            </a:r>
            <a:r>
              <a:rPr sz="2800" spc="-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2800" spc="-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231F20"/>
                </a:solidFill>
                <a:latin typeface="Arial"/>
                <a:cs typeface="Arial"/>
              </a:rPr>
              <a:t>un</a:t>
            </a:r>
            <a:r>
              <a:rPr sz="2800" spc="-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231F20"/>
                </a:solidFill>
                <a:latin typeface="Arial"/>
                <a:cs typeface="Arial"/>
              </a:rPr>
              <a:t>hospital, </a:t>
            </a:r>
            <a:r>
              <a:rPr sz="2800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2800" spc="-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231F20"/>
                </a:solidFill>
                <a:latin typeface="Arial"/>
                <a:cs typeface="Arial"/>
              </a:rPr>
              <a:t>el</a:t>
            </a:r>
            <a:r>
              <a:rPr sz="2800" spc="-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231F20"/>
                </a:solidFill>
                <a:latin typeface="Arial"/>
                <a:cs typeface="Arial"/>
              </a:rPr>
              <a:t>cuartel,</a:t>
            </a:r>
            <a:r>
              <a:rPr sz="2800" spc="-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2800" spc="-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231F20"/>
                </a:solidFill>
                <a:latin typeface="Arial"/>
                <a:cs typeface="Arial"/>
              </a:rPr>
              <a:t>la</a:t>
            </a:r>
            <a:r>
              <a:rPr sz="2800" spc="-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231F20"/>
                </a:solidFill>
                <a:latin typeface="Arial"/>
                <a:cs typeface="Arial"/>
              </a:rPr>
              <a:t>cátedra</a:t>
            </a:r>
            <a:r>
              <a:rPr sz="2800" spc="-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231F20"/>
                </a:solidFill>
                <a:latin typeface="Arial"/>
                <a:cs typeface="Arial"/>
              </a:rPr>
              <a:t>universitaria,</a:t>
            </a:r>
            <a:r>
              <a:rPr sz="2800" spc="-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2800" spc="-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00" spc="-25" dirty="0">
                <a:solidFill>
                  <a:srgbClr val="231F20"/>
                </a:solidFill>
                <a:latin typeface="Arial"/>
                <a:cs typeface="Arial"/>
              </a:rPr>
              <a:t>la </a:t>
            </a:r>
            <a:r>
              <a:rPr sz="2800" dirty="0">
                <a:solidFill>
                  <a:srgbClr val="231F20"/>
                </a:solidFill>
                <a:latin typeface="Arial"/>
                <a:cs typeface="Arial"/>
              </a:rPr>
              <a:t>fábrica,</a:t>
            </a:r>
            <a:r>
              <a:rPr sz="2800" spc="-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2800" spc="-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231F20"/>
                </a:solidFill>
                <a:latin typeface="Arial"/>
                <a:cs typeface="Arial"/>
              </a:rPr>
              <a:t>el</a:t>
            </a:r>
            <a:r>
              <a:rPr sz="2800" spc="-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00" spc="-20" dirty="0">
                <a:solidFill>
                  <a:srgbClr val="231F20"/>
                </a:solidFill>
                <a:latin typeface="Arial"/>
                <a:cs typeface="Arial"/>
              </a:rPr>
              <a:t>taller,</a:t>
            </a:r>
            <a:r>
              <a:rPr sz="2800" spc="-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2800" spc="-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231F20"/>
                </a:solidFill>
                <a:latin typeface="Arial"/>
                <a:cs typeface="Arial"/>
              </a:rPr>
              <a:t>el</a:t>
            </a:r>
            <a:r>
              <a:rPr sz="2800" spc="-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231F20"/>
                </a:solidFill>
                <a:latin typeface="Arial"/>
                <a:cs typeface="Arial"/>
              </a:rPr>
              <a:t>campo,</a:t>
            </a:r>
            <a:r>
              <a:rPr sz="2800" spc="-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2800" spc="-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231F20"/>
                </a:solidFill>
                <a:latin typeface="Arial"/>
                <a:cs typeface="Arial"/>
              </a:rPr>
              <a:t>el</a:t>
            </a:r>
            <a:r>
              <a:rPr sz="2800" spc="-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231F20"/>
                </a:solidFill>
                <a:latin typeface="Arial"/>
                <a:cs typeface="Arial"/>
              </a:rPr>
              <a:t>hogar</a:t>
            </a:r>
            <a:r>
              <a:rPr sz="2800" spc="-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00" spc="-25" dirty="0">
                <a:solidFill>
                  <a:srgbClr val="231F20"/>
                </a:solidFill>
                <a:latin typeface="Arial"/>
                <a:cs typeface="Arial"/>
              </a:rPr>
              <a:t>de </a:t>
            </a:r>
            <a:r>
              <a:rPr sz="2800" dirty="0">
                <a:solidFill>
                  <a:srgbClr val="231F20"/>
                </a:solidFill>
                <a:latin typeface="Arial"/>
                <a:cs typeface="Arial"/>
              </a:rPr>
              <a:t>familia</a:t>
            </a:r>
            <a:r>
              <a:rPr sz="2800" spc="-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231F20"/>
                </a:solidFill>
                <a:latin typeface="Arial"/>
                <a:cs typeface="Arial"/>
              </a:rPr>
              <a:t>y</a:t>
            </a:r>
            <a:r>
              <a:rPr sz="2800" spc="-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2800" spc="-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231F20"/>
                </a:solidFill>
                <a:latin typeface="Arial"/>
                <a:cs typeface="Arial"/>
              </a:rPr>
              <a:t>todo</a:t>
            </a:r>
            <a:r>
              <a:rPr sz="2800" spc="-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231F20"/>
                </a:solidFill>
                <a:latin typeface="Arial"/>
                <a:cs typeface="Arial"/>
              </a:rPr>
              <a:t>el</a:t>
            </a:r>
            <a:r>
              <a:rPr sz="2800" spc="-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231F20"/>
                </a:solidFill>
                <a:latin typeface="Arial"/>
                <a:cs typeface="Arial"/>
              </a:rPr>
              <a:t>inmenso</a:t>
            </a:r>
            <a:r>
              <a:rPr sz="2800" spc="-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231F20"/>
                </a:solidFill>
                <a:latin typeface="Arial"/>
                <a:cs typeface="Arial"/>
              </a:rPr>
              <a:t>panorama</a:t>
            </a:r>
            <a:r>
              <a:rPr sz="2800" spc="-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231F20"/>
                </a:solidFill>
                <a:latin typeface="Arial"/>
                <a:cs typeface="Arial"/>
              </a:rPr>
              <a:t>del</a:t>
            </a:r>
            <a:r>
              <a:rPr sz="2800" spc="-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00" spc="-20" dirty="0">
                <a:solidFill>
                  <a:srgbClr val="231F20"/>
                </a:solidFill>
                <a:latin typeface="Arial"/>
                <a:cs typeface="Arial"/>
              </a:rPr>
              <a:t>trabajo, </a:t>
            </a:r>
            <a:r>
              <a:rPr sz="2800" dirty="0">
                <a:solidFill>
                  <a:srgbClr val="231F20"/>
                </a:solidFill>
                <a:latin typeface="Arial"/>
                <a:cs typeface="Arial"/>
              </a:rPr>
              <a:t>Dios</a:t>
            </a:r>
            <a:r>
              <a:rPr sz="2800" spc="-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231F20"/>
                </a:solidFill>
                <a:latin typeface="Arial"/>
                <a:cs typeface="Arial"/>
              </a:rPr>
              <a:t>nos</a:t>
            </a:r>
            <a:r>
              <a:rPr sz="2800" spc="-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231F20"/>
                </a:solidFill>
                <a:latin typeface="Arial"/>
                <a:cs typeface="Arial"/>
              </a:rPr>
              <a:t>espera</a:t>
            </a:r>
            <a:r>
              <a:rPr sz="2800" spc="-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231F20"/>
                </a:solidFill>
                <a:latin typeface="Arial"/>
                <a:cs typeface="Arial"/>
              </a:rPr>
              <a:t>cada</a:t>
            </a:r>
            <a:r>
              <a:rPr sz="2800" spc="-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231F20"/>
                </a:solidFill>
                <a:latin typeface="Arial"/>
                <a:cs typeface="Arial"/>
              </a:rPr>
              <a:t>día.</a:t>
            </a:r>
            <a:r>
              <a:rPr sz="2800" spc="-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231F20"/>
                </a:solidFill>
                <a:latin typeface="Arial"/>
                <a:cs typeface="Arial"/>
              </a:rPr>
              <a:t>Sabedlo</a:t>
            </a:r>
            <a:r>
              <a:rPr sz="2800" spc="-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231F20"/>
                </a:solidFill>
                <a:latin typeface="Arial"/>
                <a:cs typeface="Arial"/>
              </a:rPr>
              <a:t>bien:</a:t>
            </a:r>
            <a:r>
              <a:rPr sz="2800" spc="-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231F20"/>
                </a:solidFill>
                <a:latin typeface="Arial"/>
                <a:cs typeface="Arial"/>
              </a:rPr>
              <a:t>hay</a:t>
            </a:r>
            <a:r>
              <a:rPr sz="2800" spc="-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00" spc="-25" dirty="0">
                <a:solidFill>
                  <a:srgbClr val="231F20"/>
                </a:solidFill>
                <a:latin typeface="Arial"/>
                <a:cs typeface="Arial"/>
              </a:rPr>
              <a:t>un </a:t>
            </a:r>
            <a:r>
              <a:rPr sz="2800" dirty="0">
                <a:solidFill>
                  <a:srgbClr val="231F20"/>
                </a:solidFill>
                <a:latin typeface="Arial"/>
                <a:cs typeface="Arial"/>
              </a:rPr>
              <a:t>algo</a:t>
            </a:r>
            <a:r>
              <a:rPr sz="2800" spc="-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231F20"/>
                </a:solidFill>
                <a:latin typeface="Arial"/>
                <a:cs typeface="Arial"/>
              </a:rPr>
              <a:t>santo,</a:t>
            </a:r>
            <a:r>
              <a:rPr sz="2800" spc="-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231F20"/>
                </a:solidFill>
                <a:latin typeface="Arial"/>
                <a:cs typeface="Arial"/>
              </a:rPr>
              <a:t>divino,</a:t>
            </a:r>
            <a:r>
              <a:rPr sz="2800" spc="-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231F20"/>
                </a:solidFill>
                <a:latin typeface="Arial"/>
                <a:cs typeface="Arial"/>
              </a:rPr>
              <a:t>escondido</a:t>
            </a:r>
            <a:r>
              <a:rPr sz="2800" spc="-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2800" spc="-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231F20"/>
                </a:solidFill>
                <a:latin typeface="Arial"/>
                <a:cs typeface="Arial"/>
              </a:rPr>
              <a:t>las</a:t>
            </a:r>
            <a:r>
              <a:rPr sz="2800" spc="-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231F20"/>
                </a:solidFill>
                <a:latin typeface="Arial"/>
                <a:cs typeface="Arial"/>
              </a:rPr>
              <a:t>situaciones </a:t>
            </a:r>
            <a:r>
              <a:rPr sz="2800" dirty="0">
                <a:solidFill>
                  <a:srgbClr val="231F20"/>
                </a:solidFill>
                <a:latin typeface="Arial"/>
                <a:cs typeface="Arial"/>
              </a:rPr>
              <a:t>más</a:t>
            </a:r>
            <a:r>
              <a:rPr sz="2800" spc="-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231F20"/>
                </a:solidFill>
                <a:latin typeface="Arial"/>
                <a:cs typeface="Arial"/>
              </a:rPr>
              <a:t>comunes,</a:t>
            </a:r>
            <a:r>
              <a:rPr sz="2800" spc="-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231F20"/>
                </a:solidFill>
                <a:latin typeface="Arial"/>
                <a:cs typeface="Arial"/>
              </a:rPr>
              <a:t>que</a:t>
            </a:r>
            <a:r>
              <a:rPr sz="2800" spc="-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231F20"/>
                </a:solidFill>
                <a:latin typeface="Arial"/>
                <a:cs typeface="Arial"/>
              </a:rPr>
              <a:t>toca</a:t>
            </a:r>
            <a:r>
              <a:rPr sz="2800" spc="-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2800" spc="-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231F20"/>
                </a:solidFill>
                <a:latin typeface="Arial"/>
                <a:cs typeface="Arial"/>
              </a:rPr>
              <a:t>cada</a:t>
            </a:r>
            <a:r>
              <a:rPr sz="2800" spc="-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231F20"/>
                </a:solidFill>
                <a:latin typeface="Arial"/>
                <a:cs typeface="Arial"/>
              </a:rPr>
              <a:t>uno</a:t>
            </a:r>
            <a:r>
              <a:rPr sz="2800" spc="-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2800" spc="-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231F20"/>
                </a:solidFill>
                <a:latin typeface="Arial"/>
                <a:cs typeface="Arial"/>
              </a:rPr>
              <a:t>vosotros descubrir”.</a:t>
            </a:r>
            <a:endParaRPr sz="2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43699" y="1302127"/>
            <a:ext cx="2464435" cy="432181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295275">
              <a:lnSpc>
                <a:spcPts val="2100"/>
              </a:lnSpc>
              <a:spcBef>
                <a:spcPts val="219"/>
              </a:spcBef>
            </a:pP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San</a:t>
            </a:r>
            <a:r>
              <a:rPr sz="1800" spc="-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Josemaría</a:t>
            </a:r>
            <a:r>
              <a:rPr sz="1800" spc="-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fue</a:t>
            </a:r>
            <a:r>
              <a:rPr sz="1800" spc="-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231F20"/>
                </a:solidFill>
                <a:latin typeface="Arial"/>
                <a:cs typeface="Arial"/>
              </a:rPr>
              <a:t>el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primer</a:t>
            </a:r>
            <a:r>
              <a:rPr sz="1800" spc="-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Gran</a:t>
            </a:r>
            <a:r>
              <a:rPr sz="1800" spc="-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231F20"/>
                </a:solidFill>
                <a:latin typeface="Arial"/>
                <a:cs typeface="Arial"/>
              </a:rPr>
              <a:t>Canciller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800" spc="-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la</a:t>
            </a:r>
            <a:r>
              <a:rPr sz="1800" spc="-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Universidad</a:t>
            </a:r>
            <a:r>
              <a:rPr sz="1800" spc="-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231F20"/>
                </a:solidFill>
                <a:latin typeface="Arial"/>
                <a:cs typeface="Arial"/>
              </a:rPr>
              <a:t>de </a:t>
            </a:r>
            <a:r>
              <a:rPr sz="1800" spc="-10" dirty="0">
                <a:solidFill>
                  <a:srgbClr val="231F20"/>
                </a:solidFill>
                <a:latin typeface="Arial"/>
                <a:cs typeface="Arial"/>
              </a:rPr>
              <a:t>Navarra.</a:t>
            </a:r>
            <a:endParaRPr sz="1800">
              <a:latin typeface="Arial"/>
              <a:cs typeface="Arial"/>
            </a:endParaRPr>
          </a:p>
          <a:p>
            <a:pPr marL="12700" marR="154940">
              <a:lnSpc>
                <a:spcPts val="2100"/>
              </a:lnSpc>
              <a:spcBef>
                <a:spcPts val="1130"/>
              </a:spcBef>
            </a:pP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El</a:t>
            </a:r>
            <a:r>
              <a:rPr sz="18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8</a:t>
            </a:r>
            <a:r>
              <a:rPr sz="18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8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octubre</a:t>
            </a:r>
            <a:r>
              <a:rPr sz="18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231F20"/>
                </a:solidFill>
                <a:latin typeface="Arial"/>
                <a:cs typeface="Arial"/>
              </a:rPr>
              <a:t>de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1967</a:t>
            </a:r>
            <a:r>
              <a:rPr sz="1800" spc="-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celebró</a:t>
            </a:r>
            <a:r>
              <a:rPr sz="1800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una</a:t>
            </a:r>
            <a:r>
              <a:rPr sz="1800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231F20"/>
                </a:solidFill>
                <a:latin typeface="Arial"/>
                <a:cs typeface="Arial"/>
              </a:rPr>
              <a:t>misa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18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el</a:t>
            </a:r>
            <a:r>
              <a:rPr sz="18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campus</a:t>
            </a:r>
            <a:r>
              <a:rPr sz="18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8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231F20"/>
                </a:solidFill>
                <a:latin typeface="Arial"/>
                <a:cs typeface="Arial"/>
              </a:rPr>
              <a:t>la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ts val="2039"/>
              </a:lnSpc>
            </a:pP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Universidad</a:t>
            </a:r>
            <a:r>
              <a:rPr sz="1800" spc="-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800" spc="-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Arial"/>
                <a:cs typeface="Arial"/>
              </a:rPr>
              <a:t>Navarra.</a:t>
            </a:r>
            <a:endParaRPr sz="1800">
              <a:latin typeface="Arial"/>
              <a:cs typeface="Arial"/>
            </a:endParaRPr>
          </a:p>
          <a:p>
            <a:pPr marL="12700" marR="242570">
              <a:lnSpc>
                <a:spcPts val="2100"/>
              </a:lnSpc>
              <a:spcBef>
                <a:spcPts val="1195"/>
              </a:spcBef>
            </a:pP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Esta</a:t>
            </a:r>
            <a:r>
              <a:rPr sz="1800" spc="-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homilía</a:t>
            </a:r>
            <a:r>
              <a:rPr sz="1800" spc="-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Arial"/>
                <a:cs typeface="Arial"/>
              </a:rPr>
              <a:t>titulada: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“Amar</a:t>
            </a:r>
            <a:r>
              <a:rPr sz="1800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al</a:t>
            </a:r>
            <a:r>
              <a:rPr sz="1800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Arial"/>
                <a:cs typeface="Arial"/>
              </a:rPr>
              <a:t>mundo apasionadamente”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condensa</a:t>
            </a:r>
            <a:r>
              <a:rPr sz="1800" spc="4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el</a:t>
            </a:r>
            <a:r>
              <a:rPr sz="1800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231F20"/>
                </a:solidFill>
                <a:latin typeface="Arial"/>
                <a:cs typeface="Arial"/>
              </a:rPr>
              <a:t>mensaje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del</a:t>
            </a:r>
            <a:r>
              <a:rPr sz="1800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Opus</a:t>
            </a:r>
            <a:r>
              <a:rPr sz="1800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Dei</a:t>
            </a:r>
            <a:r>
              <a:rPr sz="18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231F20"/>
                </a:solidFill>
                <a:latin typeface="Arial"/>
                <a:cs typeface="Arial"/>
              </a:rPr>
              <a:t>sobre</a:t>
            </a:r>
            <a:endParaRPr sz="1800">
              <a:latin typeface="Arial"/>
              <a:cs typeface="Arial"/>
            </a:endParaRPr>
          </a:p>
          <a:p>
            <a:pPr marL="12700" marR="321310">
              <a:lnSpc>
                <a:spcPts val="2100"/>
              </a:lnSpc>
            </a:pP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la</a:t>
            </a:r>
            <a:r>
              <a:rPr sz="1800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santidad</a:t>
            </a:r>
            <a:r>
              <a:rPr sz="1800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1800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la</a:t>
            </a:r>
            <a:r>
              <a:rPr sz="1800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231F20"/>
                </a:solidFill>
                <a:latin typeface="Arial"/>
                <a:cs typeface="Arial"/>
              </a:rPr>
              <a:t>vida </a:t>
            </a:r>
            <a:r>
              <a:rPr sz="1800" spc="-10" dirty="0">
                <a:solidFill>
                  <a:srgbClr val="231F20"/>
                </a:solidFill>
                <a:latin typeface="Arial"/>
                <a:cs typeface="Arial"/>
              </a:rPr>
              <a:t>ordinaria.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932900" y="5464139"/>
            <a:ext cx="332359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231F20"/>
                </a:solidFill>
                <a:latin typeface="Arial"/>
                <a:cs typeface="Arial"/>
              </a:rPr>
              <a:t>San</a:t>
            </a:r>
            <a:r>
              <a:rPr sz="1400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231F20"/>
                </a:solidFill>
                <a:latin typeface="Arial"/>
                <a:cs typeface="Arial"/>
              </a:rPr>
              <a:t>Josemaría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solidFill>
                  <a:srgbClr val="808285"/>
                </a:solidFill>
                <a:latin typeface="Arial"/>
                <a:cs typeface="Arial"/>
              </a:rPr>
              <a:t>“Amar</a:t>
            </a:r>
            <a:r>
              <a:rPr sz="1400" spc="-35" dirty="0">
                <a:solidFill>
                  <a:srgbClr val="808285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808285"/>
                </a:solidFill>
                <a:latin typeface="Arial"/>
                <a:cs typeface="Arial"/>
              </a:rPr>
              <a:t>al</a:t>
            </a:r>
            <a:r>
              <a:rPr sz="1400" spc="-35" dirty="0">
                <a:solidFill>
                  <a:srgbClr val="808285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808285"/>
                </a:solidFill>
                <a:latin typeface="Arial"/>
                <a:cs typeface="Arial"/>
              </a:rPr>
              <a:t>mundo</a:t>
            </a:r>
            <a:r>
              <a:rPr sz="1400" spc="-35" dirty="0">
                <a:solidFill>
                  <a:srgbClr val="808285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808285"/>
                </a:solidFill>
                <a:latin typeface="Arial"/>
                <a:cs typeface="Arial"/>
              </a:rPr>
              <a:t>apasionadamente”,</a:t>
            </a:r>
            <a:r>
              <a:rPr sz="1400" spc="-35" dirty="0">
                <a:solidFill>
                  <a:srgbClr val="808285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808285"/>
                </a:solidFill>
                <a:latin typeface="Arial"/>
                <a:cs typeface="Arial"/>
              </a:rPr>
              <a:t>1976.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43699" y="473699"/>
            <a:ext cx="250888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231F20"/>
                </a:solidFill>
                <a:latin typeface="Arial"/>
                <a:cs typeface="Arial"/>
              </a:rPr>
              <a:t>San</a:t>
            </a:r>
            <a:r>
              <a:rPr sz="1400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31F20"/>
                </a:solidFill>
                <a:latin typeface="Arial"/>
                <a:cs typeface="Arial"/>
              </a:rPr>
              <a:t>Josemaría</a:t>
            </a:r>
            <a:r>
              <a:rPr sz="14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31F20"/>
                </a:solidFill>
                <a:latin typeface="Arial"/>
                <a:cs typeface="Arial"/>
              </a:rPr>
              <a:t>y</a:t>
            </a:r>
            <a:r>
              <a:rPr sz="1400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31F20"/>
                </a:solidFill>
                <a:latin typeface="Arial"/>
                <a:cs typeface="Arial"/>
              </a:rPr>
              <a:t>la</a:t>
            </a:r>
            <a:r>
              <a:rPr sz="14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231F20"/>
                </a:solidFill>
                <a:latin typeface="Arial"/>
                <a:cs typeface="Arial"/>
              </a:rPr>
              <a:t>Universidad</a:t>
            </a:r>
            <a:endParaRPr sz="14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57662" y="442263"/>
            <a:ext cx="328930" cy="328930"/>
          </a:xfrm>
          <a:custGeom>
            <a:avLst/>
            <a:gdLst/>
            <a:ahLst/>
            <a:cxnLst/>
            <a:rect l="l" t="t" r="r" b="b"/>
            <a:pathLst>
              <a:path w="328930" h="328930">
                <a:moveTo>
                  <a:pt x="164337" y="328675"/>
                </a:moveTo>
                <a:lnTo>
                  <a:pt x="208027" y="322806"/>
                </a:lnTo>
                <a:lnTo>
                  <a:pt x="247284" y="306240"/>
                </a:lnTo>
                <a:lnTo>
                  <a:pt x="280544" y="280544"/>
                </a:lnTo>
                <a:lnTo>
                  <a:pt x="306240" y="247284"/>
                </a:lnTo>
                <a:lnTo>
                  <a:pt x="322806" y="208027"/>
                </a:lnTo>
                <a:lnTo>
                  <a:pt x="328675" y="164337"/>
                </a:lnTo>
                <a:lnTo>
                  <a:pt x="322806" y="120648"/>
                </a:lnTo>
                <a:lnTo>
                  <a:pt x="306240" y="81391"/>
                </a:lnTo>
                <a:lnTo>
                  <a:pt x="280544" y="48131"/>
                </a:lnTo>
                <a:lnTo>
                  <a:pt x="247284" y="22435"/>
                </a:lnTo>
                <a:lnTo>
                  <a:pt x="208027" y="5869"/>
                </a:lnTo>
                <a:lnTo>
                  <a:pt x="164337" y="0"/>
                </a:lnTo>
                <a:lnTo>
                  <a:pt x="120648" y="5869"/>
                </a:lnTo>
                <a:lnTo>
                  <a:pt x="81391" y="22435"/>
                </a:lnTo>
                <a:lnTo>
                  <a:pt x="48131" y="48131"/>
                </a:lnTo>
                <a:lnTo>
                  <a:pt x="22435" y="81391"/>
                </a:lnTo>
                <a:lnTo>
                  <a:pt x="5869" y="120648"/>
                </a:lnTo>
                <a:lnTo>
                  <a:pt x="0" y="164337"/>
                </a:lnTo>
                <a:lnTo>
                  <a:pt x="5869" y="208027"/>
                </a:lnTo>
                <a:lnTo>
                  <a:pt x="22435" y="247284"/>
                </a:lnTo>
                <a:lnTo>
                  <a:pt x="48131" y="280544"/>
                </a:lnTo>
                <a:lnTo>
                  <a:pt x="81391" y="306240"/>
                </a:lnTo>
                <a:lnTo>
                  <a:pt x="120648" y="322806"/>
                </a:lnTo>
                <a:lnTo>
                  <a:pt x="164337" y="328675"/>
                </a:lnTo>
                <a:close/>
              </a:path>
            </a:pathLst>
          </a:custGeom>
          <a:ln w="6350">
            <a:solidFill>
              <a:srgbClr val="EF41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08321" y="480821"/>
            <a:ext cx="22352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5" dirty="0">
                <a:solidFill>
                  <a:srgbClr val="EF412F"/>
                </a:solidFill>
                <a:latin typeface="Arial"/>
                <a:cs typeface="Arial"/>
              </a:rPr>
              <a:t>02</a:t>
            </a:r>
            <a:endParaRPr sz="14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47299" y="6107099"/>
            <a:ext cx="920115" cy="16764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000" dirty="0">
                <a:solidFill>
                  <a:srgbClr val="EF412F"/>
                </a:solidFill>
                <a:latin typeface="Arial"/>
                <a:cs typeface="Arial"/>
              </a:rPr>
              <a:t>Founders</a:t>
            </a:r>
            <a:r>
              <a:rPr sz="1000" spc="-10" dirty="0">
                <a:solidFill>
                  <a:srgbClr val="EF412F"/>
                </a:solidFill>
                <a:latin typeface="Arial"/>
                <a:cs typeface="Arial"/>
              </a:rPr>
              <a:t> </a:t>
            </a:r>
            <a:r>
              <a:rPr sz="1000" spc="-20" dirty="0">
                <a:solidFill>
                  <a:srgbClr val="EF412F"/>
                </a:solidFill>
                <a:latin typeface="Arial"/>
                <a:cs typeface="Arial"/>
              </a:rPr>
              <a:t>Week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 descr="Texto&#10;&#10;Descripción generada automáticamente">
            <a:extLst>
              <a:ext uri="{FF2B5EF4-FFF2-40B4-BE49-F238E27FC236}">
                <a16:creationId xmlns:a16="http://schemas.microsoft.com/office/drawing/2014/main" id="{B137A12E-1585-2BC7-696E-C7F3A69E92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7" b="179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360000" y="359999"/>
            <a:ext cx="11473815" cy="0"/>
          </a:xfrm>
          <a:custGeom>
            <a:avLst/>
            <a:gdLst/>
            <a:ahLst/>
            <a:cxnLst/>
            <a:rect l="l" t="t" r="r" b="b"/>
            <a:pathLst>
              <a:path w="11473815">
                <a:moveTo>
                  <a:pt x="0" y="0"/>
                </a:moveTo>
                <a:lnTo>
                  <a:pt x="11473205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60000" y="6096175"/>
            <a:ext cx="11473815" cy="0"/>
          </a:xfrm>
          <a:custGeom>
            <a:avLst/>
            <a:gdLst/>
            <a:ahLst/>
            <a:cxnLst/>
            <a:rect l="l" t="t" r="r" b="b"/>
            <a:pathLst>
              <a:path w="11473815">
                <a:moveTo>
                  <a:pt x="0" y="0"/>
                </a:moveTo>
                <a:lnTo>
                  <a:pt x="11473205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9311299" y="589326"/>
            <a:ext cx="23260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Universidad</a:t>
            </a:r>
            <a:r>
              <a:rPr sz="18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8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Navarra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40324" y="589326"/>
            <a:ext cx="32118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708275" algn="l"/>
              </a:tabLst>
            </a:pP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Founder´s</a:t>
            </a:r>
            <a:r>
              <a:rPr sz="18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Week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2023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47300" y="936251"/>
            <a:ext cx="3167380" cy="7626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800" dirty="0">
                <a:solidFill>
                  <a:srgbClr val="FFFFFF"/>
                </a:solidFill>
              </a:rPr>
              <a:t>El</a:t>
            </a:r>
            <a:r>
              <a:rPr sz="4800" spc="-275" dirty="0">
                <a:solidFill>
                  <a:srgbClr val="FFFFFF"/>
                </a:solidFill>
              </a:rPr>
              <a:t> </a:t>
            </a:r>
            <a:r>
              <a:rPr sz="4800" spc="-55" dirty="0">
                <a:solidFill>
                  <a:srgbClr val="FFFFFF"/>
                </a:solidFill>
              </a:rPr>
              <a:t>Opus</a:t>
            </a:r>
            <a:r>
              <a:rPr sz="4800" spc="-275" dirty="0">
                <a:solidFill>
                  <a:srgbClr val="FFFFFF"/>
                </a:solidFill>
              </a:rPr>
              <a:t> </a:t>
            </a:r>
            <a:r>
              <a:rPr sz="4800" spc="-25" dirty="0">
                <a:solidFill>
                  <a:srgbClr val="FFFFFF"/>
                </a:solidFill>
              </a:rPr>
              <a:t>Dei</a:t>
            </a:r>
            <a:endParaRPr sz="4800"/>
          </a:p>
        </p:txBody>
      </p:sp>
      <p:grpSp>
        <p:nvGrpSpPr>
          <p:cNvPr id="9" name="object 9"/>
          <p:cNvGrpSpPr/>
          <p:nvPr/>
        </p:nvGrpSpPr>
        <p:grpSpPr>
          <a:xfrm>
            <a:off x="165601" y="4833005"/>
            <a:ext cx="992505" cy="992505"/>
            <a:chOff x="165601" y="4833005"/>
            <a:chExt cx="992505" cy="992505"/>
          </a:xfrm>
        </p:grpSpPr>
        <p:sp>
          <p:nvSpPr>
            <p:cNvPr id="10" name="object 10"/>
            <p:cNvSpPr/>
            <p:nvPr/>
          </p:nvSpPr>
          <p:spPr>
            <a:xfrm>
              <a:off x="352792" y="5104316"/>
              <a:ext cx="617855" cy="449580"/>
            </a:xfrm>
            <a:custGeom>
              <a:avLst/>
              <a:gdLst/>
              <a:ahLst/>
              <a:cxnLst/>
              <a:rect l="l" t="t" r="r" b="b"/>
              <a:pathLst>
                <a:path w="617855" h="449579">
                  <a:moveTo>
                    <a:pt x="143357" y="0"/>
                  </a:moveTo>
                  <a:lnTo>
                    <a:pt x="99456" y="6448"/>
                  </a:lnTo>
                  <a:lnTo>
                    <a:pt x="63728" y="25793"/>
                  </a:lnTo>
                  <a:lnTo>
                    <a:pt x="35983" y="57024"/>
                  </a:lnTo>
                  <a:lnTo>
                    <a:pt x="16040" y="99123"/>
                  </a:lnTo>
                  <a:lnTo>
                    <a:pt x="4010" y="154270"/>
                  </a:lnTo>
                  <a:lnTo>
                    <a:pt x="0" y="224637"/>
                  </a:lnTo>
                  <a:lnTo>
                    <a:pt x="2717" y="282256"/>
                  </a:lnTo>
                  <a:lnTo>
                    <a:pt x="10869" y="331252"/>
                  </a:lnTo>
                  <a:lnTo>
                    <a:pt x="24458" y="371625"/>
                  </a:lnTo>
                  <a:lnTo>
                    <a:pt x="63335" y="423320"/>
                  </a:lnTo>
                  <a:lnTo>
                    <a:pt x="113270" y="446109"/>
                  </a:lnTo>
                  <a:lnTo>
                    <a:pt x="143357" y="448957"/>
                  </a:lnTo>
                  <a:lnTo>
                    <a:pt x="166455" y="447338"/>
                  </a:lnTo>
                  <a:lnTo>
                    <a:pt x="206417" y="434373"/>
                  </a:lnTo>
                  <a:lnTo>
                    <a:pt x="238114" y="408703"/>
                  </a:lnTo>
                  <a:lnTo>
                    <a:pt x="241237" y="404571"/>
                  </a:lnTo>
                  <a:lnTo>
                    <a:pt x="143357" y="404571"/>
                  </a:lnTo>
                  <a:lnTo>
                    <a:pt x="125475" y="402323"/>
                  </a:lnTo>
                  <a:lnTo>
                    <a:pt x="80822" y="368731"/>
                  </a:lnTo>
                  <a:lnTo>
                    <a:pt x="61815" y="314791"/>
                  </a:lnTo>
                  <a:lnTo>
                    <a:pt x="57064" y="274119"/>
                  </a:lnTo>
                  <a:lnTo>
                    <a:pt x="55486" y="224637"/>
                  </a:lnTo>
                  <a:lnTo>
                    <a:pt x="57229" y="174760"/>
                  </a:lnTo>
                  <a:lnTo>
                    <a:pt x="62458" y="133389"/>
                  </a:lnTo>
                  <a:lnTo>
                    <a:pt x="83375" y="76174"/>
                  </a:lnTo>
                  <a:lnTo>
                    <a:pt x="125093" y="46658"/>
                  </a:lnTo>
                  <a:lnTo>
                    <a:pt x="142747" y="44691"/>
                  </a:lnTo>
                  <a:lnTo>
                    <a:pt x="241701" y="44691"/>
                  </a:lnTo>
                  <a:lnTo>
                    <a:pt x="240239" y="42701"/>
                  </a:lnTo>
                  <a:lnTo>
                    <a:pt x="205435" y="14249"/>
                  </a:lnTo>
                  <a:lnTo>
                    <a:pt x="160504" y="890"/>
                  </a:lnTo>
                  <a:lnTo>
                    <a:pt x="143357" y="0"/>
                  </a:lnTo>
                  <a:close/>
                </a:path>
                <a:path w="617855" h="449579">
                  <a:moveTo>
                    <a:pt x="241701" y="44691"/>
                  </a:moveTo>
                  <a:lnTo>
                    <a:pt x="142747" y="44691"/>
                  </a:lnTo>
                  <a:lnTo>
                    <a:pt x="160866" y="46922"/>
                  </a:lnTo>
                  <a:lnTo>
                    <a:pt x="177428" y="53614"/>
                  </a:lnTo>
                  <a:lnTo>
                    <a:pt x="205879" y="80378"/>
                  </a:lnTo>
                  <a:lnTo>
                    <a:pt x="224893" y="134291"/>
                  </a:lnTo>
                  <a:lnTo>
                    <a:pt x="229645" y="174909"/>
                  </a:lnTo>
                  <a:lnTo>
                    <a:pt x="231228" y="224637"/>
                  </a:lnTo>
                  <a:lnTo>
                    <a:pt x="229630" y="274241"/>
                  </a:lnTo>
                  <a:lnTo>
                    <a:pt x="224893" y="314607"/>
                  </a:lnTo>
                  <a:lnTo>
                    <a:pt x="205879" y="368592"/>
                  </a:lnTo>
                  <a:lnTo>
                    <a:pt x="177580" y="395578"/>
                  </a:lnTo>
                  <a:lnTo>
                    <a:pt x="143357" y="404571"/>
                  </a:lnTo>
                  <a:lnTo>
                    <a:pt x="241237" y="404571"/>
                  </a:lnTo>
                  <a:lnTo>
                    <a:pt x="261879" y="371964"/>
                  </a:lnTo>
                  <a:lnTo>
                    <a:pt x="277767" y="323910"/>
                  </a:lnTo>
                  <a:lnTo>
                    <a:pt x="285720" y="261456"/>
                  </a:lnTo>
                  <a:lnTo>
                    <a:pt x="286715" y="224637"/>
                  </a:lnTo>
                  <a:lnTo>
                    <a:pt x="286096" y="193624"/>
                  </a:lnTo>
                  <a:lnTo>
                    <a:pt x="281143" y="141661"/>
                  </a:lnTo>
                  <a:lnTo>
                    <a:pt x="271394" y="102175"/>
                  </a:lnTo>
                  <a:lnTo>
                    <a:pt x="249516" y="55333"/>
                  </a:lnTo>
                  <a:lnTo>
                    <a:pt x="241701" y="44691"/>
                  </a:lnTo>
                  <a:close/>
                </a:path>
                <a:path w="617855" h="449579">
                  <a:moveTo>
                    <a:pt x="383590" y="318198"/>
                  </a:moveTo>
                  <a:lnTo>
                    <a:pt x="329603" y="325399"/>
                  </a:lnTo>
                  <a:lnTo>
                    <a:pt x="334358" y="351566"/>
                  </a:lnTo>
                  <a:lnTo>
                    <a:pt x="343215" y="375184"/>
                  </a:lnTo>
                  <a:lnTo>
                    <a:pt x="373240" y="414769"/>
                  </a:lnTo>
                  <a:lnTo>
                    <a:pt x="416393" y="440640"/>
                  </a:lnTo>
                  <a:lnTo>
                    <a:pt x="469366" y="449262"/>
                  </a:lnTo>
                  <a:lnTo>
                    <a:pt x="500068" y="446759"/>
                  </a:lnTo>
                  <a:lnTo>
                    <a:pt x="527994" y="439251"/>
                  </a:lnTo>
                  <a:lnTo>
                    <a:pt x="553146" y="426738"/>
                  </a:lnTo>
                  <a:lnTo>
                    <a:pt x="575525" y="409219"/>
                  </a:lnTo>
                  <a:lnTo>
                    <a:pt x="579571" y="404571"/>
                  </a:lnTo>
                  <a:lnTo>
                    <a:pt x="469658" y="404571"/>
                  </a:lnTo>
                  <a:lnTo>
                    <a:pt x="454226" y="403306"/>
                  </a:lnTo>
                  <a:lnTo>
                    <a:pt x="415226" y="384327"/>
                  </a:lnTo>
                  <a:lnTo>
                    <a:pt x="389053" y="339541"/>
                  </a:lnTo>
                  <a:lnTo>
                    <a:pt x="383590" y="318198"/>
                  </a:lnTo>
                  <a:close/>
                </a:path>
                <a:path w="617855" h="449579">
                  <a:moveTo>
                    <a:pt x="583528" y="227330"/>
                  </a:moveTo>
                  <a:lnTo>
                    <a:pt x="474167" y="227330"/>
                  </a:lnTo>
                  <a:lnTo>
                    <a:pt x="492080" y="228839"/>
                  </a:lnTo>
                  <a:lnTo>
                    <a:pt x="508349" y="233367"/>
                  </a:lnTo>
                  <a:lnTo>
                    <a:pt x="546572" y="264362"/>
                  </a:lnTo>
                  <a:lnTo>
                    <a:pt x="560235" y="312801"/>
                  </a:lnTo>
                  <a:lnTo>
                    <a:pt x="558594" y="331510"/>
                  </a:lnTo>
                  <a:lnTo>
                    <a:pt x="533996" y="378180"/>
                  </a:lnTo>
                  <a:lnTo>
                    <a:pt x="487966" y="402922"/>
                  </a:lnTo>
                  <a:lnTo>
                    <a:pt x="469658" y="404571"/>
                  </a:lnTo>
                  <a:lnTo>
                    <a:pt x="579571" y="404571"/>
                  </a:lnTo>
                  <a:lnTo>
                    <a:pt x="593896" y="388109"/>
                  </a:lnTo>
                  <a:lnTo>
                    <a:pt x="607021" y="364804"/>
                  </a:lnTo>
                  <a:lnTo>
                    <a:pt x="614898" y="339303"/>
                  </a:lnTo>
                  <a:lnTo>
                    <a:pt x="617524" y="311607"/>
                  </a:lnTo>
                  <a:lnTo>
                    <a:pt x="616174" y="291207"/>
                  </a:lnTo>
                  <a:lnTo>
                    <a:pt x="612124" y="272584"/>
                  </a:lnTo>
                  <a:lnTo>
                    <a:pt x="605373" y="255741"/>
                  </a:lnTo>
                  <a:lnTo>
                    <a:pt x="595922" y="240677"/>
                  </a:lnTo>
                  <a:lnTo>
                    <a:pt x="584029" y="227705"/>
                  </a:lnTo>
                  <a:lnTo>
                    <a:pt x="583528" y="227330"/>
                  </a:lnTo>
                  <a:close/>
                </a:path>
                <a:path w="617855" h="449579">
                  <a:moveTo>
                    <a:pt x="442074" y="185940"/>
                  </a:moveTo>
                  <a:lnTo>
                    <a:pt x="436079" y="233324"/>
                  </a:lnTo>
                  <a:lnTo>
                    <a:pt x="447004" y="230705"/>
                  </a:lnTo>
                  <a:lnTo>
                    <a:pt x="456995" y="228831"/>
                  </a:lnTo>
                  <a:lnTo>
                    <a:pt x="466049" y="227705"/>
                  </a:lnTo>
                  <a:lnTo>
                    <a:pt x="474167" y="227330"/>
                  </a:lnTo>
                  <a:lnTo>
                    <a:pt x="583528" y="227330"/>
                  </a:lnTo>
                  <a:lnTo>
                    <a:pt x="569980" y="217170"/>
                  </a:lnTo>
                  <a:lnTo>
                    <a:pt x="553747" y="209045"/>
                  </a:lnTo>
                  <a:lnTo>
                    <a:pt x="535343" y="203339"/>
                  </a:lnTo>
                  <a:lnTo>
                    <a:pt x="549418" y="195843"/>
                  </a:lnTo>
                  <a:lnTo>
                    <a:pt x="561659" y="187147"/>
                  </a:lnTo>
                  <a:lnTo>
                    <a:pt x="562286" y="186550"/>
                  </a:lnTo>
                  <a:lnTo>
                    <a:pt x="448564" y="186550"/>
                  </a:lnTo>
                  <a:lnTo>
                    <a:pt x="445668" y="186347"/>
                  </a:lnTo>
                  <a:lnTo>
                    <a:pt x="442074" y="185940"/>
                  </a:lnTo>
                  <a:close/>
                </a:path>
                <a:path w="617855" h="449579">
                  <a:moveTo>
                    <a:pt x="570442" y="44386"/>
                  </a:moveTo>
                  <a:lnTo>
                    <a:pt x="468464" y="44386"/>
                  </a:lnTo>
                  <a:lnTo>
                    <a:pt x="483629" y="45605"/>
                  </a:lnTo>
                  <a:lnTo>
                    <a:pt x="497328" y="49261"/>
                  </a:lnTo>
                  <a:lnTo>
                    <a:pt x="529138" y="74268"/>
                  </a:lnTo>
                  <a:lnTo>
                    <a:pt x="540448" y="113068"/>
                  </a:lnTo>
                  <a:lnTo>
                    <a:pt x="538722" y="130594"/>
                  </a:lnTo>
                  <a:lnTo>
                    <a:pt x="512851" y="168554"/>
                  </a:lnTo>
                  <a:lnTo>
                    <a:pt x="467583" y="185424"/>
                  </a:lnTo>
                  <a:lnTo>
                    <a:pt x="450773" y="186550"/>
                  </a:lnTo>
                  <a:lnTo>
                    <a:pt x="562286" y="186550"/>
                  </a:lnTo>
                  <a:lnTo>
                    <a:pt x="587322" y="154138"/>
                  </a:lnTo>
                  <a:lnTo>
                    <a:pt x="595922" y="114261"/>
                  </a:lnTo>
                  <a:lnTo>
                    <a:pt x="594919" y="99476"/>
                  </a:lnTo>
                  <a:lnTo>
                    <a:pt x="591912" y="85102"/>
                  </a:lnTo>
                  <a:lnTo>
                    <a:pt x="586899" y="71138"/>
                  </a:lnTo>
                  <a:lnTo>
                    <a:pt x="579882" y="57581"/>
                  </a:lnTo>
                  <a:lnTo>
                    <a:pt x="570969" y="44939"/>
                  </a:lnTo>
                  <a:lnTo>
                    <a:pt x="570442" y="44386"/>
                  </a:lnTo>
                  <a:close/>
                </a:path>
                <a:path w="617855" h="449579">
                  <a:moveTo>
                    <a:pt x="467271" y="0"/>
                  </a:moveTo>
                  <a:lnTo>
                    <a:pt x="419357" y="7464"/>
                  </a:lnTo>
                  <a:lnTo>
                    <a:pt x="379996" y="29845"/>
                  </a:lnTo>
                  <a:lnTo>
                    <a:pt x="351202" y="65801"/>
                  </a:lnTo>
                  <a:lnTo>
                    <a:pt x="335000" y="113969"/>
                  </a:lnTo>
                  <a:lnTo>
                    <a:pt x="388988" y="123558"/>
                  </a:lnTo>
                  <a:lnTo>
                    <a:pt x="392924" y="105003"/>
                  </a:lnTo>
                  <a:lnTo>
                    <a:pt x="398733" y="88923"/>
                  </a:lnTo>
                  <a:lnTo>
                    <a:pt x="427129" y="55525"/>
                  </a:lnTo>
                  <a:lnTo>
                    <a:pt x="468464" y="44386"/>
                  </a:lnTo>
                  <a:lnTo>
                    <a:pt x="570442" y="44386"/>
                  </a:lnTo>
                  <a:lnTo>
                    <a:pt x="560273" y="33702"/>
                  </a:lnTo>
                  <a:lnTo>
                    <a:pt x="518039" y="8690"/>
                  </a:lnTo>
                  <a:lnTo>
                    <a:pt x="484906" y="966"/>
                  </a:lnTo>
                  <a:lnTo>
                    <a:pt x="46727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951" y="4839355"/>
              <a:ext cx="979805" cy="979805"/>
            </a:xfrm>
            <a:custGeom>
              <a:avLst/>
              <a:gdLst/>
              <a:ahLst/>
              <a:cxnLst/>
              <a:rect l="l" t="t" r="r" b="b"/>
              <a:pathLst>
                <a:path w="979805" h="979804">
                  <a:moveTo>
                    <a:pt x="489597" y="979195"/>
                  </a:moveTo>
                  <a:lnTo>
                    <a:pt x="536748" y="976954"/>
                  </a:lnTo>
                  <a:lnTo>
                    <a:pt x="582632" y="970367"/>
                  </a:lnTo>
                  <a:lnTo>
                    <a:pt x="627042" y="959639"/>
                  </a:lnTo>
                  <a:lnTo>
                    <a:pt x="669773" y="944976"/>
                  </a:lnTo>
                  <a:lnTo>
                    <a:pt x="710621" y="926583"/>
                  </a:lnTo>
                  <a:lnTo>
                    <a:pt x="749381" y="904665"/>
                  </a:lnTo>
                  <a:lnTo>
                    <a:pt x="785846" y="879427"/>
                  </a:lnTo>
                  <a:lnTo>
                    <a:pt x="819813" y="851075"/>
                  </a:lnTo>
                  <a:lnTo>
                    <a:pt x="851075" y="819813"/>
                  </a:lnTo>
                  <a:lnTo>
                    <a:pt x="879427" y="785846"/>
                  </a:lnTo>
                  <a:lnTo>
                    <a:pt x="904665" y="749381"/>
                  </a:lnTo>
                  <a:lnTo>
                    <a:pt x="926583" y="710621"/>
                  </a:lnTo>
                  <a:lnTo>
                    <a:pt x="944976" y="669773"/>
                  </a:lnTo>
                  <a:lnTo>
                    <a:pt x="959639" y="627042"/>
                  </a:lnTo>
                  <a:lnTo>
                    <a:pt x="970367" y="582632"/>
                  </a:lnTo>
                  <a:lnTo>
                    <a:pt x="976954" y="536748"/>
                  </a:lnTo>
                  <a:lnTo>
                    <a:pt x="979195" y="489597"/>
                  </a:lnTo>
                  <a:lnTo>
                    <a:pt x="976954" y="442446"/>
                  </a:lnTo>
                  <a:lnTo>
                    <a:pt x="970367" y="396563"/>
                  </a:lnTo>
                  <a:lnTo>
                    <a:pt x="959639" y="352153"/>
                  </a:lnTo>
                  <a:lnTo>
                    <a:pt x="944976" y="309421"/>
                  </a:lnTo>
                  <a:lnTo>
                    <a:pt x="926583" y="268573"/>
                  </a:lnTo>
                  <a:lnTo>
                    <a:pt x="904665" y="229814"/>
                  </a:lnTo>
                  <a:lnTo>
                    <a:pt x="879427" y="193348"/>
                  </a:lnTo>
                  <a:lnTo>
                    <a:pt x="851075" y="159382"/>
                  </a:lnTo>
                  <a:lnTo>
                    <a:pt x="819813" y="128120"/>
                  </a:lnTo>
                  <a:lnTo>
                    <a:pt x="785846" y="99767"/>
                  </a:lnTo>
                  <a:lnTo>
                    <a:pt x="749381" y="74529"/>
                  </a:lnTo>
                  <a:lnTo>
                    <a:pt x="710621" y="52611"/>
                  </a:lnTo>
                  <a:lnTo>
                    <a:pt x="669773" y="34218"/>
                  </a:lnTo>
                  <a:lnTo>
                    <a:pt x="627042" y="19555"/>
                  </a:lnTo>
                  <a:lnTo>
                    <a:pt x="582632" y="8828"/>
                  </a:lnTo>
                  <a:lnTo>
                    <a:pt x="536748" y="2241"/>
                  </a:lnTo>
                  <a:lnTo>
                    <a:pt x="489597" y="0"/>
                  </a:lnTo>
                  <a:lnTo>
                    <a:pt x="442446" y="2241"/>
                  </a:lnTo>
                  <a:lnTo>
                    <a:pt x="396563" y="8828"/>
                  </a:lnTo>
                  <a:lnTo>
                    <a:pt x="352153" y="19555"/>
                  </a:lnTo>
                  <a:lnTo>
                    <a:pt x="309421" y="34218"/>
                  </a:lnTo>
                  <a:lnTo>
                    <a:pt x="268573" y="52611"/>
                  </a:lnTo>
                  <a:lnTo>
                    <a:pt x="229814" y="74529"/>
                  </a:lnTo>
                  <a:lnTo>
                    <a:pt x="193348" y="99767"/>
                  </a:lnTo>
                  <a:lnTo>
                    <a:pt x="159382" y="128120"/>
                  </a:lnTo>
                  <a:lnTo>
                    <a:pt x="128120" y="159382"/>
                  </a:lnTo>
                  <a:lnTo>
                    <a:pt x="99767" y="193348"/>
                  </a:lnTo>
                  <a:lnTo>
                    <a:pt x="74529" y="229814"/>
                  </a:lnTo>
                  <a:lnTo>
                    <a:pt x="52611" y="268573"/>
                  </a:lnTo>
                  <a:lnTo>
                    <a:pt x="34218" y="309421"/>
                  </a:lnTo>
                  <a:lnTo>
                    <a:pt x="19555" y="352153"/>
                  </a:lnTo>
                  <a:lnTo>
                    <a:pt x="8828" y="396563"/>
                  </a:lnTo>
                  <a:lnTo>
                    <a:pt x="2241" y="442446"/>
                  </a:lnTo>
                  <a:lnTo>
                    <a:pt x="0" y="489597"/>
                  </a:lnTo>
                  <a:lnTo>
                    <a:pt x="2241" y="536748"/>
                  </a:lnTo>
                  <a:lnTo>
                    <a:pt x="8828" y="582632"/>
                  </a:lnTo>
                  <a:lnTo>
                    <a:pt x="19555" y="627042"/>
                  </a:lnTo>
                  <a:lnTo>
                    <a:pt x="34218" y="669773"/>
                  </a:lnTo>
                  <a:lnTo>
                    <a:pt x="52611" y="710621"/>
                  </a:lnTo>
                  <a:lnTo>
                    <a:pt x="74529" y="749381"/>
                  </a:lnTo>
                  <a:lnTo>
                    <a:pt x="99767" y="785846"/>
                  </a:lnTo>
                  <a:lnTo>
                    <a:pt x="128120" y="819813"/>
                  </a:lnTo>
                  <a:lnTo>
                    <a:pt x="159382" y="851075"/>
                  </a:lnTo>
                  <a:lnTo>
                    <a:pt x="193348" y="879427"/>
                  </a:lnTo>
                  <a:lnTo>
                    <a:pt x="229814" y="904665"/>
                  </a:lnTo>
                  <a:lnTo>
                    <a:pt x="268573" y="926583"/>
                  </a:lnTo>
                  <a:lnTo>
                    <a:pt x="309421" y="944976"/>
                  </a:lnTo>
                  <a:lnTo>
                    <a:pt x="352153" y="959639"/>
                  </a:lnTo>
                  <a:lnTo>
                    <a:pt x="396563" y="970367"/>
                  </a:lnTo>
                  <a:lnTo>
                    <a:pt x="442446" y="976954"/>
                  </a:lnTo>
                  <a:lnTo>
                    <a:pt x="489597" y="979195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0000" y="359999"/>
            <a:ext cx="11473815" cy="0"/>
          </a:xfrm>
          <a:custGeom>
            <a:avLst/>
            <a:gdLst/>
            <a:ahLst/>
            <a:cxnLst/>
            <a:rect l="l" t="t" r="r" b="b"/>
            <a:pathLst>
              <a:path w="11473815">
                <a:moveTo>
                  <a:pt x="0" y="0"/>
                </a:moveTo>
                <a:lnTo>
                  <a:pt x="11473205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60000" y="6096175"/>
            <a:ext cx="11473815" cy="0"/>
          </a:xfrm>
          <a:custGeom>
            <a:avLst/>
            <a:gdLst/>
            <a:ahLst/>
            <a:cxnLst/>
            <a:rect l="l" t="t" r="r" b="b"/>
            <a:pathLst>
              <a:path w="11473815">
                <a:moveTo>
                  <a:pt x="0" y="0"/>
                </a:moveTo>
                <a:lnTo>
                  <a:pt x="11473205" y="0"/>
                </a:lnTo>
              </a:path>
            </a:pathLst>
          </a:custGeom>
          <a:ln w="3175">
            <a:solidFill>
              <a:srgbClr val="EF41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243699" y="473699"/>
            <a:ext cx="189039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231F20"/>
                </a:solidFill>
                <a:latin typeface="Arial"/>
                <a:cs typeface="Arial"/>
              </a:rPr>
              <a:t>¿Y</a:t>
            </a:r>
            <a:r>
              <a:rPr sz="1400" spc="-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31F20"/>
                </a:solidFill>
                <a:latin typeface="Arial"/>
                <a:cs typeface="Arial"/>
              </a:rPr>
              <a:t>qué</a:t>
            </a:r>
            <a:r>
              <a:rPr sz="1400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31F20"/>
                </a:solidFill>
                <a:latin typeface="Arial"/>
                <a:cs typeface="Arial"/>
              </a:rPr>
              <a:t>es</a:t>
            </a:r>
            <a:r>
              <a:rPr sz="1400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31F20"/>
                </a:solidFill>
                <a:latin typeface="Arial"/>
                <a:cs typeface="Arial"/>
              </a:rPr>
              <a:t>el</a:t>
            </a:r>
            <a:r>
              <a:rPr sz="1400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31F20"/>
                </a:solidFill>
                <a:latin typeface="Arial"/>
                <a:cs typeface="Arial"/>
              </a:rPr>
              <a:t>Opus</a:t>
            </a:r>
            <a:r>
              <a:rPr sz="1400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231F20"/>
                </a:solidFill>
                <a:latin typeface="Arial"/>
                <a:cs typeface="Arial"/>
              </a:rPr>
              <a:t>Dei?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42097" y="6142309"/>
            <a:ext cx="791096" cy="355688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279"/>
              </a:lnSpc>
              <a:spcBef>
                <a:spcPts val="100"/>
              </a:spcBef>
            </a:pPr>
            <a:r>
              <a:rPr dirty="0"/>
              <a:t>El</a:t>
            </a:r>
            <a:r>
              <a:rPr spc="-65" dirty="0"/>
              <a:t> </a:t>
            </a:r>
            <a:r>
              <a:rPr dirty="0"/>
              <a:t>Opus</a:t>
            </a:r>
            <a:r>
              <a:rPr spc="-65" dirty="0"/>
              <a:t> </a:t>
            </a:r>
            <a:r>
              <a:rPr dirty="0"/>
              <a:t>Dei,</a:t>
            </a:r>
            <a:r>
              <a:rPr spc="-60" dirty="0"/>
              <a:t> </a:t>
            </a:r>
            <a:r>
              <a:rPr dirty="0"/>
              <a:t>Obra</a:t>
            </a:r>
            <a:r>
              <a:rPr spc="-65" dirty="0"/>
              <a:t> </a:t>
            </a:r>
            <a:r>
              <a:rPr dirty="0"/>
              <a:t>de</a:t>
            </a:r>
            <a:r>
              <a:rPr spc="-60" dirty="0"/>
              <a:t> </a:t>
            </a:r>
            <a:r>
              <a:rPr spc="-10" dirty="0"/>
              <a:t>Dios,</a:t>
            </a:r>
          </a:p>
          <a:p>
            <a:pPr marL="12700" marR="5080">
              <a:lnSpc>
                <a:spcPts val="3200"/>
              </a:lnSpc>
              <a:spcBef>
                <a:spcPts val="160"/>
              </a:spcBef>
            </a:pPr>
            <a:r>
              <a:rPr dirty="0"/>
              <a:t>es</a:t>
            </a:r>
            <a:r>
              <a:rPr spc="-75" dirty="0"/>
              <a:t> </a:t>
            </a:r>
            <a:r>
              <a:rPr dirty="0"/>
              <a:t>una</a:t>
            </a:r>
            <a:r>
              <a:rPr spc="-75" dirty="0"/>
              <a:t> </a:t>
            </a:r>
            <a:r>
              <a:rPr dirty="0"/>
              <a:t>institución</a:t>
            </a:r>
            <a:r>
              <a:rPr spc="-75" dirty="0"/>
              <a:t> </a:t>
            </a:r>
            <a:r>
              <a:rPr dirty="0"/>
              <a:t>de</a:t>
            </a:r>
            <a:r>
              <a:rPr spc="-75" dirty="0"/>
              <a:t> </a:t>
            </a:r>
            <a:r>
              <a:rPr dirty="0"/>
              <a:t>la</a:t>
            </a:r>
            <a:r>
              <a:rPr spc="-75" dirty="0"/>
              <a:t> </a:t>
            </a:r>
            <a:r>
              <a:rPr spc="-10" dirty="0"/>
              <a:t>Iglesia </a:t>
            </a:r>
            <a:r>
              <a:rPr dirty="0"/>
              <a:t>Católica</a:t>
            </a:r>
            <a:r>
              <a:rPr spc="-95" dirty="0"/>
              <a:t> </a:t>
            </a:r>
            <a:r>
              <a:rPr dirty="0"/>
              <a:t>que</a:t>
            </a:r>
            <a:r>
              <a:rPr spc="-85" dirty="0"/>
              <a:t> </a:t>
            </a:r>
            <a:r>
              <a:rPr dirty="0"/>
              <a:t>busca</a:t>
            </a:r>
            <a:r>
              <a:rPr spc="-85" dirty="0"/>
              <a:t> </a:t>
            </a:r>
            <a:r>
              <a:rPr dirty="0"/>
              <a:t>ayudar</a:t>
            </a:r>
            <a:r>
              <a:rPr spc="-85" dirty="0"/>
              <a:t> </a:t>
            </a:r>
            <a:r>
              <a:rPr dirty="0"/>
              <a:t>a</a:t>
            </a:r>
            <a:r>
              <a:rPr spc="-80" dirty="0"/>
              <a:t> </a:t>
            </a:r>
            <a:r>
              <a:rPr spc="-25" dirty="0"/>
              <a:t>las </a:t>
            </a:r>
            <a:r>
              <a:rPr dirty="0"/>
              <a:t>personas</a:t>
            </a:r>
            <a:r>
              <a:rPr spc="-100" dirty="0"/>
              <a:t> </a:t>
            </a:r>
            <a:r>
              <a:rPr dirty="0"/>
              <a:t>a</a:t>
            </a:r>
            <a:r>
              <a:rPr spc="-90" dirty="0"/>
              <a:t> </a:t>
            </a:r>
            <a:r>
              <a:rPr dirty="0"/>
              <a:t>vivir</a:t>
            </a:r>
            <a:r>
              <a:rPr spc="-90" dirty="0"/>
              <a:t> </a:t>
            </a:r>
            <a:r>
              <a:rPr dirty="0"/>
              <a:t>con</a:t>
            </a:r>
            <a:r>
              <a:rPr spc="-90" dirty="0"/>
              <a:t> </a:t>
            </a:r>
            <a:r>
              <a:rPr dirty="0"/>
              <a:t>plenitud</a:t>
            </a:r>
            <a:r>
              <a:rPr spc="-90" dirty="0"/>
              <a:t> </a:t>
            </a:r>
            <a:r>
              <a:rPr spc="-25" dirty="0"/>
              <a:t>la </a:t>
            </a:r>
            <a:r>
              <a:rPr dirty="0"/>
              <a:t>fe</a:t>
            </a:r>
            <a:r>
              <a:rPr spc="-80" dirty="0"/>
              <a:t> </a:t>
            </a:r>
            <a:r>
              <a:rPr dirty="0"/>
              <a:t>cristiana</a:t>
            </a:r>
            <a:r>
              <a:rPr spc="-80" dirty="0"/>
              <a:t> </a:t>
            </a:r>
            <a:r>
              <a:rPr dirty="0"/>
              <a:t>en</a:t>
            </a:r>
            <a:r>
              <a:rPr spc="-75" dirty="0"/>
              <a:t> </a:t>
            </a:r>
            <a:r>
              <a:rPr dirty="0"/>
              <a:t>medio</a:t>
            </a:r>
            <a:r>
              <a:rPr spc="-80" dirty="0"/>
              <a:t> </a:t>
            </a:r>
            <a:r>
              <a:rPr dirty="0"/>
              <a:t>del</a:t>
            </a:r>
            <a:r>
              <a:rPr spc="-75" dirty="0"/>
              <a:t> </a:t>
            </a:r>
            <a:r>
              <a:rPr spc="-25" dirty="0"/>
              <a:t>mundo. </a:t>
            </a:r>
            <a:r>
              <a:rPr dirty="0"/>
              <a:t>Es</a:t>
            </a:r>
            <a:r>
              <a:rPr spc="-85" dirty="0"/>
              <a:t> </a:t>
            </a:r>
            <a:r>
              <a:rPr spc="-20" dirty="0"/>
              <a:t>decir,</a:t>
            </a:r>
            <a:r>
              <a:rPr spc="-70" dirty="0"/>
              <a:t> </a:t>
            </a:r>
            <a:r>
              <a:rPr dirty="0"/>
              <a:t>a</a:t>
            </a:r>
            <a:r>
              <a:rPr spc="-70" dirty="0"/>
              <a:t> </a:t>
            </a:r>
            <a:r>
              <a:rPr dirty="0"/>
              <a:t>convertir</a:t>
            </a:r>
            <a:r>
              <a:rPr spc="-75" dirty="0"/>
              <a:t> </a:t>
            </a:r>
            <a:r>
              <a:rPr dirty="0"/>
              <a:t>el</a:t>
            </a:r>
            <a:r>
              <a:rPr spc="-70" dirty="0"/>
              <a:t> </a:t>
            </a:r>
            <a:r>
              <a:rPr dirty="0"/>
              <a:t>día</a:t>
            </a:r>
            <a:r>
              <a:rPr spc="-70" dirty="0"/>
              <a:t> </a:t>
            </a:r>
            <a:r>
              <a:rPr dirty="0"/>
              <a:t>a</a:t>
            </a:r>
            <a:r>
              <a:rPr spc="-70" dirty="0"/>
              <a:t> </a:t>
            </a:r>
            <a:r>
              <a:rPr spc="-25" dirty="0"/>
              <a:t>día </a:t>
            </a:r>
            <a:r>
              <a:rPr dirty="0"/>
              <a:t>en</a:t>
            </a:r>
            <a:r>
              <a:rPr spc="-60" dirty="0"/>
              <a:t> </a:t>
            </a:r>
            <a:r>
              <a:rPr dirty="0"/>
              <a:t>ocasión</a:t>
            </a:r>
            <a:r>
              <a:rPr spc="-60" dirty="0"/>
              <a:t> </a:t>
            </a:r>
            <a:r>
              <a:rPr dirty="0"/>
              <a:t>de</a:t>
            </a:r>
            <a:r>
              <a:rPr spc="-60" dirty="0"/>
              <a:t> </a:t>
            </a:r>
            <a:r>
              <a:rPr dirty="0"/>
              <a:t>amar</a:t>
            </a:r>
            <a:r>
              <a:rPr spc="-60" dirty="0"/>
              <a:t> </a:t>
            </a:r>
            <a:r>
              <a:rPr dirty="0"/>
              <a:t>a</a:t>
            </a:r>
            <a:r>
              <a:rPr spc="-60" dirty="0"/>
              <a:t> </a:t>
            </a:r>
            <a:r>
              <a:rPr dirty="0"/>
              <a:t>Dios</a:t>
            </a:r>
            <a:r>
              <a:rPr spc="-60" dirty="0"/>
              <a:t> </a:t>
            </a:r>
            <a:r>
              <a:rPr dirty="0"/>
              <a:t>y</a:t>
            </a:r>
            <a:r>
              <a:rPr spc="-60" dirty="0"/>
              <a:t> </a:t>
            </a:r>
            <a:r>
              <a:rPr spc="-50" dirty="0"/>
              <a:t>a </a:t>
            </a:r>
            <a:r>
              <a:rPr dirty="0"/>
              <a:t>los</a:t>
            </a:r>
            <a:r>
              <a:rPr spc="-60" dirty="0"/>
              <a:t> </a:t>
            </a:r>
            <a:r>
              <a:rPr spc="-10" dirty="0"/>
              <a:t>demás.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6622099" y="1302127"/>
            <a:ext cx="2533650" cy="29667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137795">
              <a:lnSpc>
                <a:spcPts val="2100"/>
              </a:lnSpc>
              <a:spcBef>
                <a:spcPts val="219"/>
              </a:spcBef>
            </a:pP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“El</a:t>
            </a:r>
            <a:r>
              <a:rPr sz="18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Opus</a:t>
            </a:r>
            <a:r>
              <a:rPr sz="18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Dei</a:t>
            </a:r>
            <a:r>
              <a:rPr sz="18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no</a:t>
            </a:r>
            <a:r>
              <a:rPr sz="18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son</a:t>
            </a:r>
            <a:r>
              <a:rPr sz="18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231F20"/>
                </a:solidFill>
                <a:latin typeface="Arial"/>
                <a:cs typeface="Arial"/>
              </a:rPr>
              <a:t>los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edificios,</a:t>
            </a:r>
            <a:r>
              <a:rPr sz="1800" spc="-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los</a:t>
            </a:r>
            <a:r>
              <a:rPr sz="1800" spc="-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Arial"/>
                <a:cs typeface="Arial"/>
              </a:rPr>
              <a:t>centros,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las</a:t>
            </a:r>
            <a:r>
              <a:rPr sz="18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Arial"/>
                <a:cs typeface="Arial"/>
              </a:rPr>
              <a:t>organizaciones…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Aunque</a:t>
            </a:r>
            <a:r>
              <a:rPr sz="1800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son</a:t>
            </a:r>
            <a:r>
              <a:rPr sz="1800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231F20"/>
                </a:solidFill>
                <a:latin typeface="Arial"/>
                <a:cs typeface="Arial"/>
              </a:rPr>
              <a:t>cosas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útiles</a:t>
            </a:r>
            <a:r>
              <a:rPr sz="1800" spc="-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y</a:t>
            </a:r>
            <a:r>
              <a:rPr sz="1800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muchas</a:t>
            </a:r>
            <a:r>
              <a:rPr sz="18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Arial"/>
                <a:cs typeface="Arial"/>
              </a:rPr>
              <a:t>veces</a:t>
            </a:r>
            <a:endParaRPr sz="1800">
              <a:latin typeface="Arial"/>
              <a:cs typeface="Arial"/>
            </a:endParaRPr>
          </a:p>
          <a:p>
            <a:pPr marL="12700" marR="5080">
              <a:lnSpc>
                <a:spcPts val="2100"/>
              </a:lnSpc>
            </a:pPr>
            <a:r>
              <a:rPr sz="1800" spc="-10" dirty="0">
                <a:solidFill>
                  <a:srgbClr val="231F20"/>
                </a:solidFill>
                <a:latin typeface="Arial"/>
                <a:cs typeface="Arial"/>
              </a:rPr>
              <a:t>necesarias,</a:t>
            </a:r>
            <a:r>
              <a:rPr sz="1800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pero</a:t>
            </a:r>
            <a:r>
              <a:rPr sz="1800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el</a:t>
            </a:r>
            <a:r>
              <a:rPr sz="1800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231F20"/>
                </a:solidFill>
                <a:latin typeface="Arial"/>
                <a:cs typeface="Arial"/>
              </a:rPr>
              <a:t>Opus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Dei</a:t>
            </a:r>
            <a:r>
              <a:rPr sz="1800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sois</a:t>
            </a:r>
            <a:r>
              <a:rPr sz="1800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las</a:t>
            </a:r>
            <a:r>
              <a:rPr sz="18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Arial"/>
                <a:cs typeface="Arial"/>
              </a:rPr>
              <a:t>personas.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(...)</a:t>
            </a:r>
            <a:r>
              <a:rPr sz="1800" spc="-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Estáis</a:t>
            </a:r>
            <a:r>
              <a:rPr sz="1800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ya</a:t>
            </a:r>
            <a:r>
              <a:rPr sz="1800" spc="-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siendo</a:t>
            </a:r>
            <a:r>
              <a:rPr sz="1800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231F20"/>
                </a:solidFill>
                <a:latin typeface="Arial"/>
                <a:cs typeface="Arial"/>
              </a:rPr>
              <a:t>el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Opus</a:t>
            </a:r>
            <a:r>
              <a:rPr sz="18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Dei,</a:t>
            </a:r>
            <a:r>
              <a:rPr sz="18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y</a:t>
            </a:r>
            <a:r>
              <a:rPr sz="18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Arial"/>
                <a:cs typeface="Arial"/>
              </a:rPr>
              <a:t>realizando</a:t>
            </a:r>
            <a:r>
              <a:rPr sz="1800" spc="5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el</a:t>
            </a:r>
            <a:r>
              <a:rPr sz="1800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Opus</a:t>
            </a:r>
            <a:r>
              <a:rPr sz="1800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Dei,</a:t>
            </a:r>
            <a:r>
              <a:rPr sz="1800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allí</a:t>
            </a:r>
            <a:r>
              <a:rPr sz="1800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Arial"/>
                <a:cs typeface="Arial"/>
              </a:rPr>
              <a:t>donde estáis”.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622099" y="5037419"/>
            <a:ext cx="1873250" cy="878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231F20"/>
                </a:solidFill>
                <a:latin typeface="Arial"/>
                <a:cs typeface="Arial"/>
              </a:rPr>
              <a:t>Fernando</a:t>
            </a:r>
            <a:r>
              <a:rPr sz="1400" spc="-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231F20"/>
                </a:solidFill>
                <a:latin typeface="Arial"/>
                <a:cs typeface="Arial"/>
              </a:rPr>
              <a:t>Ocáriz </a:t>
            </a:r>
            <a:r>
              <a:rPr sz="1400" dirty="0">
                <a:solidFill>
                  <a:srgbClr val="808285"/>
                </a:solidFill>
                <a:latin typeface="Arial"/>
                <a:cs typeface="Arial"/>
              </a:rPr>
              <a:t>Prelado</a:t>
            </a:r>
            <a:r>
              <a:rPr sz="1400" spc="-60" dirty="0">
                <a:solidFill>
                  <a:srgbClr val="808285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808285"/>
                </a:solidFill>
                <a:latin typeface="Arial"/>
                <a:cs typeface="Arial"/>
              </a:rPr>
              <a:t>del</a:t>
            </a:r>
            <a:r>
              <a:rPr sz="1400" spc="-45" dirty="0">
                <a:solidFill>
                  <a:srgbClr val="808285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808285"/>
                </a:solidFill>
                <a:latin typeface="Arial"/>
                <a:cs typeface="Arial"/>
              </a:rPr>
              <a:t>Opus</a:t>
            </a:r>
            <a:r>
              <a:rPr sz="1400" spc="-50" dirty="0">
                <a:solidFill>
                  <a:srgbClr val="808285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808285"/>
                </a:solidFill>
                <a:latin typeface="Arial"/>
                <a:cs typeface="Arial"/>
              </a:rPr>
              <a:t>Dei</a:t>
            </a:r>
            <a:r>
              <a:rPr sz="1400" spc="-45" dirty="0">
                <a:solidFill>
                  <a:srgbClr val="808285"/>
                </a:solidFill>
                <a:latin typeface="Arial"/>
                <a:cs typeface="Arial"/>
              </a:rPr>
              <a:t> </a:t>
            </a:r>
            <a:r>
              <a:rPr sz="1400" spc="-50" dirty="0">
                <a:solidFill>
                  <a:srgbClr val="808285"/>
                </a:solidFill>
                <a:latin typeface="Arial"/>
                <a:cs typeface="Arial"/>
              </a:rPr>
              <a:t>y </a:t>
            </a:r>
            <a:r>
              <a:rPr sz="1400" dirty="0">
                <a:solidFill>
                  <a:srgbClr val="808285"/>
                </a:solidFill>
                <a:latin typeface="Arial"/>
                <a:cs typeface="Arial"/>
              </a:rPr>
              <a:t>Gran</a:t>
            </a:r>
            <a:r>
              <a:rPr sz="1400" spc="-65" dirty="0">
                <a:solidFill>
                  <a:srgbClr val="808285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808285"/>
                </a:solidFill>
                <a:latin typeface="Arial"/>
                <a:cs typeface="Arial"/>
              </a:rPr>
              <a:t>Canciller</a:t>
            </a:r>
            <a:r>
              <a:rPr sz="1400" spc="-55" dirty="0">
                <a:solidFill>
                  <a:srgbClr val="808285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808285"/>
                </a:solidFill>
                <a:latin typeface="Arial"/>
                <a:cs typeface="Arial"/>
              </a:rPr>
              <a:t>de</a:t>
            </a:r>
            <a:r>
              <a:rPr sz="1400" spc="-55" dirty="0">
                <a:solidFill>
                  <a:srgbClr val="808285"/>
                </a:solidFill>
                <a:latin typeface="Arial"/>
                <a:cs typeface="Arial"/>
              </a:rPr>
              <a:t> </a:t>
            </a:r>
            <a:r>
              <a:rPr sz="1400" spc="-25" dirty="0">
                <a:solidFill>
                  <a:srgbClr val="808285"/>
                </a:solidFill>
                <a:latin typeface="Arial"/>
                <a:cs typeface="Arial"/>
              </a:rPr>
              <a:t>la </a:t>
            </a:r>
            <a:r>
              <a:rPr sz="1400" spc="-10" dirty="0">
                <a:solidFill>
                  <a:srgbClr val="808285"/>
                </a:solidFill>
                <a:latin typeface="Arial"/>
                <a:cs typeface="Arial"/>
              </a:rPr>
              <a:t>Universidad</a:t>
            </a:r>
            <a:r>
              <a:rPr sz="1400" spc="-15" dirty="0">
                <a:solidFill>
                  <a:srgbClr val="808285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808285"/>
                </a:solidFill>
                <a:latin typeface="Arial"/>
                <a:cs typeface="Arial"/>
              </a:rPr>
              <a:t>de</a:t>
            </a:r>
            <a:r>
              <a:rPr sz="1400" spc="-15" dirty="0">
                <a:solidFill>
                  <a:srgbClr val="808285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808285"/>
                </a:solidFill>
                <a:latin typeface="Arial"/>
                <a:cs typeface="Arial"/>
              </a:rPr>
              <a:t>Navarra</a:t>
            </a:r>
            <a:endParaRPr sz="14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311299" y="3165126"/>
            <a:ext cx="2198370" cy="13665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19"/>
              </a:spcBef>
            </a:pP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1800" spc="-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la</a:t>
            </a:r>
            <a:r>
              <a:rPr sz="1800" spc="-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actualidad,</a:t>
            </a:r>
            <a:r>
              <a:rPr sz="1800" spc="-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231F20"/>
                </a:solidFill>
                <a:latin typeface="Arial"/>
                <a:cs typeface="Arial"/>
              </a:rPr>
              <a:t>el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prelado</a:t>
            </a:r>
            <a:r>
              <a:rPr sz="1800" spc="-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del</a:t>
            </a:r>
            <a:r>
              <a:rPr sz="1800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Opus</a:t>
            </a:r>
            <a:r>
              <a:rPr sz="1800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231F20"/>
                </a:solidFill>
                <a:latin typeface="Arial"/>
                <a:cs typeface="Arial"/>
              </a:rPr>
              <a:t>Dei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y</a:t>
            </a:r>
            <a:r>
              <a:rPr sz="18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Gran</a:t>
            </a:r>
            <a:r>
              <a:rPr sz="18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Canciller</a:t>
            </a:r>
            <a:r>
              <a:rPr sz="18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8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231F20"/>
                </a:solidFill>
                <a:latin typeface="Arial"/>
                <a:cs typeface="Arial"/>
              </a:rPr>
              <a:t>la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Universidad</a:t>
            </a:r>
            <a:r>
              <a:rPr sz="1800" spc="-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es</a:t>
            </a:r>
            <a:r>
              <a:rPr sz="1800" spc="-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231F20"/>
                </a:solidFill>
                <a:latin typeface="Arial"/>
                <a:cs typeface="Arial"/>
              </a:rPr>
              <a:t>don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Fernando</a:t>
            </a:r>
            <a:r>
              <a:rPr sz="1800" spc="-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Arial"/>
                <a:cs typeface="Arial"/>
              </a:rPr>
              <a:t>Ocáriz.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60001" y="433688"/>
            <a:ext cx="335280" cy="335280"/>
            <a:chOff x="360001" y="433688"/>
            <a:chExt cx="335280" cy="335280"/>
          </a:xfrm>
        </p:grpSpPr>
        <p:sp>
          <p:nvSpPr>
            <p:cNvPr id="11" name="object 11"/>
            <p:cNvSpPr/>
            <p:nvPr/>
          </p:nvSpPr>
          <p:spPr>
            <a:xfrm>
              <a:off x="363176" y="436863"/>
              <a:ext cx="328930" cy="328930"/>
            </a:xfrm>
            <a:custGeom>
              <a:avLst/>
              <a:gdLst/>
              <a:ahLst/>
              <a:cxnLst/>
              <a:rect l="l" t="t" r="r" b="b"/>
              <a:pathLst>
                <a:path w="328930" h="328930">
                  <a:moveTo>
                    <a:pt x="164337" y="328675"/>
                  </a:moveTo>
                  <a:lnTo>
                    <a:pt x="208027" y="322805"/>
                  </a:lnTo>
                  <a:lnTo>
                    <a:pt x="247284" y="306237"/>
                  </a:lnTo>
                  <a:lnTo>
                    <a:pt x="280544" y="280539"/>
                  </a:lnTo>
                  <a:lnTo>
                    <a:pt x="306240" y="247279"/>
                  </a:lnTo>
                  <a:lnTo>
                    <a:pt x="322806" y="208023"/>
                  </a:lnTo>
                  <a:lnTo>
                    <a:pt x="328675" y="164337"/>
                  </a:lnTo>
                  <a:lnTo>
                    <a:pt x="322806" y="120648"/>
                  </a:lnTo>
                  <a:lnTo>
                    <a:pt x="306240" y="81391"/>
                  </a:lnTo>
                  <a:lnTo>
                    <a:pt x="280544" y="48131"/>
                  </a:lnTo>
                  <a:lnTo>
                    <a:pt x="247284" y="22435"/>
                  </a:lnTo>
                  <a:lnTo>
                    <a:pt x="208027" y="5869"/>
                  </a:lnTo>
                  <a:lnTo>
                    <a:pt x="164337" y="0"/>
                  </a:lnTo>
                  <a:lnTo>
                    <a:pt x="120648" y="5869"/>
                  </a:lnTo>
                  <a:lnTo>
                    <a:pt x="81391" y="22435"/>
                  </a:lnTo>
                  <a:lnTo>
                    <a:pt x="48131" y="48131"/>
                  </a:lnTo>
                  <a:lnTo>
                    <a:pt x="22435" y="81391"/>
                  </a:lnTo>
                  <a:lnTo>
                    <a:pt x="5869" y="120648"/>
                  </a:lnTo>
                  <a:lnTo>
                    <a:pt x="0" y="164337"/>
                  </a:lnTo>
                  <a:lnTo>
                    <a:pt x="5869" y="208023"/>
                  </a:lnTo>
                  <a:lnTo>
                    <a:pt x="22435" y="247279"/>
                  </a:lnTo>
                  <a:lnTo>
                    <a:pt x="48131" y="280539"/>
                  </a:lnTo>
                  <a:lnTo>
                    <a:pt x="81391" y="306237"/>
                  </a:lnTo>
                  <a:lnTo>
                    <a:pt x="120648" y="322805"/>
                  </a:lnTo>
                  <a:lnTo>
                    <a:pt x="164337" y="328675"/>
                  </a:lnTo>
                  <a:close/>
                </a:path>
              </a:pathLst>
            </a:custGeom>
            <a:ln w="6350">
              <a:solidFill>
                <a:srgbClr val="EF41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6360" y="536178"/>
              <a:ext cx="182308" cy="130048"/>
            </a:xfrm>
            <a:prstGeom prst="rect">
              <a:avLst/>
            </a:prstGeom>
          </p:spPr>
        </p:pic>
      </p:grpSp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323996" y="1376997"/>
            <a:ext cx="2509202" cy="1675028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347299" y="6107099"/>
            <a:ext cx="920115" cy="16764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000" dirty="0">
                <a:solidFill>
                  <a:srgbClr val="EF412F"/>
                </a:solidFill>
                <a:latin typeface="Arial"/>
                <a:cs typeface="Arial"/>
              </a:rPr>
              <a:t>Founders</a:t>
            </a:r>
            <a:r>
              <a:rPr sz="1000" spc="-10" dirty="0">
                <a:solidFill>
                  <a:srgbClr val="EF412F"/>
                </a:solidFill>
                <a:latin typeface="Arial"/>
                <a:cs typeface="Arial"/>
              </a:rPr>
              <a:t> </a:t>
            </a:r>
            <a:r>
              <a:rPr sz="1000" spc="-20" dirty="0">
                <a:solidFill>
                  <a:srgbClr val="EF412F"/>
                </a:solidFill>
                <a:latin typeface="Arial"/>
                <a:cs typeface="Arial"/>
              </a:rPr>
              <a:t>Week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17586" y="1205790"/>
            <a:ext cx="598170" cy="598170"/>
          </a:xfrm>
          <a:custGeom>
            <a:avLst/>
            <a:gdLst/>
            <a:ahLst/>
            <a:cxnLst/>
            <a:rect l="l" t="t" r="r" b="b"/>
            <a:pathLst>
              <a:path w="598169" h="598169">
                <a:moveTo>
                  <a:pt x="298907" y="597814"/>
                </a:moveTo>
                <a:lnTo>
                  <a:pt x="347392" y="593902"/>
                </a:lnTo>
                <a:lnTo>
                  <a:pt x="393387" y="582575"/>
                </a:lnTo>
                <a:lnTo>
                  <a:pt x="436274" y="564449"/>
                </a:lnTo>
                <a:lnTo>
                  <a:pt x="475440" y="540140"/>
                </a:lnTo>
                <a:lnTo>
                  <a:pt x="510268" y="510263"/>
                </a:lnTo>
                <a:lnTo>
                  <a:pt x="540144" y="475434"/>
                </a:lnTo>
                <a:lnTo>
                  <a:pt x="564451" y="436269"/>
                </a:lnTo>
                <a:lnTo>
                  <a:pt x="582576" y="393382"/>
                </a:lnTo>
                <a:lnTo>
                  <a:pt x="593902" y="347389"/>
                </a:lnTo>
                <a:lnTo>
                  <a:pt x="597814" y="298907"/>
                </a:lnTo>
                <a:lnTo>
                  <a:pt x="593902" y="250421"/>
                </a:lnTo>
                <a:lnTo>
                  <a:pt x="582576" y="204427"/>
                </a:lnTo>
                <a:lnTo>
                  <a:pt x="564451" y="161539"/>
                </a:lnTo>
                <a:lnTo>
                  <a:pt x="540144" y="122374"/>
                </a:lnTo>
                <a:lnTo>
                  <a:pt x="510268" y="87545"/>
                </a:lnTo>
                <a:lnTo>
                  <a:pt x="475440" y="57670"/>
                </a:lnTo>
                <a:lnTo>
                  <a:pt x="436274" y="33362"/>
                </a:lnTo>
                <a:lnTo>
                  <a:pt x="393387" y="15237"/>
                </a:lnTo>
                <a:lnTo>
                  <a:pt x="347392" y="3912"/>
                </a:lnTo>
                <a:lnTo>
                  <a:pt x="298907" y="0"/>
                </a:lnTo>
                <a:lnTo>
                  <a:pt x="250421" y="3912"/>
                </a:lnTo>
                <a:lnTo>
                  <a:pt x="204427" y="15237"/>
                </a:lnTo>
                <a:lnTo>
                  <a:pt x="161539" y="33362"/>
                </a:lnTo>
                <a:lnTo>
                  <a:pt x="122374" y="57670"/>
                </a:lnTo>
                <a:lnTo>
                  <a:pt x="87545" y="87545"/>
                </a:lnTo>
                <a:lnTo>
                  <a:pt x="57670" y="122374"/>
                </a:lnTo>
                <a:lnTo>
                  <a:pt x="33362" y="161539"/>
                </a:lnTo>
                <a:lnTo>
                  <a:pt x="15237" y="204427"/>
                </a:lnTo>
                <a:lnTo>
                  <a:pt x="3912" y="250421"/>
                </a:lnTo>
                <a:lnTo>
                  <a:pt x="0" y="298907"/>
                </a:lnTo>
                <a:lnTo>
                  <a:pt x="3912" y="347389"/>
                </a:lnTo>
                <a:lnTo>
                  <a:pt x="15237" y="393382"/>
                </a:lnTo>
                <a:lnTo>
                  <a:pt x="33362" y="436269"/>
                </a:lnTo>
                <a:lnTo>
                  <a:pt x="57670" y="475434"/>
                </a:lnTo>
                <a:lnTo>
                  <a:pt x="87545" y="510263"/>
                </a:lnTo>
                <a:lnTo>
                  <a:pt x="122374" y="540140"/>
                </a:lnTo>
                <a:lnTo>
                  <a:pt x="161539" y="564449"/>
                </a:lnTo>
                <a:lnTo>
                  <a:pt x="204427" y="582575"/>
                </a:lnTo>
                <a:lnTo>
                  <a:pt x="250421" y="593902"/>
                </a:lnTo>
                <a:lnTo>
                  <a:pt x="298907" y="597814"/>
                </a:lnTo>
                <a:close/>
              </a:path>
            </a:pathLst>
          </a:custGeom>
          <a:ln w="3175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288598" y="1205790"/>
            <a:ext cx="598170" cy="598170"/>
          </a:xfrm>
          <a:custGeom>
            <a:avLst/>
            <a:gdLst/>
            <a:ahLst/>
            <a:cxnLst/>
            <a:rect l="l" t="t" r="r" b="b"/>
            <a:pathLst>
              <a:path w="598170" h="598169">
                <a:moveTo>
                  <a:pt x="298907" y="597814"/>
                </a:moveTo>
                <a:lnTo>
                  <a:pt x="347392" y="593902"/>
                </a:lnTo>
                <a:lnTo>
                  <a:pt x="393387" y="582575"/>
                </a:lnTo>
                <a:lnTo>
                  <a:pt x="436274" y="564449"/>
                </a:lnTo>
                <a:lnTo>
                  <a:pt x="475440" y="540140"/>
                </a:lnTo>
                <a:lnTo>
                  <a:pt x="510268" y="510263"/>
                </a:lnTo>
                <a:lnTo>
                  <a:pt x="540144" y="475434"/>
                </a:lnTo>
                <a:lnTo>
                  <a:pt x="564451" y="436269"/>
                </a:lnTo>
                <a:lnTo>
                  <a:pt x="582576" y="393382"/>
                </a:lnTo>
                <a:lnTo>
                  <a:pt x="593902" y="347389"/>
                </a:lnTo>
                <a:lnTo>
                  <a:pt x="597814" y="298907"/>
                </a:lnTo>
                <a:lnTo>
                  <a:pt x="593902" y="250421"/>
                </a:lnTo>
                <a:lnTo>
                  <a:pt x="582576" y="204427"/>
                </a:lnTo>
                <a:lnTo>
                  <a:pt x="564451" y="161539"/>
                </a:lnTo>
                <a:lnTo>
                  <a:pt x="540144" y="122374"/>
                </a:lnTo>
                <a:lnTo>
                  <a:pt x="510268" y="87545"/>
                </a:lnTo>
                <a:lnTo>
                  <a:pt x="475440" y="57670"/>
                </a:lnTo>
                <a:lnTo>
                  <a:pt x="436274" y="33362"/>
                </a:lnTo>
                <a:lnTo>
                  <a:pt x="393387" y="15237"/>
                </a:lnTo>
                <a:lnTo>
                  <a:pt x="347392" y="3912"/>
                </a:lnTo>
                <a:lnTo>
                  <a:pt x="298907" y="0"/>
                </a:lnTo>
                <a:lnTo>
                  <a:pt x="250421" y="3912"/>
                </a:lnTo>
                <a:lnTo>
                  <a:pt x="204427" y="15237"/>
                </a:lnTo>
                <a:lnTo>
                  <a:pt x="161539" y="33362"/>
                </a:lnTo>
                <a:lnTo>
                  <a:pt x="122374" y="57670"/>
                </a:lnTo>
                <a:lnTo>
                  <a:pt x="87545" y="87545"/>
                </a:lnTo>
                <a:lnTo>
                  <a:pt x="57670" y="122374"/>
                </a:lnTo>
                <a:lnTo>
                  <a:pt x="33362" y="161539"/>
                </a:lnTo>
                <a:lnTo>
                  <a:pt x="15237" y="204427"/>
                </a:lnTo>
                <a:lnTo>
                  <a:pt x="3912" y="250421"/>
                </a:lnTo>
                <a:lnTo>
                  <a:pt x="0" y="298907"/>
                </a:lnTo>
                <a:lnTo>
                  <a:pt x="3912" y="347389"/>
                </a:lnTo>
                <a:lnTo>
                  <a:pt x="15237" y="393382"/>
                </a:lnTo>
                <a:lnTo>
                  <a:pt x="33362" y="436269"/>
                </a:lnTo>
                <a:lnTo>
                  <a:pt x="57670" y="475434"/>
                </a:lnTo>
                <a:lnTo>
                  <a:pt x="87545" y="510263"/>
                </a:lnTo>
                <a:lnTo>
                  <a:pt x="122374" y="540140"/>
                </a:lnTo>
                <a:lnTo>
                  <a:pt x="161539" y="564449"/>
                </a:lnTo>
                <a:lnTo>
                  <a:pt x="204427" y="582575"/>
                </a:lnTo>
                <a:lnTo>
                  <a:pt x="250421" y="593902"/>
                </a:lnTo>
                <a:lnTo>
                  <a:pt x="298907" y="597814"/>
                </a:lnTo>
                <a:close/>
              </a:path>
            </a:pathLst>
          </a:custGeom>
          <a:ln w="3175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448599" y="1205790"/>
            <a:ext cx="598170" cy="598170"/>
          </a:xfrm>
          <a:custGeom>
            <a:avLst/>
            <a:gdLst/>
            <a:ahLst/>
            <a:cxnLst/>
            <a:rect l="l" t="t" r="r" b="b"/>
            <a:pathLst>
              <a:path w="598170" h="598169">
                <a:moveTo>
                  <a:pt x="298907" y="597814"/>
                </a:moveTo>
                <a:lnTo>
                  <a:pt x="347392" y="593902"/>
                </a:lnTo>
                <a:lnTo>
                  <a:pt x="393387" y="582575"/>
                </a:lnTo>
                <a:lnTo>
                  <a:pt x="436274" y="564449"/>
                </a:lnTo>
                <a:lnTo>
                  <a:pt x="475440" y="540140"/>
                </a:lnTo>
                <a:lnTo>
                  <a:pt x="510268" y="510263"/>
                </a:lnTo>
                <a:lnTo>
                  <a:pt x="540144" y="475434"/>
                </a:lnTo>
                <a:lnTo>
                  <a:pt x="564451" y="436269"/>
                </a:lnTo>
                <a:lnTo>
                  <a:pt x="582576" y="393382"/>
                </a:lnTo>
                <a:lnTo>
                  <a:pt x="593902" y="347389"/>
                </a:lnTo>
                <a:lnTo>
                  <a:pt x="597814" y="298907"/>
                </a:lnTo>
                <a:lnTo>
                  <a:pt x="593902" y="250421"/>
                </a:lnTo>
                <a:lnTo>
                  <a:pt x="582576" y="204427"/>
                </a:lnTo>
                <a:lnTo>
                  <a:pt x="564451" y="161539"/>
                </a:lnTo>
                <a:lnTo>
                  <a:pt x="540144" y="122374"/>
                </a:lnTo>
                <a:lnTo>
                  <a:pt x="510268" y="87545"/>
                </a:lnTo>
                <a:lnTo>
                  <a:pt x="475440" y="57670"/>
                </a:lnTo>
                <a:lnTo>
                  <a:pt x="436274" y="33362"/>
                </a:lnTo>
                <a:lnTo>
                  <a:pt x="393387" y="15237"/>
                </a:lnTo>
                <a:lnTo>
                  <a:pt x="347392" y="3912"/>
                </a:lnTo>
                <a:lnTo>
                  <a:pt x="298907" y="0"/>
                </a:lnTo>
                <a:lnTo>
                  <a:pt x="250421" y="3912"/>
                </a:lnTo>
                <a:lnTo>
                  <a:pt x="204427" y="15237"/>
                </a:lnTo>
                <a:lnTo>
                  <a:pt x="161539" y="33362"/>
                </a:lnTo>
                <a:lnTo>
                  <a:pt x="122374" y="57670"/>
                </a:lnTo>
                <a:lnTo>
                  <a:pt x="87545" y="87545"/>
                </a:lnTo>
                <a:lnTo>
                  <a:pt x="57670" y="122374"/>
                </a:lnTo>
                <a:lnTo>
                  <a:pt x="33362" y="161539"/>
                </a:lnTo>
                <a:lnTo>
                  <a:pt x="15237" y="204427"/>
                </a:lnTo>
                <a:lnTo>
                  <a:pt x="3912" y="250421"/>
                </a:lnTo>
                <a:lnTo>
                  <a:pt x="0" y="298907"/>
                </a:lnTo>
                <a:lnTo>
                  <a:pt x="3912" y="347389"/>
                </a:lnTo>
                <a:lnTo>
                  <a:pt x="15237" y="393382"/>
                </a:lnTo>
                <a:lnTo>
                  <a:pt x="33362" y="436269"/>
                </a:lnTo>
                <a:lnTo>
                  <a:pt x="57670" y="475434"/>
                </a:lnTo>
                <a:lnTo>
                  <a:pt x="87545" y="510263"/>
                </a:lnTo>
                <a:lnTo>
                  <a:pt x="122374" y="540140"/>
                </a:lnTo>
                <a:lnTo>
                  <a:pt x="161539" y="564449"/>
                </a:lnTo>
                <a:lnTo>
                  <a:pt x="204427" y="582575"/>
                </a:lnTo>
                <a:lnTo>
                  <a:pt x="250421" y="593902"/>
                </a:lnTo>
                <a:lnTo>
                  <a:pt x="298907" y="597814"/>
                </a:lnTo>
                <a:close/>
              </a:path>
            </a:pathLst>
          </a:custGeom>
          <a:ln w="3175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631786" y="1205790"/>
            <a:ext cx="598170" cy="598170"/>
          </a:xfrm>
          <a:custGeom>
            <a:avLst/>
            <a:gdLst/>
            <a:ahLst/>
            <a:cxnLst/>
            <a:rect l="l" t="t" r="r" b="b"/>
            <a:pathLst>
              <a:path w="598170" h="598169">
                <a:moveTo>
                  <a:pt x="298907" y="597814"/>
                </a:moveTo>
                <a:lnTo>
                  <a:pt x="347392" y="593902"/>
                </a:lnTo>
                <a:lnTo>
                  <a:pt x="393387" y="582575"/>
                </a:lnTo>
                <a:lnTo>
                  <a:pt x="436274" y="564449"/>
                </a:lnTo>
                <a:lnTo>
                  <a:pt x="475440" y="540140"/>
                </a:lnTo>
                <a:lnTo>
                  <a:pt x="510268" y="510263"/>
                </a:lnTo>
                <a:lnTo>
                  <a:pt x="540144" y="475434"/>
                </a:lnTo>
                <a:lnTo>
                  <a:pt x="564451" y="436269"/>
                </a:lnTo>
                <a:lnTo>
                  <a:pt x="582576" y="393382"/>
                </a:lnTo>
                <a:lnTo>
                  <a:pt x="593902" y="347389"/>
                </a:lnTo>
                <a:lnTo>
                  <a:pt x="597814" y="298907"/>
                </a:lnTo>
                <a:lnTo>
                  <a:pt x="593902" y="250421"/>
                </a:lnTo>
                <a:lnTo>
                  <a:pt x="582576" y="204427"/>
                </a:lnTo>
                <a:lnTo>
                  <a:pt x="564451" y="161539"/>
                </a:lnTo>
                <a:lnTo>
                  <a:pt x="540144" y="122374"/>
                </a:lnTo>
                <a:lnTo>
                  <a:pt x="510268" y="87545"/>
                </a:lnTo>
                <a:lnTo>
                  <a:pt x="475440" y="57670"/>
                </a:lnTo>
                <a:lnTo>
                  <a:pt x="436274" y="33362"/>
                </a:lnTo>
                <a:lnTo>
                  <a:pt x="393387" y="15237"/>
                </a:lnTo>
                <a:lnTo>
                  <a:pt x="347392" y="3912"/>
                </a:lnTo>
                <a:lnTo>
                  <a:pt x="298907" y="0"/>
                </a:lnTo>
                <a:lnTo>
                  <a:pt x="250421" y="3912"/>
                </a:lnTo>
                <a:lnTo>
                  <a:pt x="204427" y="15237"/>
                </a:lnTo>
                <a:lnTo>
                  <a:pt x="161539" y="33362"/>
                </a:lnTo>
                <a:lnTo>
                  <a:pt x="122374" y="57670"/>
                </a:lnTo>
                <a:lnTo>
                  <a:pt x="87545" y="87545"/>
                </a:lnTo>
                <a:lnTo>
                  <a:pt x="57670" y="122374"/>
                </a:lnTo>
                <a:lnTo>
                  <a:pt x="33362" y="161539"/>
                </a:lnTo>
                <a:lnTo>
                  <a:pt x="15237" y="204427"/>
                </a:lnTo>
                <a:lnTo>
                  <a:pt x="3912" y="250421"/>
                </a:lnTo>
                <a:lnTo>
                  <a:pt x="0" y="298907"/>
                </a:lnTo>
                <a:lnTo>
                  <a:pt x="3912" y="347389"/>
                </a:lnTo>
                <a:lnTo>
                  <a:pt x="15237" y="393382"/>
                </a:lnTo>
                <a:lnTo>
                  <a:pt x="33362" y="436269"/>
                </a:lnTo>
                <a:lnTo>
                  <a:pt x="57670" y="475434"/>
                </a:lnTo>
                <a:lnTo>
                  <a:pt x="87545" y="510263"/>
                </a:lnTo>
                <a:lnTo>
                  <a:pt x="122374" y="540140"/>
                </a:lnTo>
                <a:lnTo>
                  <a:pt x="161539" y="564449"/>
                </a:lnTo>
                <a:lnTo>
                  <a:pt x="204427" y="582575"/>
                </a:lnTo>
                <a:lnTo>
                  <a:pt x="250421" y="593902"/>
                </a:lnTo>
                <a:lnTo>
                  <a:pt x="298907" y="597814"/>
                </a:lnTo>
                <a:close/>
              </a:path>
            </a:pathLst>
          </a:custGeom>
          <a:ln w="3175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775586" y="1205790"/>
            <a:ext cx="598170" cy="598170"/>
          </a:xfrm>
          <a:custGeom>
            <a:avLst/>
            <a:gdLst/>
            <a:ahLst/>
            <a:cxnLst/>
            <a:rect l="l" t="t" r="r" b="b"/>
            <a:pathLst>
              <a:path w="598170" h="598169">
                <a:moveTo>
                  <a:pt x="298907" y="597814"/>
                </a:moveTo>
                <a:lnTo>
                  <a:pt x="347392" y="593902"/>
                </a:lnTo>
                <a:lnTo>
                  <a:pt x="393387" y="582575"/>
                </a:lnTo>
                <a:lnTo>
                  <a:pt x="436274" y="564449"/>
                </a:lnTo>
                <a:lnTo>
                  <a:pt x="475440" y="540140"/>
                </a:lnTo>
                <a:lnTo>
                  <a:pt x="510268" y="510263"/>
                </a:lnTo>
                <a:lnTo>
                  <a:pt x="540144" y="475434"/>
                </a:lnTo>
                <a:lnTo>
                  <a:pt x="564451" y="436269"/>
                </a:lnTo>
                <a:lnTo>
                  <a:pt x="582576" y="393382"/>
                </a:lnTo>
                <a:lnTo>
                  <a:pt x="593902" y="347389"/>
                </a:lnTo>
                <a:lnTo>
                  <a:pt x="597814" y="298907"/>
                </a:lnTo>
                <a:lnTo>
                  <a:pt x="593902" y="250421"/>
                </a:lnTo>
                <a:lnTo>
                  <a:pt x="582576" y="204427"/>
                </a:lnTo>
                <a:lnTo>
                  <a:pt x="564451" y="161539"/>
                </a:lnTo>
                <a:lnTo>
                  <a:pt x="540144" y="122374"/>
                </a:lnTo>
                <a:lnTo>
                  <a:pt x="510268" y="87545"/>
                </a:lnTo>
                <a:lnTo>
                  <a:pt x="475440" y="57670"/>
                </a:lnTo>
                <a:lnTo>
                  <a:pt x="436274" y="33362"/>
                </a:lnTo>
                <a:lnTo>
                  <a:pt x="393387" y="15237"/>
                </a:lnTo>
                <a:lnTo>
                  <a:pt x="347392" y="3912"/>
                </a:lnTo>
                <a:lnTo>
                  <a:pt x="298907" y="0"/>
                </a:lnTo>
                <a:lnTo>
                  <a:pt x="250421" y="3912"/>
                </a:lnTo>
                <a:lnTo>
                  <a:pt x="204427" y="15237"/>
                </a:lnTo>
                <a:lnTo>
                  <a:pt x="161539" y="33362"/>
                </a:lnTo>
                <a:lnTo>
                  <a:pt x="122374" y="57670"/>
                </a:lnTo>
                <a:lnTo>
                  <a:pt x="87545" y="87545"/>
                </a:lnTo>
                <a:lnTo>
                  <a:pt x="57670" y="122374"/>
                </a:lnTo>
                <a:lnTo>
                  <a:pt x="33362" y="161539"/>
                </a:lnTo>
                <a:lnTo>
                  <a:pt x="15237" y="204427"/>
                </a:lnTo>
                <a:lnTo>
                  <a:pt x="3912" y="250421"/>
                </a:lnTo>
                <a:lnTo>
                  <a:pt x="0" y="298907"/>
                </a:lnTo>
                <a:lnTo>
                  <a:pt x="3912" y="347389"/>
                </a:lnTo>
                <a:lnTo>
                  <a:pt x="15237" y="393382"/>
                </a:lnTo>
                <a:lnTo>
                  <a:pt x="33362" y="436269"/>
                </a:lnTo>
                <a:lnTo>
                  <a:pt x="57670" y="475434"/>
                </a:lnTo>
                <a:lnTo>
                  <a:pt x="87545" y="510263"/>
                </a:lnTo>
                <a:lnTo>
                  <a:pt x="122374" y="540140"/>
                </a:lnTo>
                <a:lnTo>
                  <a:pt x="161539" y="564449"/>
                </a:lnTo>
                <a:lnTo>
                  <a:pt x="204427" y="582575"/>
                </a:lnTo>
                <a:lnTo>
                  <a:pt x="250421" y="593902"/>
                </a:lnTo>
                <a:lnTo>
                  <a:pt x="298907" y="597814"/>
                </a:lnTo>
                <a:close/>
              </a:path>
            </a:pathLst>
          </a:custGeom>
          <a:ln w="3175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60000" y="359999"/>
            <a:ext cx="11473815" cy="0"/>
          </a:xfrm>
          <a:custGeom>
            <a:avLst/>
            <a:gdLst/>
            <a:ahLst/>
            <a:cxnLst/>
            <a:rect l="l" t="t" r="r" b="b"/>
            <a:pathLst>
              <a:path w="11473815">
                <a:moveTo>
                  <a:pt x="0" y="0"/>
                </a:moveTo>
                <a:lnTo>
                  <a:pt x="11473205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60000" y="6096175"/>
            <a:ext cx="11473815" cy="0"/>
          </a:xfrm>
          <a:custGeom>
            <a:avLst/>
            <a:gdLst/>
            <a:ahLst/>
            <a:cxnLst/>
            <a:rect l="l" t="t" r="r" b="b"/>
            <a:pathLst>
              <a:path w="11473815">
                <a:moveTo>
                  <a:pt x="0" y="0"/>
                </a:moveTo>
                <a:lnTo>
                  <a:pt x="11473205" y="0"/>
                </a:lnTo>
              </a:path>
            </a:pathLst>
          </a:custGeom>
          <a:ln w="3175">
            <a:solidFill>
              <a:srgbClr val="EF41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243699" y="473699"/>
            <a:ext cx="190246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231F20"/>
                </a:solidFill>
                <a:latin typeface="Arial"/>
                <a:cs typeface="Arial"/>
              </a:rPr>
              <a:t>El</a:t>
            </a:r>
            <a:r>
              <a:rPr sz="14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31F20"/>
                </a:solidFill>
                <a:latin typeface="Arial"/>
                <a:cs typeface="Arial"/>
              </a:rPr>
              <a:t>Opus</a:t>
            </a:r>
            <a:r>
              <a:rPr sz="1400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31F20"/>
                </a:solidFill>
                <a:latin typeface="Arial"/>
                <a:cs typeface="Arial"/>
              </a:rPr>
              <a:t>Dei</a:t>
            </a:r>
            <a:r>
              <a:rPr sz="1400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1400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31F20"/>
                </a:solidFill>
                <a:latin typeface="Arial"/>
                <a:cs typeface="Arial"/>
              </a:rPr>
              <a:t>5</a:t>
            </a:r>
            <a:r>
              <a:rPr sz="1400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231F20"/>
                </a:solidFill>
                <a:latin typeface="Arial"/>
                <a:cs typeface="Arial"/>
              </a:rPr>
              <a:t>claves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42097" y="6142309"/>
            <a:ext cx="791096" cy="355688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1243699" y="2174786"/>
            <a:ext cx="1747520" cy="858519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>
              <a:lnSpc>
                <a:spcPts val="3200"/>
              </a:lnSpc>
              <a:spcBef>
                <a:spcPts val="340"/>
              </a:spcBef>
            </a:pPr>
            <a:r>
              <a:rPr sz="2800" spc="-10" dirty="0">
                <a:solidFill>
                  <a:srgbClr val="231F20"/>
                </a:solidFill>
                <a:latin typeface="Arial"/>
                <a:cs typeface="Arial"/>
              </a:rPr>
              <a:t>Trabajo </a:t>
            </a:r>
            <a:r>
              <a:rPr sz="2800" dirty="0">
                <a:solidFill>
                  <a:srgbClr val="231F20"/>
                </a:solidFill>
                <a:latin typeface="Arial"/>
                <a:cs typeface="Arial"/>
              </a:rPr>
              <a:t>bien</a:t>
            </a:r>
            <a:r>
              <a:rPr sz="2800" spc="-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00" spc="-30" dirty="0">
                <a:solidFill>
                  <a:srgbClr val="231F20"/>
                </a:solidFill>
                <a:latin typeface="Arial"/>
                <a:cs typeface="Arial"/>
              </a:rPr>
              <a:t>hecho</a:t>
            </a:r>
            <a:endParaRPr sz="28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266755" y="1374725"/>
            <a:ext cx="299720" cy="260350"/>
          </a:xfrm>
          <a:custGeom>
            <a:avLst/>
            <a:gdLst/>
            <a:ahLst/>
            <a:cxnLst/>
            <a:rect l="l" t="t" r="r" b="b"/>
            <a:pathLst>
              <a:path w="299719" h="260350">
                <a:moveTo>
                  <a:pt x="82994" y="0"/>
                </a:moveTo>
                <a:lnTo>
                  <a:pt x="36893" y="14935"/>
                </a:lnTo>
                <a:lnTo>
                  <a:pt x="9283" y="57391"/>
                </a:lnTo>
                <a:lnTo>
                  <a:pt x="579" y="108588"/>
                </a:lnTo>
                <a:lnTo>
                  <a:pt x="0" y="130060"/>
                </a:lnTo>
                <a:lnTo>
                  <a:pt x="1572" y="163417"/>
                </a:lnTo>
                <a:lnTo>
                  <a:pt x="14155" y="215157"/>
                </a:lnTo>
                <a:lnTo>
                  <a:pt x="50130" y="253336"/>
                </a:lnTo>
                <a:lnTo>
                  <a:pt x="82994" y="259930"/>
                </a:lnTo>
                <a:lnTo>
                  <a:pt x="96367" y="258992"/>
                </a:lnTo>
                <a:lnTo>
                  <a:pt x="137852" y="236625"/>
                </a:lnTo>
                <a:lnTo>
                  <a:pt x="139656" y="234238"/>
                </a:lnTo>
                <a:lnTo>
                  <a:pt x="82994" y="234238"/>
                </a:lnTo>
                <a:lnTo>
                  <a:pt x="72640" y="232936"/>
                </a:lnTo>
                <a:lnTo>
                  <a:pt x="40369" y="200492"/>
                </a:lnTo>
                <a:lnTo>
                  <a:pt x="33032" y="158707"/>
                </a:lnTo>
                <a:lnTo>
                  <a:pt x="32118" y="130060"/>
                </a:lnTo>
                <a:lnTo>
                  <a:pt x="33127" y="101178"/>
                </a:lnTo>
                <a:lnTo>
                  <a:pt x="41199" y="58201"/>
                </a:lnTo>
                <a:lnTo>
                  <a:pt x="72418" y="27010"/>
                </a:lnTo>
                <a:lnTo>
                  <a:pt x="82638" y="25869"/>
                </a:lnTo>
                <a:lnTo>
                  <a:pt x="139927" y="25869"/>
                </a:lnTo>
                <a:lnTo>
                  <a:pt x="139088" y="24726"/>
                </a:lnTo>
                <a:lnTo>
                  <a:pt x="102217" y="2065"/>
                </a:lnTo>
                <a:lnTo>
                  <a:pt x="92919" y="516"/>
                </a:lnTo>
                <a:lnTo>
                  <a:pt x="82994" y="0"/>
                </a:lnTo>
                <a:close/>
              </a:path>
              <a:path w="299719" h="260350">
                <a:moveTo>
                  <a:pt x="139927" y="25869"/>
                </a:moveTo>
                <a:lnTo>
                  <a:pt x="82638" y="25869"/>
                </a:lnTo>
                <a:lnTo>
                  <a:pt x="93130" y="27162"/>
                </a:lnTo>
                <a:lnTo>
                  <a:pt x="102719" y="31038"/>
                </a:lnTo>
                <a:lnTo>
                  <a:pt x="130197" y="77747"/>
                </a:lnTo>
                <a:lnTo>
                  <a:pt x="133870" y="130060"/>
                </a:lnTo>
                <a:lnTo>
                  <a:pt x="132943" y="158778"/>
                </a:lnTo>
                <a:lnTo>
                  <a:pt x="125608" y="200374"/>
                </a:lnTo>
                <a:lnTo>
                  <a:pt x="93289" y="232941"/>
                </a:lnTo>
                <a:lnTo>
                  <a:pt x="82994" y="234238"/>
                </a:lnTo>
                <a:lnTo>
                  <a:pt x="139656" y="234238"/>
                </a:lnTo>
                <a:lnTo>
                  <a:pt x="160807" y="187532"/>
                </a:lnTo>
                <a:lnTo>
                  <a:pt x="165988" y="130060"/>
                </a:lnTo>
                <a:lnTo>
                  <a:pt x="165631" y="112105"/>
                </a:lnTo>
                <a:lnTo>
                  <a:pt x="160261" y="69888"/>
                </a:lnTo>
                <a:lnTo>
                  <a:pt x="144462" y="32042"/>
                </a:lnTo>
                <a:lnTo>
                  <a:pt x="139927" y="25869"/>
                </a:lnTo>
                <a:close/>
              </a:path>
              <a:path w="299719" h="260350">
                <a:moveTo>
                  <a:pt x="299478" y="56438"/>
                </a:moveTo>
                <a:lnTo>
                  <a:pt x="268224" y="56438"/>
                </a:lnTo>
                <a:lnTo>
                  <a:pt x="268224" y="255587"/>
                </a:lnTo>
                <a:lnTo>
                  <a:pt x="299478" y="255587"/>
                </a:lnTo>
                <a:lnTo>
                  <a:pt x="299478" y="56438"/>
                </a:lnTo>
                <a:close/>
              </a:path>
              <a:path w="299719" h="260350">
                <a:moveTo>
                  <a:pt x="299478" y="0"/>
                </a:moveTo>
                <a:lnTo>
                  <a:pt x="279336" y="0"/>
                </a:lnTo>
                <a:lnTo>
                  <a:pt x="274543" y="8314"/>
                </a:lnTo>
                <a:lnTo>
                  <a:pt x="268316" y="16760"/>
                </a:lnTo>
                <a:lnTo>
                  <a:pt x="230292" y="50276"/>
                </a:lnTo>
                <a:lnTo>
                  <a:pt x="205727" y="63906"/>
                </a:lnTo>
                <a:lnTo>
                  <a:pt x="205727" y="94107"/>
                </a:lnTo>
                <a:lnTo>
                  <a:pt x="247342" y="72583"/>
                </a:lnTo>
                <a:lnTo>
                  <a:pt x="268224" y="56438"/>
                </a:lnTo>
                <a:lnTo>
                  <a:pt x="299478" y="56438"/>
                </a:lnTo>
                <a:lnTo>
                  <a:pt x="299478" y="0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407388" y="1374725"/>
            <a:ext cx="360680" cy="260350"/>
          </a:xfrm>
          <a:custGeom>
            <a:avLst/>
            <a:gdLst/>
            <a:ahLst/>
            <a:cxnLst/>
            <a:rect l="l" t="t" r="r" b="b"/>
            <a:pathLst>
              <a:path w="360679" h="260350">
                <a:moveTo>
                  <a:pt x="82994" y="0"/>
                </a:moveTo>
                <a:lnTo>
                  <a:pt x="36893" y="14935"/>
                </a:lnTo>
                <a:lnTo>
                  <a:pt x="9283" y="57391"/>
                </a:lnTo>
                <a:lnTo>
                  <a:pt x="579" y="108588"/>
                </a:lnTo>
                <a:lnTo>
                  <a:pt x="0" y="130060"/>
                </a:lnTo>
                <a:lnTo>
                  <a:pt x="1572" y="163417"/>
                </a:lnTo>
                <a:lnTo>
                  <a:pt x="14155" y="215157"/>
                </a:lnTo>
                <a:lnTo>
                  <a:pt x="50130" y="253336"/>
                </a:lnTo>
                <a:lnTo>
                  <a:pt x="82994" y="259930"/>
                </a:lnTo>
                <a:lnTo>
                  <a:pt x="96367" y="258992"/>
                </a:lnTo>
                <a:lnTo>
                  <a:pt x="137852" y="236625"/>
                </a:lnTo>
                <a:lnTo>
                  <a:pt x="139656" y="234238"/>
                </a:lnTo>
                <a:lnTo>
                  <a:pt x="82994" y="234238"/>
                </a:lnTo>
                <a:lnTo>
                  <a:pt x="72640" y="232936"/>
                </a:lnTo>
                <a:lnTo>
                  <a:pt x="40369" y="200492"/>
                </a:lnTo>
                <a:lnTo>
                  <a:pt x="33032" y="158707"/>
                </a:lnTo>
                <a:lnTo>
                  <a:pt x="32118" y="130060"/>
                </a:lnTo>
                <a:lnTo>
                  <a:pt x="33127" y="101178"/>
                </a:lnTo>
                <a:lnTo>
                  <a:pt x="41199" y="58201"/>
                </a:lnTo>
                <a:lnTo>
                  <a:pt x="72418" y="27010"/>
                </a:lnTo>
                <a:lnTo>
                  <a:pt x="82638" y="25869"/>
                </a:lnTo>
                <a:lnTo>
                  <a:pt x="139927" y="25869"/>
                </a:lnTo>
                <a:lnTo>
                  <a:pt x="139088" y="24726"/>
                </a:lnTo>
                <a:lnTo>
                  <a:pt x="102217" y="2065"/>
                </a:lnTo>
                <a:lnTo>
                  <a:pt x="92919" y="516"/>
                </a:lnTo>
                <a:lnTo>
                  <a:pt x="82994" y="0"/>
                </a:lnTo>
                <a:close/>
              </a:path>
              <a:path w="360679" h="260350">
                <a:moveTo>
                  <a:pt x="139927" y="25869"/>
                </a:moveTo>
                <a:lnTo>
                  <a:pt x="82638" y="25869"/>
                </a:lnTo>
                <a:lnTo>
                  <a:pt x="93130" y="27162"/>
                </a:lnTo>
                <a:lnTo>
                  <a:pt x="102719" y="31038"/>
                </a:lnTo>
                <a:lnTo>
                  <a:pt x="130197" y="77747"/>
                </a:lnTo>
                <a:lnTo>
                  <a:pt x="133870" y="130060"/>
                </a:lnTo>
                <a:lnTo>
                  <a:pt x="132943" y="158778"/>
                </a:lnTo>
                <a:lnTo>
                  <a:pt x="125608" y="200374"/>
                </a:lnTo>
                <a:lnTo>
                  <a:pt x="93289" y="232941"/>
                </a:lnTo>
                <a:lnTo>
                  <a:pt x="82994" y="234238"/>
                </a:lnTo>
                <a:lnTo>
                  <a:pt x="139656" y="234238"/>
                </a:lnTo>
                <a:lnTo>
                  <a:pt x="160807" y="187532"/>
                </a:lnTo>
                <a:lnTo>
                  <a:pt x="165989" y="130060"/>
                </a:lnTo>
                <a:lnTo>
                  <a:pt x="165631" y="112105"/>
                </a:lnTo>
                <a:lnTo>
                  <a:pt x="160261" y="69888"/>
                </a:lnTo>
                <a:lnTo>
                  <a:pt x="144462" y="32042"/>
                </a:lnTo>
                <a:lnTo>
                  <a:pt x="139927" y="25869"/>
                </a:lnTo>
                <a:close/>
              </a:path>
              <a:path w="360679" h="260350">
                <a:moveTo>
                  <a:pt x="343352" y="25869"/>
                </a:moveTo>
                <a:lnTo>
                  <a:pt x="279844" y="25869"/>
                </a:lnTo>
                <a:lnTo>
                  <a:pt x="290019" y="26667"/>
                </a:lnTo>
                <a:lnTo>
                  <a:pt x="299186" y="29060"/>
                </a:lnTo>
                <a:lnTo>
                  <a:pt x="326943" y="61052"/>
                </a:lnTo>
                <a:lnTo>
                  <a:pt x="327774" y="69977"/>
                </a:lnTo>
                <a:lnTo>
                  <a:pt x="326862" y="78970"/>
                </a:lnTo>
                <a:lnTo>
                  <a:pt x="304211" y="118396"/>
                </a:lnTo>
                <a:lnTo>
                  <a:pt x="276170" y="145352"/>
                </a:lnTo>
                <a:lnTo>
                  <a:pt x="244519" y="172096"/>
                </a:lnTo>
                <a:lnTo>
                  <a:pt x="233510" y="182057"/>
                </a:lnTo>
                <a:lnTo>
                  <a:pt x="203995" y="216825"/>
                </a:lnTo>
                <a:lnTo>
                  <a:pt x="191757" y="248069"/>
                </a:lnTo>
                <a:lnTo>
                  <a:pt x="191985" y="255587"/>
                </a:lnTo>
                <a:lnTo>
                  <a:pt x="360235" y="255587"/>
                </a:lnTo>
                <a:lnTo>
                  <a:pt x="360235" y="225552"/>
                </a:lnTo>
                <a:lnTo>
                  <a:pt x="235394" y="225552"/>
                </a:lnTo>
                <a:lnTo>
                  <a:pt x="238874" y="219887"/>
                </a:lnTo>
                <a:lnTo>
                  <a:pt x="271907" y="187447"/>
                </a:lnTo>
                <a:lnTo>
                  <a:pt x="284708" y="176593"/>
                </a:lnTo>
                <a:lnTo>
                  <a:pt x="300350" y="163113"/>
                </a:lnTo>
                <a:lnTo>
                  <a:pt x="332892" y="131787"/>
                </a:lnTo>
                <a:lnTo>
                  <a:pt x="356377" y="93297"/>
                </a:lnTo>
                <a:lnTo>
                  <a:pt x="359892" y="70675"/>
                </a:lnTo>
                <a:lnTo>
                  <a:pt x="358558" y="56261"/>
                </a:lnTo>
                <a:lnTo>
                  <a:pt x="354555" y="43064"/>
                </a:lnTo>
                <a:lnTo>
                  <a:pt x="347880" y="31083"/>
                </a:lnTo>
                <a:lnTo>
                  <a:pt x="343352" y="25869"/>
                </a:lnTo>
                <a:close/>
              </a:path>
              <a:path w="360679" h="260350">
                <a:moveTo>
                  <a:pt x="280543" y="0"/>
                </a:moveTo>
                <a:lnTo>
                  <a:pt x="234406" y="10603"/>
                </a:lnTo>
                <a:lnTo>
                  <a:pt x="205747" y="41957"/>
                </a:lnTo>
                <a:lnTo>
                  <a:pt x="197891" y="73621"/>
                </a:lnTo>
                <a:lnTo>
                  <a:pt x="230022" y="76923"/>
                </a:lnTo>
                <a:lnTo>
                  <a:pt x="230938" y="65593"/>
                </a:lnTo>
                <a:lnTo>
                  <a:pt x="233532" y="55567"/>
                </a:lnTo>
                <a:lnTo>
                  <a:pt x="269123" y="26717"/>
                </a:lnTo>
                <a:lnTo>
                  <a:pt x="279844" y="25869"/>
                </a:lnTo>
                <a:lnTo>
                  <a:pt x="343352" y="25869"/>
                </a:lnTo>
                <a:lnTo>
                  <a:pt x="338531" y="20320"/>
                </a:lnTo>
                <a:lnTo>
                  <a:pt x="326898" y="11433"/>
                </a:lnTo>
                <a:lnTo>
                  <a:pt x="313356" y="5083"/>
                </a:lnTo>
                <a:lnTo>
                  <a:pt x="297904" y="1271"/>
                </a:lnTo>
                <a:lnTo>
                  <a:pt x="280543" y="0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749793" y="1374725"/>
            <a:ext cx="361950" cy="260350"/>
          </a:xfrm>
          <a:custGeom>
            <a:avLst/>
            <a:gdLst/>
            <a:ahLst/>
            <a:cxnLst/>
            <a:rect l="l" t="t" r="r" b="b"/>
            <a:pathLst>
              <a:path w="361950" h="260350">
                <a:moveTo>
                  <a:pt x="82994" y="0"/>
                </a:moveTo>
                <a:lnTo>
                  <a:pt x="36893" y="14935"/>
                </a:lnTo>
                <a:lnTo>
                  <a:pt x="9283" y="57391"/>
                </a:lnTo>
                <a:lnTo>
                  <a:pt x="579" y="108588"/>
                </a:lnTo>
                <a:lnTo>
                  <a:pt x="0" y="130060"/>
                </a:lnTo>
                <a:lnTo>
                  <a:pt x="1572" y="163417"/>
                </a:lnTo>
                <a:lnTo>
                  <a:pt x="14155" y="215157"/>
                </a:lnTo>
                <a:lnTo>
                  <a:pt x="50130" y="253336"/>
                </a:lnTo>
                <a:lnTo>
                  <a:pt x="82994" y="259930"/>
                </a:lnTo>
                <a:lnTo>
                  <a:pt x="96367" y="258992"/>
                </a:lnTo>
                <a:lnTo>
                  <a:pt x="137852" y="236625"/>
                </a:lnTo>
                <a:lnTo>
                  <a:pt x="139656" y="234238"/>
                </a:lnTo>
                <a:lnTo>
                  <a:pt x="82994" y="234238"/>
                </a:lnTo>
                <a:lnTo>
                  <a:pt x="72640" y="232936"/>
                </a:lnTo>
                <a:lnTo>
                  <a:pt x="40369" y="200492"/>
                </a:lnTo>
                <a:lnTo>
                  <a:pt x="33032" y="158707"/>
                </a:lnTo>
                <a:lnTo>
                  <a:pt x="32118" y="130060"/>
                </a:lnTo>
                <a:lnTo>
                  <a:pt x="33127" y="101178"/>
                </a:lnTo>
                <a:lnTo>
                  <a:pt x="41199" y="58201"/>
                </a:lnTo>
                <a:lnTo>
                  <a:pt x="72418" y="27010"/>
                </a:lnTo>
                <a:lnTo>
                  <a:pt x="82638" y="25869"/>
                </a:lnTo>
                <a:lnTo>
                  <a:pt x="139927" y="25869"/>
                </a:lnTo>
                <a:lnTo>
                  <a:pt x="139088" y="24726"/>
                </a:lnTo>
                <a:lnTo>
                  <a:pt x="102217" y="2065"/>
                </a:lnTo>
                <a:lnTo>
                  <a:pt x="92919" y="516"/>
                </a:lnTo>
                <a:lnTo>
                  <a:pt x="82994" y="0"/>
                </a:lnTo>
                <a:close/>
              </a:path>
              <a:path w="361950" h="260350">
                <a:moveTo>
                  <a:pt x="139927" y="25869"/>
                </a:moveTo>
                <a:lnTo>
                  <a:pt x="82638" y="25869"/>
                </a:lnTo>
                <a:lnTo>
                  <a:pt x="93130" y="27162"/>
                </a:lnTo>
                <a:lnTo>
                  <a:pt x="102719" y="31038"/>
                </a:lnTo>
                <a:lnTo>
                  <a:pt x="130197" y="77747"/>
                </a:lnTo>
                <a:lnTo>
                  <a:pt x="133870" y="130060"/>
                </a:lnTo>
                <a:lnTo>
                  <a:pt x="132943" y="158778"/>
                </a:lnTo>
                <a:lnTo>
                  <a:pt x="125608" y="200374"/>
                </a:lnTo>
                <a:lnTo>
                  <a:pt x="93289" y="232941"/>
                </a:lnTo>
                <a:lnTo>
                  <a:pt x="82994" y="234238"/>
                </a:lnTo>
                <a:lnTo>
                  <a:pt x="139656" y="234238"/>
                </a:lnTo>
                <a:lnTo>
                  <a:pt x="160807" y="187532"/>
                </a:lnTo>
                <a:lnTo>
                  <a:pt x="165988" y="130060"/>
                </a:lnTo>
                <a:lnTo>
                  <a:pt x="165631" y="112105"/>
                </a:lnTo>
                <a:lnTo>
                  <a:pt x="160261" y="69888"/>
                </a:lnTo>
                <a:lnTo>
                  <a:pt x="144462" y="32042"/>
                </a:lnTo>
                <a:lnTo>
                  <a:pt x="139927" y="25869"/>
                </a:lnTo>
                <a:close/>
              </a:path>
              <a:path w="361950" h="260350">
                <a:moveTo>
                  <a:pt x="327418" y="194640"/>
                </a:moveTo>
                <a:lnTo>
                  <a:pt x="296176" y="194640"/>
                </a:lnTo>
                <a:lnTo>
                  <a:pt x="296176" y="255587"/>
                </a:lnTo>
                <a:lnTo>
                  <a:pt x="327418" y="255587"/>
                </a:lnTo>
                <a:lnTo>
                  <a:pt x="327418" y="194640"/>
                </a:lnTo>
                <a:close/>
              </a:path>
              <a:path w="361950" h="260350">
                <a:moveTo>
                  <a:pt x="327418" y="1041"/>
                </a:moveTo>
                <a:lnTo>
                  <a:pt x="301904" y="1041"/>
                </a:lnTo>
                <a:lnTo>
                  <a:pt x="185737" y="166001"/>
                </a:lnTo>
                <a:lnTo>
                  <a:pt x="185737" y="194640"/>
                </a:lnTo>
                <a:lnTo>
                  <a:pt x="361797" y="194640"/>
                </a:lnTo>
                <a:lnTo>
                  <a:pt x="361797" y="166001"/>
                </a:lnTo>
                <a:lnTo>
                  <a:pt x="216471" y="166001"/>
                </a:lnTo>
                <a:lnTo>
                  <a:pt x="296176" y="51231"/>
                </a:lnTo>
                <a:lnTo>
                  <a:pt x="327418" y="51231"/>
                </a:lnTo>
                <a:lnTo>
                  <a:pt x="327418" y="1041"/>
                </a:lnTo>
                <a:close/>
              </a:path>
              <a:path w="361950" h="260350">
                <a:moveTo>
                  <a:pt x="327418" y="51231"/>
                </a:moveTo>
                <a:lnTo>
                  <a:pt x="296176" y="51231"/>
                </a:lnTo>
                <a:lnTo>
                  <a:pt x="296176" y="166001"/>
                </a:lnTo>
                <a:lnTo>
                  <a:pt x="327418" y="166001"/>
                </a:lnTo>
                <a:lnTo>
                  <a:pt x="327418" y="51231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566086" y="1374639"/>
            <a:ext cx="363220" cy="260350"/>
          </a:xfrm>
          <a:custGeom>
            <a:avLst/>
            <a:gdLst/>
            <a:ahLst/>
            <a:cxnLst/>
            <a:rect l="l" t="t" r="r" b="b"/>
            <a:pathLst>
              <a:path w="363220" h="260350">
                <a:moveTo>
                  <a:pt x="82994" y="0"/>
                </a:moveTo>
                <a:lnTo>
                  <a:pt x="36893" y="14935"/>
                </a:lnTo>
                <a:lnTo>
                  <a:pt x="9283" y="57391"/>
                </a:lnTo>
                <a:lnTo>
                  <a:pt x="579" y="108588"/>
                </a:lnTo>
                <a:lnTo>
                  <a:pt x="0" y="130060"/>
                </a:lnTo>
                <a:lnTo>
                  <a:pt x="1572" y="163417"/>
                </a:lnTo>
                <a:lnTo>
                  <a:pt x="14155" y="215157"/>
                </a:lnTo>
                <a:lnTo>
                  <a:pt x="50130" y="253336"/>
                </a:lnTo>
                <a:lnTo>
                  <a:pt x="82994" y="259930"/>
                </a:lnTo>
                <a:lnTo>
                  <a:pt x="96367" y="258992"/>
                </a:lnTo>
                <a:lnTo>
                  <a:pt x="137852" y="236625"/>
                </a:lnTo>
                <a:lnTo>
                  <a:pt x="139656" y="234238"/>
                </a:lnTo>
                <a:lnTo>
                  <a:pt x="82994" y="234238"/>
                </a:lnTo>
                <a:lnTo>
                  <a:pt x="72640" y="232936"/>
                </a:lnTo>
                <a:lnTo>
                  <a:pt x="40369" y="200492"/>
                </a:lnTo>
                <a:lnTo>
                  <a:pt x="33032" y="158707"/>
                </a:lnTo>
                <a:lnTo>
                  <a:pt x="32118" y="130060"/>
                </a:lnTo>
                <a:lnTo>
                  <a:pt x="33127" y="101178"/>
                </a:lnTo>
                <a:lnTo>
                  <a:pt x="41199" y="58201"/>
                </a:lnTo>
                <a:lnTo>
                  <a:pt x="72418" y="27010"/>
                </a:lnTo>
                <a:lnTo>
                  <a:pt x="82638" y="25869"/>
                </a:lnTo>
                <a:lnTo>
                  <a:pt x="139927" y="25869"/>
                </a:lnTo>
                <a:lnTo>
                  <a:pt x="139088" y="24726"/>
                </a:lnTo>
                <a:lnTo>
                  <a:pt x="102217" y="2065"/>
                </a:lnTo>
                <a:lnTo>
                  <a:pt x="92919" y="516"/>
                </a:lnTo>
                <a:lnTo>
                  <a:pt x="82994" y="0"/>
                </a:lnTo>
                <a:close/>
              </a:path>
              <a:path w="363220" h="260350">
                <a:moveTo>
                  <a:pt x="139927" y="25869"/>
                </a:moveTo>
                <a:lnTo>
                  <a:pt x="82638" y="25869"/>
                </a:lnTo>
                <a:lnTo>
                  <a:pt x="93130" y="27162"/>
                </a:lnTo>
                <a:lnTo>
                  <a:pt x="102719" y="31038"/>
                </a:lnTo>
                <a:lnTo>
                  <a:pt x="130197" y="77747"/>
                </a:lnTo>
                <a:lnTo>
                  <a:pt x="133870" y="130060"/>
                </a:lnTo>
                <a:lnTo>
                  <a:pt x="132943" y="158778"/>
                </a:lnTo>
                <a:lnTo>
                  <a:pt x="125608" y="200374"/>
                </a:lnTo>
                <a:lnTo>
                  <a:pt x="93289" y="232941"/>
                </a:lnTo>
                <a:lnTo>
                  <a:pt x="82994" y="234238"/>
                </a:lnTo>
                <a:lnTo>
                  <a:pt x="139656" y="234238"/>
                </a:lnTo>
                <a:lnTo>
                  <a:pt x="160807" y="187532"/>
                </a:lnTo>
                <a:lnTo>
                  <a:pt x="165989" y="130060"/>
                </a:lnTo>
                <a:lnTo>
                  <a:pt x="165631" y="112105"/>
                </a:lnTo>
                <a:lnTo>
                  <a:pt x="160261" y="69888"/>
                </a:lnTo>
                <a:lnTo>
                  <a:pt x="144462" y="32042"/>
                </a:lnTo>
                <a:lnTo>
                  <a:pt x="139927" y="25869"/>
                </a:lnTo>
                <a:close/>
              </a:path>
              <a:path w="363220" h="260350">
                <a:moveTo>
                  <a:pt x="227406" y="184226"/>
                </a:moveTo>
                <a:lnTo>
                  <a:pt x="196164" y="188391"/>
                </a:lnTo>
                <a:lnTo>
                  <a:pt x="198914" y="203541"/>
                </a:lnTo>
                <a:lnTo>
                  <a:pt x="204041" y="217216"/>
                </a:lnTo>
                <a:lnTo>
                  <a:pt x="233202" y="248878"/>
                </a:lnTo>
                <a:lnTo>
                  <a:pt x="277075" y="260108"/>
                </a:lnTo>
                <a:lnTo>
                  <a:pt x="294847" y="258658"/>
                </a:lnTo>
                <a:lnTo>
                  <a:pt x="311013" y="254311"/>
                </a:lnTo>
                <a:lnTo>
                  <a:pt x="325574" y="247067"/>
                </a:lnTo>
                <a:lnTo>
                  <a:pt x="338531" y="236931"/>
                </a:lnTo>
                <a:lnTo>
                  <a:pt x="340873" y="234238"/>
                </a:lnTo>
                <a:lnTo>
                  <a:pt x="277241" y="234238"/>
                </a:lnTo>
                <a:lnTo>
                  <a:pt x="268306" y="233505"/>
                </a:lnTo>
                <a:lnTo>
                  <a:pt x="234683" y="207086"/>
                </a:lnTo>
                <a:lnTo>
                  <a:pt x="230573" y="196584"/>
                </a:lnTo>
                <a:lnTo>
                  <a:pt x="227406" y="184226"/>
                </a:lnTo>
                <a:close/>
              </a:path>
              <a:path w="363220" h="260350">
                <a:moveTo>
                  <a:pt x="343171" y="131622"/>
                </a:moveTo>
                <a:lnTo>
                  <a:pt x="279844" y="131622"/>
                </a:lnTo>
                <a:lnTo>
                  <a:pt x="290224" y="132496"/>
                </a:lnTo>
                <a:lnTo>
                  <a:pt x="299646" y="135116"/>
                </a:lnTo>
                <a:lnTo>
                  <a:pt x="328800" y="170810"/>
                </a:lnTo>
                <a:lnTo>
                  <a:pt x="329679" y="181102"/>
                </a:lnTo>
                <a:lnTo>
                  <a:pt x="328729" y="191934"/>
                </a:lnTo>
                <a:lnTo>
                  <a:pt x="306462" y="225644"/>
                </a:lnTo>
                <a:lnTo>
                  <a:pt x="277241" y="234238"/>
                </a:lnTo>
                <a:lnTo>
                  <a:pt x="340873" y="234238"/>
                </a:lnTo>
                <a:lnTo>
                  <a:pt x="349167" y="224703"/>
                </a:lnTo>
                <a:lnTo>
                  <a:pt x="356768" y="211205"/>
                </a:lnTo>
                <a:lnTo>
                  <a:pt x="361330" y="196438"/>
                </a:lnTo>
                <a:lnTo>
                  <a:pt x="362851" y="180403"/>
                </a:lnTo>
                <a:lnTo>
                  <a:pt x="362068" y="168592"/>
                </a:lnTo>
                <a:lnTo>
                  <a:pt x="359721" y="157811"/>
                </a:lnTo>
                <a:lnTo>
                  <a:pt x="355811" y="148061"/>
                </a:lnTo>
                <a:lnTo>
                  <a:pt x="350342" y="139344"/>
                </a:lnTo>
                <a:lnTo>
                  <a:pt x="343462" y="131841"/>
                </a:lnTo>
                <a:lnTo>
                  <a:pt x="343171" y="131622"/>
                </a:lnTo>
                <a:close/>
              </a:path>
              <a:path w="363220" h="260350">
                <a:moveTo>
                  <a:pt x="261264" y="107657"/>
                </a:moveTo>
                <a:lnTo>
                  <a:pt x="257797" y="135089"/>
                </a:lnTo>
                <a:lnTo>
                  <a:pt x="266598" y="132778"/>
                </a:lnTo>
                <a:lnTo>
                  <a:pt x="273951" y="131622"/>
                </a:lnTo>
                <a:lnTo>
                  <a:pt x="343171" y="131622"/>
                </a:lnTo>
                <a:lnTo>
                  <a:pt x="335322" y="125736"/>
                </a:lnTo>
                <a:lnTo>
                  <a:pt x="325923" y="121031"/>
                </a:lnTo>
                <a:lnTo>
                  <a:pt x="315264" y="117729"/>
                </a:lnTo>
                <a:lnTo>
                  <a:pt x="323418" y="113388"/>
                </a:lnTo>
                <a:lnTo>
                  <a:pt x="330506" y="108351"/>
                </a:lnTo>
                <a:lnTo>
                  <a:pt x="330875" y="108000"/>
                </a:lnTo>
                <a:lnTo>
                  <a:pt x="265036" y="108000"/>
                </a:lnTo>
                <a:lnTo>
                  <a:pt x="263359" y="107886"/>
                </a:lnTo>
                <a:lnTo>
                  <a:pt x="261264" y="107657"/>
                </a:lnTo>
                <a:close/>
              </a:path>
              <a:path w="363220" h="260350">
                <a:moveTo>
                  <a:pt x="335595" y="25704"/>
                </a:moveTo>
                <a:lnTo>
                  <a:pt x="276555" y="25704"/>
                </a:lnTo>
                <a:lnTo>
                  <a:pt x="285376" y="26421"/>
                </a:lnTo>
                <a:lnTo>
                  <a:pt x="293263" y="28524"/>
                </a:lnTo>
                <a:lnTo>
                  <a:pt x="318223" y="65468"/>
                </a:lnTo>
                <a:lnTo>
                  <a:pt x="317224" y="75612"/>
                </a:lnTo>
                <a:lnTo>
                  <a:pt x="285272" y="105398"/>
                </a:lnTo>
                <a:lnTo>
                  <a:pt x="266306" y="108000"/>
                </a:lnTo>
                <a:lnTo>
                  <a:pt x="330875" y="108000"/>
                </a:lnTo>
                <a:lnTo>
                  <a:pt x="349789" y="74219"/>
                </a:lnTo>
                <a:lnTo>
                  <a:pt x="350342" y="66154"/>
                </a:lnTo>
                <a:lnTo>
                  <a:pt x="349761" y="57595"/>
                </a:lnTo>
                <a:lnTo>
                  <a:pt x="348019" y="49274"/>
                </a:lnTo>
                <a:lnTo>
                  <a:pt x="345118" y="41188"/>
                </a:lnTo>
                <a:lnTo>
                  <a:pt x="341058" y="33337"/>
                </a:lnTo>
                <a:lnTo>
                  <a:pt x="335895" y="26019"/>
                </a:lnTo>
                <a:lnTo>
                  <a:pt x="335595" y="25704"/>
                </a:lnTo>
                <a:close/>
              </a:path>
              <a:path w="363220" h="260350">
                <a:moveTo>
                  <a:pt x="275856" y="0"/>
                </a:moveTo>
                <a:lnTo>
                  <a:pt x="236103" y="9724"/>
                </a:lnTo>
                <a:lnTo>
                  <a:pt x="208657" y="38098"/>
                </a:lnTo>
                <a:lnTo>
                  <a:pt x="199288" y="65989"/>
                </a:lnTo>
                <a:lnTo>
                  <a:pt x="230543" y="71539"/>
                </a:lnTo>
                <a:lnTo>
                  <a:pt x="232819" y="60797"/>
                </a:lnTo>
                <a:lnTo>
                  <a:pt x="236181" y="51487"/>
                </a:lnTo>
                <a:lnTo>
                  <a:pt x="267818" y="26421"/>
                </a:lnTo>
                <a:lnTo>
                  <a:pt x="276555" y="25704"/>
                </a:lnTo>
                <a:lnTo>
                  <a:pt x="335595" y="25704"/>
                </a:lnTo>
                <a:lnTo>
                  <a:pt x="329703" y="19515"/>
                </a:lnTo>
                <a:lnTo>
                  <a:pt x="286069" y="559"/>
                </a:lnTo>
                <a:lnTo>
                  <a:pt x="275856" y="0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892118" y="1374725"/>
            <a:ext cx="365125" cy="260350"/>
          </a:xfrm>
          <a:custGeom>
            <a:avLst/>
            <a:gdLst/>
            <a:ahLst/>
            <a:cxnLst/>
            <a:rect l="l" t="t" r="r" b="b"/>
            <a:pathLst>
              <a:path w="365125" h="260350">
                <a:moveTo>
                  <a:pt x="82994" y="0"/>
                </a:moveTo>
                <a:lnTo>
                  <a:pt x="36893" y="14935"/>
                </a:lnTo>
                <a:lnTo>
                  <a:pt x="9283" y="57391"/>
                </a:lnTo>
                <a:lnTo>
                  <a:pt x="579" y="108588"/>
                </a:lnTo>
                <a:lnTo>
                  <a:pt x="0" y="130060"/>
                </a:lnTo>
                <a:lnTo>
                  <a:pt x="1572" y="163417"/>
                </a:lnTo>
                <a:lnTo>
                  <a:pt x="14155" y="215157"/>
                </a:lnTo>
                <a:lnTo>
                  <a:pt x="50130" y="253336"/>
                </a:lnTo>
                <a:lnTo>
                  <a:pt x="82994" y="259930"/>
                </a:lnTo>
                <a:lnTo>
                  <a:pt x="96367" y="258992"/>
                </a:lnTo>
                <a:lnTo>
                  <a:pt x="137852" y="236625"/>
                </a:lnTo>
                <a:lnTo>
                  <a:pt x="139656" y="234238"/>
                </a:lnTo>
                <a:lnTo>
                  <a:pt x="82994" y="234238"/>
                </a:lnTo>
                <a:lnTo>
                  <a:pt x="72640" y="232936"/>
                </a:lnTo>
                <a:lnTo>
                  <a:pt x="40369" y="200492"/>
                </a:lnTo>
                <a:lnTo>
                  <a:pt x="33032" y="158707"/>
                </a:lnTo>
                <a:lnTo>
                  <a:pt x="32118" y="130060"/>
                </a:lnTo>
                <a:lnTo>
                  <a:pt x="33127" y="101178"/>
                </a:lnTo>
                <a:lnTo>
                  <a:pt x="41199" y="58201"/>
                </a:lnTo>
                <a:lnTo>
                  <a:pt x="72418" y="27010"/>
                </a:lnTo>
                <a:lnTo>
                  <a:pt x="82638" y="25869"/>
                </a:lnTo>
                <a:lnTo>
                  <a:pt x="139927" y="25869"/>
                </a:lnTo>
                <a:lnTo>
                  <a:pt x="139088" y="24726"/>
                </a:lnTo>
                <a:lnTo>
                  <a:pt x="102217" y="2065"/>
                </a:lnTo>
                <a:lnTo>
                  <a:pt x="92919" y="516"/>
                </a:lnTo>
                <a:lnTo>
                  <a:pt x="82994" y="0"/>
                </a:lnTo>
                <a:close/>
              </a:path>
              <a:path w="365125" h="260350">
                <a:moveTo>
                  <a:pt x="139927" y="25869"/>
                </a:moveTo>
                <a:lnTo>
                  <a:pt x="82638" y="25869"/>
                </a:lnTo>
                <a:lnTo>
                  <a:pt x="93130" y="27162"/>
                </a:lnTo>
                <a:lnTo>
                  <a:pt x="102719" y="31038"/>
                </a:lnTo>
                <a:lnTo>
                  <a:pt x="130197" y="77747"/>
                </a:lnTo>
                <a:lnTo>
                  <a:pt x="133870" y="130060"/>
                </a:lnTo>
                <a:lnTo>
                  <a:pt x="132943" y="158778"/>
                </a:lnTo>
                <a:lnTo>
                  <a:pt x="125608" y="200374"/>
                </a:lnTo>
                <a:lnTo>
                  <a:pt x="93289" y="232941"/>
                </a:lnTo>
                <a:lnTo>
                  <a:pt x="82994" y="234238"/>
                </a:lnTo>
                <a:lnTo>
                  <a:pt x="139656" y="234238"/>
                </a:lnTo>
                <a:lnTo>
                  <a:pt x="160807" y="187532"/>
                </a:lnTo>
                <a:lnTo>
                  <a:pt x="165988" y="130060"/>
                </a:lnTo>
                <a:lnTo>
                  <a:pt x="165631" y="112105"/>
                </a:lnTo>
                <a:lnTo>
                  <a:pt x="160261" y="69888"/>
                </a:lnTo>
                <a:lnTo>
                  <a:pt x="144462" y="32042"/>
                </a:lnTo>
                <a:lnTo>
                  <a:pt x="139927" y="25869"/>
                </a:lnTo>
                <a:close/>
              </a:path>
              <a:path w="365125" h="260350">
                <a:moveTo>
                  <a:pt x="228803" y="186143"/>
                </a:moveTo>
                <a:lnTo>
                  <a:pt x="195986" y="188912"/>
                </a:lnTo>
                <a:lnTo>
                  <a:pt x="198725" y="204186"/>
                </a:lnTo>
                <a:lnTo>
                  <a:pt x="203817" y="217871"/>
                </a:lnTo>
                <a:lnTo>
                  <a:pt x="232848" y="248995"/>
                </a:lnTo>
                <a:lnTo>
                  <a:pt x="277761" y="259930"/>
                </a:lnTo>
                <a:lnTo>
                  <a:pt x="297828" y="257999"/>
                </a:lnTo>
                <a:lnTo>
                  <a:pt x="315660" y="252206"/>
                </a:lnTo>
                <a:lnTo>
                  <a:pt x="331255" y="242550"/>
                </a:lnTo>
                <a:lnTo>
                  <a:pt x="339469" y="234238"/>
                </a:lnTo>
                <a:lnTo>
                  <a:pt x="277761" y="234238"/>
                </a:lnTo>
                <a:lnTo>
                  <a:pt x="268729" y="233483"/>
                </a:lnTo>
                <a:lnTo>
                  <a:pt x="234857" y="207124"/>
                </a:lnTo>
                <a:lnTo>
                  <a:pt x="231226" y="197375"/>
                </a:lnTo>
                <a:lnTo>
                  <a:pt x="228803" y="186143"/>
                </a:lnTo>
                <a:close/>
              </a:path>
              <a:path w="365125" h="260350">
                <a:moveTo>
                  <a:pt x="345487" y="114427"/>
                </a:moveTo>
                <a:lnTo>
                  <a:pt x="277240" y="114427"/>
                </a:lnTo>
                <a:lnTo>
                  <a:pt x="288814" y="115393"/>
                </a:lnTo>
                <a:lnTo>
                  <a:pt x="299226" y="118292"/>
                </a:lnTo>
                <a:lnTo>
                  <a:pt x="327837" y="148158"/>
                </a:lnTo>
                <a:lnTo>
                  <a:pt x="331596" y="172072"/>
                </a:lnTo>
                <a:lnTo>
                  <a:pt x="330618" y="185445"/>
                </a:lnTo>
                <a:lnTo>
                  <a:pt x="307717" y="224664"/>
                </a:lnTo>
                <a:lnTo>
                  <a:pt x="277761" y="234238"/>
                </a:lnTo>
                <a:lnTo>
                  <a:pt x="339469" y="234238"/>
                </a:lnTo>
                <a:lnTo>
                  <a:pt x="359719" y="201504"/>
                </a:lnTo>
                <a:lnTo>
                  <a:pt x="364756" y="169291"/>
                </a:lnTo>
                <a:lnTo>
                  <a:pt x="363323" y="151977"/>
                </a:lnTo>
                <a:lnTo>
                  <a:pt x="359024" y="136309"/>
                </a:lnTo>
                <a:lnTo>
                  <a:pt x="351860" y="122288"/>
                </a:lnTo>
                <a:lnTo>
                  <a:pt x="345487" y="114427"/>
                </a:lnTo>
                <a:close/>
              </a:path>
              <a:path w="365125" h="260350">
                <a:moveTo>
                  <a:pt x="352780" y="4521"/>
                </a:moveTo>
                <a:lnTo>
                  <a:pt x="226199" y="4521"/>
                </a:lnTo>
                <a:lnTo>
                  <a:pt x="201536" y="135267"/>
                </a:lnTo>
                <a:lnTo>
                  <a:pt x="230885" y="139090"/>
                </a:lnTo>
                <a:lnTo>
                  <a:pt x="234681" y="133870"/>
                </a:lnTo>
                <a:lnTo>
                  <a:pt x="239131" y="129163"/>
                </a:lnTo>
                <a:lnTo>
                  <a:pt x="277240" y="114427"/>
                </a:lnTo>
                <a:lnTo>
                  <a:pt x="345487" y="114427"/>
                </a:lnTo>
                <a:lnTo>
                  <a:pt x="341833" y="109918"/>
                </a:lnTo>
                <a:lnTo>
                  <a:pt x="333294" y="102793"/>
                </a:lnTo>
                <a:lnTo>
                  <a:pt x="237477" y="102793"/>
                </a:lnTo>
                <a:lnTo>
                  <a:pt x="251193" y="34378"/>
                </a:lnTo>
                <a:lnTo>
                  <a:pt x="352780" y="34378"/>
                </a:lnTo>
                <a:lnTo>
                  <a:pt x="352780" y="4521"/>
                </a:lnTo>
                <a:close/>
              </a:path>
              <a:path w="365125" h="260350">
                <a:moveTo>
                  <a:pt x="285584" y="86817"/>
                </a:moveTo>
                <a:lnTo>
                  <a:pt x="273135" y="87816"/>
                </a:lnTo>
                <a:lnTo>
                  <a:pt x="260969" y="90814"/>
                </a:lnTo>
                <a:lnTo>
                  <a:pt x="249083" y="95807"/>
                </a:lnTo>
                <a:lnTo>
                  <a:pt x="237477" y="102793"/>
                </a:lnTo>
                <a:lnTo>
                  <a:pt x="333294" y="102793"/>
                </a:lnTo>
                <a:lnTo>
                  <a:pt x="329724" y="99815"/>
                </a:lnTo>
                <a:lnTo>
                  <a:pt x="316314" y="92595"/>
                </a:lnTo>
                <a:lnTo>
                  <a:pt x="301601" y="88262"/>
                </a:lnTo>
                <a:lnTo>
                  <a:pt x="285584" y="86817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Libertad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5548372" y="2174786"/>
            <a:ext cx="1630680" cy="858519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>
              <a:lnSpc>
                <a:spcPts val="3200"/>
              </a:lnSpc>
              <a:spcBef>
                <a:spcPts val="340"/>
              </a:spcBef>
            </a:pPr>
            <a:r>
              <a:rPr sz="2800" dirty="0">
                <a:solidFill>
                  <a:srgbClr val="231F20"/>
                </a:solidFill>
                <a:latin typeface="Arial"/>
                <a:cs typeface="Arial"/>
              </a:rPr>
              <a:t>Servicio</a:t>
            </a:r>
            <a:r>
              <a:rPr sz="2800" spc="-1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00" spc="-50" dirty="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sz="2800" dirty="0">
                <a:solidFill>
                  <a:srgbClr val="231F20"/>
                </a:solidFill>
                <a:latin typeface="Arial"/>
                <a:cs typeface="Arial"/>
              </a:rPr>
              <a:t>los</a:t>
            </a:r>
            <a:r>
              <a:rPr sz="2800" spc="-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00" spc="-30" dirty="0">
                <a:solidFill>
                  <a:srgbClr val="231F20"/>
                </a:solidFill>
                <a:latin typeface="Arial"/>
                <a:cs typeface="Arial"/>
              </a:rPr>
              <a:t>demás</a:t>
            </a:r>
            <a:endParaRPr sz="28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699720" y="2174786"/>
            <a:ext cx="1630045" cy="167132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>
              <a:lnSpc>
                <a:spcPts val="3200"/>
              </a:lnSpc>
              <a:spcBef>
                <a:spcPts val="340"/>
              </a:spcBef>
            </a:pPr>
            <a:r>
              <a:rPr sz="2800" spc="-25" dirty="0">
                <a:solidFill>
                  <a:srgbClr val="231F20"/>
                </a:solidFill>
                <a:latin typeface="Arial"/>
                <a:cs typeface="Arial"/>
              </a:rPr>
              <a:t>Encuentro </a:t>
            </a:r>
            <a:r>
              <a:rPr sz="2800" dirty="0">
                <a:solidFill>
                  <a:srgbClr val="231F20"/>
                </a:solidFill>
                <a:latin typeface="Arial"/>
                <a:cs typeface="Arial"/>
              </a:rPr>
              <a:t>con</a:t>
            </a:r>
            <a:r>
              <a:rPr sz="2800" spc="-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00" spc="-20" dirty="0">
                <a:solidFill>
                  <a:srgbClr val="231F20"/>
                </a:solidFill>
                <a:latin typeface="Arial"/>
                <a:cs typeface="Arial"/>
              </a:rPr>
              <a:t>Dios </a:t>
            </a:r>
            <a:r>
              <a:rPr sz="2800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2800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231F20"/>
                </a:solidFill>
                <a:latin typeface="Arial"/>
                <a:cs typeface="Arial"/>
              </a:rPr>
              <a:t>la</a:t>
            </a:r>
            <a:r>
              <a:rPr sz="2800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00" spc="-20" dirty="0">
                <a:solidFill>
                  <a:srgbClr val="231F20"/>
                </a:solidFill>
                <a:latin typeface="Arial"/>
                <a:cs typeface="Arial"/>
              </a:rPr>
              <a:t>vida </a:t>
            </a:r>
            <a:r>
              <a:rPr sz="2800" spc="-10" dirty="0">
                <a:solidFill>
                  <a:srgbClr val="231F20"/>
                </a:solidFill>
                <a:latin typeface="Arial"/>
                <a:cs typeface="Arial"/>
              </a:rPr>
              <a:t>ordinaria</a:t>
            </a:r>
            <a:endParaRPr sz="28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851067" y="2174786"/>
            <a:ext cx="1942464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10" dirty="0">
                <a:solidFill>
                  <a:srgbClr val="231F20"/>
                </a:solidFill>
                <a:latin typeface="Arial"/>
                <a:cs typeface="Arial"/>
              </a:rPr>
              <a:t>Convivencia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360001" y="433688"/>
            <a:ext cx="335280" cy="335280"/>
            <a:chOff x="360001" y="433688"/>
            <a:chExt cx="335280" cy="335280"/>
          </a:xfrm>
        </p:grpSpPr>
        <p:sp>
          <p:nvSpPr>
            <p:cNvPr id="22" name="object 22"/>
            <p:cNvSpPr/>
            <p:nvPr/>
          </p:nvSpPr>
          <p:spPr>
            <a:xfrm>
              <a:off x="363176" y="436863"/>
              <a:ext cx="328930" cy="328930"/>
            </a:xfrm>
            <a:custGeom>
              <a:avLst/>
              <a:gdLst/>
              <a:ahLst/>
              <a:cxnLst/>
              <a:rect l="l" t="t" r="r" b="b"/>
              <a:pathLst>
                <a:path w="328930" h="328930">
                  <a:moveTo>
                    <a:pt x="164337" y="328675"/>
                  </a:moveTo>
                  <a:lnTo>
                    <a:pt x="208027" y="322805"/>
                  </a:lnTo>
                  <a:lnTo>
                    <a:pt x="247284" y="306237"/>
                  </a:lnTo>
                  <a:lnTo>
                    <a:pt x="280544" y="280539"/>
                  </a:lnTo>
                  <a:lnTo>
                    <a:pt x="306240" y="247279"/>
                  </a:lnTo>
                  <a:lnTo>
                    <a:pt x="322806" y="208023"/>
                  </a:lnTo>
                  <a:lnTo>
                    <a:pt x="328675" y="164337"/>
                  </a:lnTo>
                  <a:lnTo>
                    <a:pt x="322806" y="120648"/>
                  </a:lnTo>
                  <a:lnTo>
                    <a:pt x="306240" y="81391"/>
                  </a:lnTo>
                  <a:lnTo>
                    <a:pt x="280544" y="48131"/>
                  </a:lnTo>
                  <a:lnTo>
                    <a:pt x="247284" y="22435"/>
                  </a:lnTo>
                  <a:lnTo>
                    <a:pt x="208027" y="5869"/>
                  </a:lnTo>
                  <a:lnTo>
                    <a:pt x="164337" y="0"/>
                  </a:lnTo>
                  <a:lnTo>
                    <a:pt x="120648" y="5869"/>
                  </a:lnTo>
                  <a:lnTo>
                    <a:pt x="81391" y="22435"/>
                  </a:lnTo>
                  <a:lnTo>
                    <a:pt x="48131" y="48131"/>
                  </a:lnTo>
                  <a:lnTo>
                    <a:pt x="22435" y="81391"/>
                  </a:lnTo>
                  <a:lnTo>
                    <a:pt x="5869" y="120648"/>
                  </a:lnTo>
                  <a:lnTo>
                    <a:pt x="0" y="164337"/>
                  </a:lnTo>
                  <a:lnTo>
                    <a:pt x="5869" y="208023"/>
                  </a:lnTo>
                  <a:lnTo>
                    <a:pt x="22435" y="247279"/>
                  </a:lnTo>
                  <a:lnTo>
                    <a:pt x="48131" y="280539"/>
                  </a:lnTo>
                  <a:lnTo>
                    <a:pt x="81391" y="306237"/>
                  </a:lnTo>
                  <a:lnTo>
                    <a:pt x="120648" y="322805"/>
                  </a:lnTo>
                  <a:lnTo>
                    <a:pt x="164337" y="328675"/>
                  </a:lnTo>
                  <a:close/>
                </a:path>
              </a:pathLst>
            </a:custGeom>
            <a:ln w="6350">
              <a:solidFill>
                <a:srgbClr val="EF41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6360" y="536178"/>
              <a:ext cx="182308" cy="130048"/>
            </a:xfrm>
            <a:prstGeom prst="rect">
              <a:avLst/>
            </a:prstGeom>
          </p:spPr>
        </p:pic>
      </p:grpSp>
      <p:sp>
        <p:nvSpPr>
          <p:cNvPr id="24" name="object 24"/>
          <p:cNvSpPr txBox="1"/>
          <p:nvPr/>
        </p:nvSpPr>
        <p:spPr>
          <a:xfrm>
            <a:off x="347299" y="6107099"/>
            <a:ext cx="920115" cy="16764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000" dirty="0">
                <a:solidFill>
                  <a:srgbClr val="EF412F"/>
                </a:solidFill>
                <a:latin typeface="Arial"/>
                <a:cs typeface="Arial"/>
              </a:rPr>
              <a:t>Founders</a:t>
            </a:r>
            <a:r>
              <a:rPr sz="1000" spc="-10" dirty="0">
                <a:solidFill>
                  <a:srgbClr val="EF412F"/>
                </a:solidFill>
                <a:latin typeface="Arial"/>
                <a:cs typeface="Arial"/>
              </a:rPr>
              <a:t> </a:t>
            </a:r>
            <a:r>
              <a:rPr sz="1000" spc="-20" dirty="0">
                <a:solidFill>
                  <a:srgbClr val="EF412F"/>
                </a:solidFill>
                <a:latin typeface="Arial"/>
                <a:cs typeface="Arial"/>
              </a:rPr>
              <a:t>Week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231F2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</TotalTime>
  <Words>899</Words>
  <Application>Microsoft Macintosh PowerPoint</Application>
  <PresentationFormat>Panorámica</PresentationFormat>
  <Paragraphs>84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2" baseType="lpstr">
      <vt:lpstr>Arial</vt:lpstr>
      <vt:lpstr>Office Theme</vt:lpstr>
      <vt:lpstr>Founder´s Week 2023 Universidad de Navarra</vt:lpstr>
      <vt:lpstr>La Founder´s Week es la semana en la que la Universidad de Navarra celebra la figura de su fundador, san Josemaría Escrivá de Balaguer.</vt:lpstr>
      <vt:lpstr>San Josemaría</vt:lpstr>
      <vt:lpstr>San Josemaría Escrivá de Balaguer</vt:lpstr>
      <vt:lpstr>Presentación de PowerPoint</vt:lpstr>
      <vt:lpstr>Presentación de PowerPoint</vt:lpstr>
      <vt:lpstr>El Opus Dei</vt:lpstr>
      <vt:lpstr>Presentación de PowerPoint</vt:lpstr>
      <vt:lpstr>Libertad</vt:lpstr>
      <vt:lpstr>01 https://www.youtube.com/watch?v=kG32aXWCU1s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Founder´s Week 2023 Universidad de Navarra</dc:title>
  <cp:lastModifiedBy>Andoni Eguzkiza Mutiloa</cp:lastModifiedBy>
  <cp:revision>3</cp:revision>
  <dcterms:created xsi:type="dcterms:W3CDTF">2023-09-25T09:13:45Z</dcterms:created>
  <dcterms:modified xsi:type="dcterms:W3CDTF">2023-09-25T09:39:56Z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2023-09-25T00:00:00Z</vt:filetime>
  </property>
  <property fmtid="{D5CDD505-2E9C-101B-9397-08002B2CF9AE}" pid="3" name="Creator">
    <vt:lpwstr>Adobe InDesign 18.5 (Macintosh)</vt:lpwstr>
  </property>
  <property fmtid="{D5CDD505-2E9C-101B-9397-08002B2CF9AE}" pid="4" name="LastSaved">
    <vt:filetime>2023-09-25T00:00:00Z</vt:filetime>
  </property>
  <property fmtid="{D5CDD505-2E9C-101B-9397-08002B2CF9AE}" pid="5" name="Producer">
    <vt:lpwstr>Adobe PDF Library 17.0</vt:lpwstr>
  </property>
</Properties>
</file>