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2" r:id="rId3"/>
    <p:sldId id="264" r:id="rId4"/>
    <p:sldId id="265" r:id="rId5"/>
  </p:sldIdLst>
  <p:sldSz cx="9906000" cy="6858000" type="A4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 autoAdjust="0"/>
    <p:restoredTop sz="94913" autoAdjust="0"/>
  </p:normalViewPr>
  <p:slideViewPr>
    <p:cSldViewPr>
      <p:cViewPr varScale="1">
        <p:scale>
          <a:sx n="100" d="100"/>
          <a:sy n="100" d="100"/>
        </p:scale>
        <p:origin x="-102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3FCBE-256E-4656-97A7-C3F3BC8BEF64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CBC92-125C-4D13-A7D0-72D085EB1C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154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CBC92-125C-4D13-A7D0-72D085EB1CC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469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30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0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3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1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90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48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6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03812" y="58614"/>
            <a:ext cx="4457700" cy="850106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9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2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5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0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093BA-CD34-4641-875A-DDC998186CA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1D806-78C8-4488-A168-F9B1E6605AE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t="14279" r="40000" b="76800"/>
          <a:stretch>
            <a:fillRect/>
          </a:stretch>
        </p:blipFill>
        <p:spPr bwMode="auto">
          <a:xfrm>
            <a:off x="0" y="0"/>
            <a:ext cx="99060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103812" y="-13394"/>
            <a:ext cx="44577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43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344488" y="931367"/>
            <a:ext cx="3456383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Activar </a:t>
            </a: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</a:t>
            </a:r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y </a:t>
            </a: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SafeAssignment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: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Administración de asignatura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Personalización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Disponibilidad de herramientas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30" name="29 Imagen"/>
          <p:cNvPicPr/>
          <p:nvPr/>
        </p:nvPicPr>
        <p:blipFill rotWithShape="1">
          <a:blip r:embed="rId3"/>
          <a:srcRect r="16180"/>
          <a:stretch/>
        </p:blipFill>
        <p:spPr>
          <a:xfrm>
            <a:off x="2924378" y="1086108"/>
            <a:ext cx="6381149" cy="37798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64968" y="58614"/>
            <a:ext cx="4896544" cy="850106"/>
          </a:xfrm>
        </p:spPr>
        <p:txBody>
          <a:bodyPr/>
          <a:lstStyle/>
          <a:p>
            <a:r>
              <a:rPr lang="es-ES_tradnl" dirty="0"/>
              <a:t>Ayuda </a:t>
            </a:r>
            <a:r>
              <a:rPr lang="es-ES_tradnl" dirty="0" err="1"/>
              <a:t>Safe</a:t>
            </a:r>
            <a:r>
              <a:rPr lang="es-ES_tradnl" dirty="0"/>
              <a:t> </a:t>
            </a:r>
            <a:r>
              <a:rPr lang="es-ES_tradnl" dirty="0" err="1"/>
              <a:t>Assignment</a:t>
            </a:r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344489" y="1900862"/>
            <a:ext cx="3456382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lang="es-ES" sz="1200" b="1" dirty="0">
                <a:solidFill>
                  <a:prstClr val="black"/>
                </a:solidFill>
              </a:rPr>
              <a:t>Creación </a:t>
            </a:r>
            <a:r>
              <a:rPr lang="es-ES" sz="1200" b="1" dirty="0" err="1" smtClean="0">
                <a:solidFill>
                  <a:prstClr val="black"/>
                </a:solidFill>
              </a:rPr>
              <a:t>SafeAssignment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66546" y="1844824"/>
            <a:ext cx="2652295" cy="4154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s-ES" sz="1050" dirty="0">
                <a:solidFill>
                  <a:prstClr val="black"/>
                </a:solidFill>
              </a:rPr>
              <a:t>Tener el modo de edición </a:t>
            </a:r>
            <a:r>
              <a:rPr lang="es-ES" sz="1050" dirty="0" smtClean="0">
                <a:solidFill>
                  <a:prstClr val="black"/>
                </a:solidFill>
              </a:rPr>
              <a:t>en “</a:t>
            </a:r>
            <a:r>
              <a:rPr lang="es-ES" sz="1050" dirty="0">
                <a:solidFill>
                  <a:prstClr val="black"/>
                </a:solidFill>
              </a:rPr>
              <a:t>Activado” en la página presentación.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84510" t="19521" r="1315" b="75439"/>
          <a:stretch>
            <a:fillRect/>
          </a:stretch>
        </p:blipFill>
        <p:spPr bwMode="auto">
          <a:xfrm>
            <a:off x="7481782" y="1920026"/>
            <a:ext cx="23402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Elipse"/>
          <p:cNvSpPr/>
          <p:nvPr/>
        </p:nvSpPr>
        <p:spPr>
          <a:xfrm>
            <a:off x="40904" y="1855554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7" name="6 Elipse"/>
          <p:cNvSpPr/>
          <p:nvPr/>
        </p:nvSpPr>
        <p:spPr>
          <a:xfrm>
            <a:off x="4134970" y="1859594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prstClr val="white"/>
                </a:solidFill>
              </a:rPr>
              <a:t>3</a:t>
            </a:r>
            <a:endParaRPr lang="es-ES" sz="1200" b="1" dirty="0">
              <a:solidFill>
                <a:prstClr val="white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34757" y="2987355"/>
            <a:ext cx="98230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34691" y="2234473"/>
            <a:ext cx="3684656" cy="6155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Acceso </a:t>
            </a:r>
            <a:r>
              <a:rPr lang="es-ES" sz="1100" b="1" dirty="0" err="1" smtClean="0">
                <a:solidFill>
                  <a:prstClr val="black"/>
                </a:solidFill>
              </a:rPr>
              <a:t>SafeAssignment</a:t>
            </a:r>
            <a:endParaRPr lang="es-ES_tradnl" sz="11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Administración </a:t>
            </a:r>
            <a:r>
              <a:rPr lang="es-ES_tradnl" sz="1100" dirty="0">
                <a:solidFill>
                  <a:prstClr val="black"/>
                </a:solidFill>
                <a:cs typeface="Arial" panose="020B0604020202020204" pitchFamily="34" charset="0"/>
              </a:rPr>
              <a:t>de la asignatura.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Menú navegación &gt; contenido &gt; evaluación</a:t>
            </a:r>
          </a:p>
        </p:txBody>
      </p:sp>
      <p:sp>
        <p:nvSpPr>
          <p:cNvPr id="10" name="9 Flecha curvada hacia abajo"/>
          <p:cNvSpPr/>
          <p:nvPr/>
        </p:nvSpPr>
        <p:spPr>
          <a:xfrm rot="19923939">
            <a:off x="6698777" y="2045169"/>
            <a:ext cx="849446" cy="360040"/>
          </a:xfrm>
          <a:prstGeom prst="curvedDown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50701" y="910458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1</a:t>
            </a:r>
            <a:endParaRPr lang="es-ES" sz="1200" b="1" dirty="0">
              <a:solidFill>
                <a:prstClr val="white"/>
              </a:solidFill>
            </a:endParaRPr>
          </a:p>
        </p:txBody>
      </p:sp>
      <p:sp>
        <p:nvSpPr>
          <p:cNvPr id="39" name="38 Elipse"/>
          <p:cNvSpPr/>
          <p:nvPr/>
        </p:nvSpPr>
        <p:spPr>
          <a:xfrm>
            <a:off x="56456" y="3131371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4</a:t>
            </a:r>
            <a:endParaRPr lang="es-ES" sz="1200" b="1" dirty="0">
              <a:solidFill>
                <a:prstClr val="white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27094" y="3152279"/>
            <a:ext cx="4209854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Se introduce la configuración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5" name="9 Rectángulo"/>
          <p:cNvSpPr/>
          <p:nvPr/>
        </p:nvSpPr>
        <p:spPr>
          <a:xfrm>
            <a:off x="8890721" y="1263177"/>
            <a:ext cx="188472" cy="200914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36" name="35 Conector recto"/>
          <p:cNvCxnSpPr/>
          <p:nvPr/>
        </p:nvCxnSpPr>
        <p:spPr>
          <a:xfrm>
            <a:off x="34758" y="1772816"/>
            <a:ext cx="98230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3446619" y="4571531"/>
            <a:ext cx="486198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9 Rectángulo"/>
          <p:cNvSpPr/>
          <p:nvPr/>
        </p:nvSpPr>
        <p:spPr>
          <a:xfrm>
            <a:off x="5817096" y="1052736"/>
            <a:ext cx="288032" cy="210441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pic>
        <p:nvPicPr>
          <p:cNvPr id="33" name="32 Imagen"/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043" b="40820" l="26719" r="47266">
                        <a14:backgroundMark x1="40234" y1="26953" x2="40234" y2="16797"/>
                        <a14:backgroundMark x1="40156" y1="26855" x2="50703" y2="26758"/>
                      </a14:backgroundRemoval>
                    </a14:imgEffect>
                  </a14:imgLayer>
                </a14:imgProps>
              </a:ext>
            </a:extLst>
          </a:blip>
          <a:srcRect l="30813" t="23505" r="54346" b="60547"/>
          <a:stretch/>
        </p:blipFill>
        <p:spPr bwMode="auto">
          <a:xfrm>
            <a:off x="3206483" y="2075618"/>
            <a:ext cx="966470" cy="8312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1" name="9 Rectángulo"/>
          <p:cNvSpPr/>
          <p:nvPr/>
        </p:nvSpPr>
        <p:spPr>
          <a:xfrm>
            <a:off x="3276040" y="2691706"/>
            <a:ext cx="812864" cy="158319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pic>
        <p:nvPicPr>
          <p:cNvPr id="44" name="43 Imagen"/>
          <p:cNvPicPr/>
          <p:nvPr/>
        </p:nvPicPr>
        <p:blipFill>
          <a:blip r:embed="rId7"/>
          <a:stretch>
            <a:fillRect/>
          </a:stretch>
        </p:blipFill>
        <p:spPr>
          <a:xfrm>
            <a:off x="456378" y="3413889"/>
            <a:ext cx="2984455" cy="3168352"/>
          </a:xfrm>
          <a:prstGeom prst="rect">
            <a:avLst/>
          </a:prstGeom>
        </p:spPr>
      </p:pic>
      <p:graphicFrame>
        <p:nvGraphicFramePr>
          <p:cNvPr id="49" name="4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535759"/>
              </p:ext>
            </p:extLst>
          </p:nvPr>
        </p:nvGraphicFramePr>
        <p:xfrm>
          <a:off x="3944888" y="3140968"/>
          <a:ext cx="5774196" cy="35384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404"/>
                <a:gridCol w="4162792"/>
              </a:tblGrid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</a:rPr>
                        <a:t>Campo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</a:rPr>
                        <a:t>Descripción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</a:tr>
              <a:tr h="179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 err="1">
                          <a:effectLst/>
                        </a:rPr>
                        <a:t>Name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Título para el </a:t>
                      </a:r>
                      <a:r>
                        <a:rPr lang="es-ES" sz="900" dirty="0" err="1">
                          <a:effectLst/>
                        </a:rPr>
                        <a:t>SafeAssignment</a:t>
                      </a:r>
                      <a:r>
                        <a:rPr lang="es-ES" sz="900" dirty="0">
                          <a:effectLst/>
                        </a:rPr>
                        <a:t>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1686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effectLst/>
                        </a:rPr>
                        <a:t>  </a:t>
                      </a:r>
                      <a:r>
                        <a:rPr lang="es-ES" sz="900" dirty="0" err="1" smtClean="0">
                          <a:effectLst/>
                        </a:rPr>
                        <a:t>Points</a:t>
                      </a:r>
                      <a:r>
                        <a:rPr lang="es-ES" sz="900" dirty="0" smtClean="0">
                          <a:effectLst/>
                        </a:rPr>
                        <a:t> </a:t>
                      </a:r>
                      <a:r>
                        <a:rPr lang="es-ES" sz="900" dirty="0" err="1">
                          <a:effectLst/>
                        </a:rPr>
                        <a:t>Possible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Puntos posibles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363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 smtClean="0">
                          <a:effectLst/>
                        </a:rPr>
                        <a:t>  </a:t>
                      </a:r>
                      <a:r>
                        <a:rPr lang="es-ES_tradnl" sz="900" dirty="0" err="1" smtClean="0">
                          <a:effectLst/>
                        </a:rPr>
                        <a:t>Due</a:t>
                      </a:r>
                      <a:r>
                        <a:rPr lang="es-ES_tradnl" sz="900" dirty="0" smtClean="0">
                          <a:effectLst/>
                        </a:rPr>
                        <a:t> </a:t>
                      </a:r>
                      <a:r>
                        <a:rPr lang="es-ES_tradnl" sz="900" dirty="0">
                          <a:effectLst/>
                        </a:rPr>
                        <a:t>date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</a:rPr>
                        <a:t>Fecha límite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 err="1">
                          <a:effectLst/>
                        </a:rPr>
                        <a:t>Instructions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Instrucciones para la actividad de </a:t>
                      </a:r>
                      <a:r>
                        <a:rPr lang="es-ES" sz="900" dirty="0" err="1">
                          <a:effectLst/>
                        </a:rPr>
                        <a:t>Safe</a:t>
                      </a:r>
                      <a:r>
                        <a:rPr lang="es-ES" sz="900" dirty="0">
                          <a:effectLst/>
                        </a:rPr>
                        <a:t> </a:t>
                      </a:r>
                      <a:r>
                        <a:rPr lang="es-ES" sz="900" dirty="0" err="1">
                          <a:effectLst/>
                        </a:rPr>
                        <a:t>Assignment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err="1">
                          <a:effectLst/>
                        </a:rPr>
                        <a:t>Avalaible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Especifique si el </a:t>
                      </a:r>
                      <a:r>
                        <a:rPr lang="es-ES" sz="900" dirty="0" err="1">
                          <a:effectLst/>
                        </a:rPr>
                        <a:t>SafeAssignment</a:t>
                      </a:r>
                      <a:r>
                        <a:rPr lang="es-ES" sz="900" dirty="0">
                          <a:effectLst/>
                        </a:rPr>
                        <a:t> deberá ser visible o no para los estudiantes.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 err="1">
                          <a:effectLst/>
                        </a:rPr>
                        <a:t>Make</a:t>
                      </a:r>
                      <a:r>
                        <a:rPr lang="es-ES_tradnl" sz="900" dirty="0">
                          <a:effectLst/>
                        </a:rPr>
                        <a:t> </a:t>
                      </a:r>
                      <a:r>
                        <a:rPr lang="es-ES_tradnl" sz="900" dirty="0" err="1">
                          <a:effectLst/>
                        </a:rPr>
                        <a:t>the</a:t>
                      </a:r>
                      <a:r>
                        <a:rPr lang="es-ES_tradnl" sz="900" dirty="0">
                          <a:effectLst/>
                        </a:rPr>
                        <a:t> </a:t>
                      </a:r>
                      <a:r>
                        <a:rPr lang="es-ES_tradnl" sz="900" dirty="0" err="1">
                          <a:effectLst/>
                        </a:rPr>
                        <a:t>assessment</a:t>
                      </a:r>
                      <a:r>
                        <a:rPr lang="es-ES_tradnl" sz="900" dirty="0">
                          <a:effectLst/>
                        </a:rPr>
                        <a:t> </a:t>
                      </a:r>
                      <a:r>
                        <a:rPr lang="es-ES_tradnl" sz="900" dirty="0" err="1">
                          <a:effectLst/>
                        </a:rPr>
                        <a:t>available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</a:rPr>
                        <a:t>Poner las instrucciones a disposición del público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 err="1">
                          <a:effectLst/>
                        </a:rPr>
                        <a:t>Track</a:t>
                      </a:r>
                      <a:r>
                        <a:rPr lang="es-ES_tradnl" sz="900" dirty="0">
                          <a:effectLst/>
                        </a:rPr>
                        <a:t> </a:t>
                      </a:r>
                      <a:r>
                        <a:rPr lang="es-ES_tradnl" sz="900" dirty="0" err="1">
                          <a:effectLst/>
                        </a:rPr>
                        <a:t>Numbres</a:t>
                      </a:r>
                      <a:r>
                        <a:rPr lang="es-ES_tradnl" sz="900" dirty="0">
                          <a:effectLst/>
                        </a:rPr>
                        <a:t> of </a:t>
                      </a:r>
                      <a:r>
                        <a:rPr lang="es-ES_tradnl" sz="900" dirty="0" err="1">
                          <a:effectLst/>
                        </a:rPr>
                        <a:t>views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Número de visitas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0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effectLst/>
                        </a:rPr>
                        <a:t>  </a:t>
                      </a:r>
                      <a:r>
                        <a:rPr lang="es-ES" sz="900" dirty="0" err="1" smtClean="0">
                          <a:effectLst/>
                        </a:rPr>
                        <a:t>Availability</a:t>
                      </a:r>
                      <a:r>
                        <a:rPr lang="es-ES" sz="900" dirty="0" smtClean="0">
                          <a:effectLst/>
                        </a:rPr>
                        <a:t> </a:t>
                      </a:r>
                      <a:r>
                        <a:rPr lang="es-ES" sz="900" dirty="0">
                          <a:effectLst/>
                        </a:rPr>
                        <a:t>Dates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Rango de fechas donde el alumno puede interactuar con el </a:t>
                      </a:r>
                      <a:r>
                        <a:rPr lang="es-ES" sz="900" dirty="0" err="1">
                          <a:effectLst/>
                        </a:rPr>
                        <a:t>SafeAssignment</a:t>
                      </a:r>
                      <a:r>
                        <a:rPr lang="es-ES" sz="900" dirty="0" smtClean="0">
                          <a:effectLst/>
                        </a:rPr>
                        <a:t>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err="1">
                          <a:effectLst/>
                        </a:rPr>
                        <a:t>Draft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Permite a los estudiantes validar sus documentos previos al envío.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02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effectLst/>
                        </a:rPr>
                        <a:t>  </a:t>
                      </a:r>
                      <a:r>
                        <a:rPr lang="es-ES" sz="900" dirty="0" err="1" smtClean="0">
                          <a:effectLst/>
                        </a:rPr>
                        <a:t>Urgent</a:t>
                      </a:r>
                      <a:r>
                        <a:rPr lang="es-ES" sz="900" dirty="0" smtClean="0">
                          <a:effectLst/>
                        </a:rPr>
                        <a:t> </a:t>
                      </a:r>
                      <a:r>
                        <a:rPr lang="es-ES" sz="900" dirty="0" err="1">
                          <a:effectLst/>
                        </a:rPr>
                        <a:t>Checking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Asigna al documento enviado alta prioridad en el proceso de evaluación.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1483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smtClean="0">
                          <a:effectLst/>
                        </a:rPr>
                        <a:t>  </a:t>
                      </a:r>
                      <a:r>
                        <a:rPr lang="es-ES" sz="900" dirty="0" err="1" smtClean="0">
                          <a:effectLst/>
                        </a:rPr>
                        <a:t>Students</a:t>
                      </a:r>
                      <a:r>
                        <a:rPr lang="es-ES" sz="900" dirty="0" smtClean="0">
                          <a:effectLst/>
                        </a:rPr>
                        <a:t> </a:t>
                      </a:r>
                      <a:r>
                        <a:rPr lang="es-ES" sz="900" dirty="0" err="1">
                          <a:effectLst/>
                        </a:rPr>
                        <a:t>Viewable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El estudiante puede ver los documentos generados una vez que su documento ha sido enviado.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err="1">
                          <a:effectLst/>
                        </a:rPr>
                        <a:t>Create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Crear un anuncio acerca del SafeAssignment.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err="1">
                          <a:effectLst/>
                        </a:rPr>
                        <a:t>Subject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Escriba un título para el anuncio.</a:t>
                      </a:r>
                      <a:endParaRPr lang="es-E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  <a:tr h="22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 err="1">
                          <a:effectLst/>
                        </a:rPr>
                        <a:t>Message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83" marR="89483" marT="44741" marB="4474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Escriba un mensaje para el </a:t>
                      </a:r>
                      <a:r>
                        <a:rPr lang="es-ES" sz="900" dirty="0" smtClean="0">
                          <a:effectLst/>
                        </a:rPr>
                        <a:t>anuncio</a:t>
                      </a:r>
                      <a:r>
                        <a:rPr lang="es-ES" sz="900" dirty="0">
                          <a:effectLst/>
                        </a:rPr>
                        <a:t>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21" marR="9321" marT="9321" marB="0" anchor="ctr"/>
                </a:tc>
              </a:tr>
            </a:tbl>
          </a:graphicData>
        </a:graphic>
      </p:graphicFrame>
      <p:sp>
        <p:nvSpPr>
          <p:cNvPr id="53" name="9 Rectángulo"/>
          <p:cNvSpPr/>
          <p:nvPr/>
        </p:nvSpPr>
        <p:spPr>
          <a:xfrm>
            <a:off x="456377" y="3413889"/>
            <a:ext cx="2984455" cy="3168352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6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Ayuda </a:t>
            </a:r>
            <a:r>
              <a:rPr lang="es-ES_tradnl" dirty="0" err="1"/>
              <a:t>Safe</a:t>
            </a:r>
            <a:r>
              <a:rPr lang="es-ES_tradnl" dirty="0"/>
              <a:t> </a:t>
            </a:r>
            <a:r>
              <a:rPr lang="es-ES_tradnl" dirty="0" err="1"/>
              <a:t>Assignment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44488" y="931367"/>
            <a:ext cx="3456383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SafeAssignment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: revisar actividad propuesta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Herramientas de las asignatura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</a:t>
            </a:r>
            <a:endParaRPr lang="es-ES_tradnl" sz="11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SafeAssignments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0701" y="910458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1</a:t>
            </a:r>
            <a:endParaRPr lang="es-ES" sz="1200" b="1" dirty="0">
              <a:solidFill>
                <a:prstClr val="white"/>
              </a:solidFill>
            </a:endParaRPr>
          </a:p>
        </p:txBody>
      </p:sp>
      <p:pic>
        <p:nvPicPr>
          <p:cNvPr id="11" name="10 Imagen"/>
          <p:cNvPicPr/>
          <p:nvPr/>
        </p:nvPicPr>
        <p:blipFill rotWithShape="1">
          <a:blip r:embed="rId2"/>
          <a:srcRect b="88594"/>
          <a:stretch/>
        </p:blipFill>
        <p:spPr>
          <a:xfrm>
            <a:off x="3080791" y="836712"/>
            <a:ext cx="1462813" cy="286989"/>
          </a:xfrm>
          <a:prstGeom prst="rect">
            <a:avLst/>
          </a:prstGeom>
        </p:spPr>
      </p:pic>
      <p:pic>
        <p:nvPicPr>
          <p:cNvPr id="12" name="11 Imagen"/>
          <p:cNvPicPr/>
          <p:nvPr/>
        </p:nvPicPr>
        <p:blipFill rotWithShape="1">
          <a:blip r:embed="rId3"/>
          <a:srcRect l="5970" t="7664" r="30806" b="23606"/>
          <a:stretch/>
        </p:blipFill>
        <p:spPr>
          <a:xfrm>
            <a:off x="5105004" y="980206"/>
            <a:ext cx="1493688" cy="874661"/>
          </a:xfrm>
          <a:prstGeom prst="rect">
            <a:avLst/>
          </a:prstGeom>
        </p:spPr>
      </p:pic>
      <p:cxnSp>
        <p:nvCxnSpPr>
          <p:cNvPr id="17" name="16 Conector recto de flecha"/>
          <p:cNvCxnSpPr>
            <a:endCxn id="12" idx="1"/>
          </p:cNvCxnSpPr>
          <p:nvPr/>
        </p:nvCxnSpPr>
        <p:spPr>
          <a:xfrm flipV="1">
            <a:off x="4509648" y="1417537"/>
            <a:ext cx="595356" cy="1827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8" name="17 Imagen"/>
          <p:cNvPicPr/>
          <p:nvPr/>
        </p:nvPicPr>
        <p:blipFill rotWithShape="1">
          <a:blip r:embed="rId2"/>
          <a:srcRect t="64287" b="7163"/>
          <a:stretch/>
        </p:blipFill>
        <p:spPr>
          <a:xfrm>
            <a:off x="3080791" y="1097959"/>
            <a:ext cx="1462813" cy="718342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3080790" y="1562375"/>
            <a:ext cx="1462813" cy="138433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dirty="0"/>
          </a:p>
        </p:txBody>
      </p:sp>
      <p:sp>
        <p:nvSpPr>
          <p:cNvPr id="8" name="9 Rectángulo"/>
          <p:cNvSpPr/>
          <p:nvPr/>
        </p:nvSpPr>
        <p:spPr>
          <a:xfrm>
            <a:off x="5105004" y="1256216"/>
            <a:ext cx="1493688" cy="23884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344489" y="2119796"/>
            <a:ext cx="3456382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lang="es-ES" sz="1200" dirty="0" smtClean="0">
                <a:solidFill>
                  <a:prstClr val="black"/>
                </a:solidFill>
              </a:rPr>
              <a:t>Revisar actividad propuesta: ver los envíos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40904" y="2074488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34691" y="2319293"/>
            <a:ext cx="3466180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Picha en 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View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Submissions</a:t>
            </a:r>
            <a:endParaRPr lang="es-ES_tradnl" sz="11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848" y="2114024"/>
            <a:ext cx="5554463" cy="129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28 Imagen"/>
          <p:cNvPicPr/>
          <p:nvPr/>
        </p:nvPicPr>
        <p:blipFill>
          <a:blip r:embed="rId5"/>
          <a:stretch>
            <a:fillRect/>
          </a:stretch>
        </p:blipFill>
        <p:spPr>
          <a:xfrm>
            <a:off x="2288704" y="3464029"/>
            <a:ext cx="5400040" cy="1621155"/>
          </a:xfrm>
          <a:prstGeom prst="rect">
            <a:avLst/>
          </a:prstGeom>
          <a:noFill/>
          <a:ln/>
        </p:spPr>
      </p:pic>
      <p:sp>
        <p:nvSpPr>
          <p:cNvPr id="26" name="9 Rectángulo"/>
          <p:cNvSpPr/>
          <p:nvPr/>
        </p:nvSpPr>
        <p:spPr>
          <a:xfrm>
            <a:off x="4736976" y="3866704"/>
            <a:ext cx="300351" cy="216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4538126" y="3072446"/>
            <a:ext cx="5479" cy="34078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3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3" r="12543" b="50000"/>
          <a:stretch/>
        </p:blipFill>
        <p:spPr bwMode="auto">
          <a:xfrm>
            <a:off x="3947527" y="2446094"/>
            <a:ext cx="184068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3" r="12543" b="50000"/>
          <a:stretch/>
        </p:blipFill>
        <p:spPr bwMode="auto">
          <a:xfrm>
            <a:off x="1136576" y="2306307"/>
            <a:ext cx="184068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9 Rectángulo"/>
          <p:cNvSpPr/>
          <p:nvPr/>
        </p:nvSpPr>
        <p:spPr>
          <a:xfrm>
            <a:off x="3967643" y="2856422"/>
            <a:ext cx="1461185" cy="216024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2796518" y="4006186"/>
            <a:ext cx="1940461" cy="8831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51" name="2050 Rectángulo"/>
          <p:cNvSpPr/>
          <p:nvPr/>
        </p:nvSpPr>
        <p:spPr>
          <a:xfrm>
            <a:off x="1608091" y="4889328"/>
            <a:ext cx="155468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b="1" dirty="0"/>
              <a:t>Texto (</a:t>
            </a:r>
            <a:r>
              <a:rPr lang="es-ES" sz="1050" b="1" i="1" dirty="0"/>
              <a:t>Text</a:t>
            </a:r>
            <a:r>
              <a:rPr lang="es-ES" sz="1050" b="1" dirty="0"/>
              <a:t>)</a:t>
            </a:r>
            <a:r>
              <a:rPr lang="es-ES" sz="1050" dirty="0"/>
              <a:t>: </a:t>
            </a:r>
            <a:r>
              <a:rPr lang="es-ES" sz="1050" dirty="0" smtClean="0"/>
              <a:t>Documento o comentarios </a:t>
            </a:r>
            <a:r>
              <a:rPr lang="es-ES" sz="1050" dirty="0"/>
              <a:t>del </a:t>
            </a:r>
            <a:r>
              <a:rPr lang="es-ES" sz="1050" dirty="0" smtClean="0"/>
              <a:t>alumno</a:t>
            </a:r>
            <a:endParaRPr lang="es-ES" sz="1050" dirty="0"/>
          </a:p>
        </p:txBody>
      </p:sp>
      <p:sp>
        <p:nvSpPr>
          <p:cNvPr id="2052" name="2051 Rectángulo"/>
          <p:cNvSpPr/>
          <p:nvPr/>
        </p:nvSpPr>
        <p:spPr>
          <a:xfrm>
            <a:off x="3157523" y="5064968"/>
            <a:ext cx="139978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b="1" dirty="0"/>
              <a:t>Archivo(</a:t>
            </a:r>
            <a:r>
              <a:rPr lang="es-ES" sz="1050" b="1" i="1" dirty="0"/>
              <a:t>File</a:t>
            </a:r>
            <a:r>
              <a:rPr lang="es-ES" sz="1050" b="1" dirty="0"/>
              <a:t>)</a:t>
            </a:r>
            <a:r>
              <a:rPr lang="es-ES" sz="1050" dirty="0"/>
              <a:t>: </a:t>
            </a:r>
            <a:r>
              <a:rPr lang="es-ES" sz="1050" dirty="0" smtClean="0"/>
              <a:t>Descargar </a:t>
            </a:r>
            <a:r>
              <a:rPr lang="es-ES" sz="1050" dirty="0"/>
              <a:t>el envío del alumno.</a:t>
            </a:r>
          </a:p>
        </p:txBody>
      </p:sp>
      <p:sp>
        <p:nvSpPr>
          <p:cNvPr id="2053" name="2052 Rectángulo"/>
          <p:cNvSpPr/>
          <p:nvPr/>
        </p:nvSpPr>
        <p:spPr>
          <a:xfrm>
            <a:off x="4323795" y="5507758"/>
            <a:ext cx="314948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b="1" dirty="0"/>
              <a:t>Correspondencia (</a:t>
            </a:r>
            <a:r>
              <a:rPr lang="es-ES" sz="1050" b="1" dirty="0" err="1"/>
              <a:t>Matching</a:t>
            </a:r>
            <a:r>
              <a:rPr lang="es-ES" sz="1050" b="1" dirty="0" smtClean="0"/>
              <a:t>): </a:t>
            </a:r>
            <a:r>
              <a:rPr lang="es-ES" sz="1050" dirty="0" smtClean="0"/>
              <a:t>Porcentaje sobre </a:t>
            </a:r>
            <a:r>
              <a:rPr lang="es-ES" sz="1050" dirty="0"/>
              <a:t>el grado de </a:t>
            </a:r>
            <a:r>
              <a:rPr lang="es-ES" sz="1050" dirty="0" smtClean="0"/>
              <a:t>plagio: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050" dirty="0" smtClean="0"/>
              <a:t>15% - Algunas citas y pocos bloques de texto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050" dirty="0" smtClean="0"/>
              <a:t>15% - 40 % Material parafraseado o muchas citas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050" dirty="0" smtClean="0"/>
              <a:t>+ 40% Alta probabilidad de copia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050" dirty="0"/>
          </a:p>
        </p:txBody>
      </p:sp>
      <p:sp>
        <p:nvSpPr>
          <p:cNvPr id="2054" name="2053 Rectángulo"/>
          <p:cNvSpPr/>
          <p:nvPr/>
        </p:nvSpPr>
        <p:spPr>
          <a:xfrm>
            <a:off x="7977336" y="5102673"/>
            <a:ext cx="108232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b="1" dirty="0"/>
              <a:t>Informe de SA (</a:t>
            </a:r>
            <a:r>
              <a:rPr lang="es-ES" sz="1050" b="1" i="1" dirty="0"/>
              <a:t>SA </a:t>
            </a:r>
            <a:r>
              <a:rPr lang="es-ES" sz="1050" b="1" i="1" dirty="0" err="1"/>
              <a:t>Report</a:t>
            </a:r>
            <a:r>
              <a:rPr lang="es-ES" sz="1050" b="1" dirty="0"/>
              <a:t>)</a:t>
            </a:r>
            <a:r>
              <a:rPr lang="es-ES" sz="1050" dirty="0"/>
              <a:t>: </a:t>
            </a:r>
            <a:r>
              <a:rPr lang="es-ES" sz="1050" dirty="0" smtClean="0"/>
              <a:t>Informe de </a:t>
            </a:r>
            <a:r>
              <a:rPr lang="es-ES" sz="1050" dirty="0" err="1" smtClean="0"/>
              <a:t>SafeAssignment</a:t>
            </a:r>
            <a:r>
              <a:rPr lang="es-ES" sz="1050" dirty="0" smtClean="0"/>
              <a:t> </a:t>
            </a:r>
            <a:r>
              <a:rPr lang="es-ES" sz="1050" dirty="0"/>
              <a:t>completo.</a:t>
            </a:r>
          </a:p>
        </p:txBody>
      </p:sp>
      <p:sp>
        <p:nvSpPr>
          <p:cNvPr id="2055" name="2054 Rectángulo"/>
          <p:cNvSpPr/>
          <p:nvPr/>
        </p:nvSpPr>
        <p:spPr>
          <a:xfrm>
            <a:off x="7977336" y="3866704"/>
            <a:ext cx="14316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50" b="1" dirty="0"/>
              <a:t>Borrar </a:t>
            </a:r>
            <a:r>
              <a:rPr lang="es-ES" sz="1050" b="1" dirty="0" smtClean="0"/>
              <a:t>intento (</a:t>
            </a:r>
            <a:r>
              <a:rPr lang="es-ES" sz="1050" b="1" dirty="0" err="1" smtClean="0"/>
              <a:t>Submited</a:t>
            </a:r>
            <a:r>
              <a:rPr lang="es-ES" sz="1050" b="1" dirty="0" smtClean="0"/>
              <a:t>)</a:t>
            </a:r>
            <a:r>
              <a:rPr lang="es-ES" sz="1050" dirty="0" smtClean="0"/>
              <a:t>: Eliminar </a:t>
            </a:r>
            <a:r>
              <a:rPr lang="es-ES" sz="1050" dirty="0"/>
              <a:t>el envío de la </a:t>
            </a:r>
            <a:r>
              <a:rPr lang="es-ES" sz="1050" dirty="0" smtClean="0"/>
              <a:t>base de datos.</a:t>
            </a:r>
            <a:endParaRPr lang="es-ES" sz="1050" dirty="0"/>
          </a:p>
        </p:txBody>
      </p:sp>
      <p:sp>
        <p:nvSpPr>
          <p:cNvPr id="45" name="9 Rectángulo"/>
          <p:cNvSpPr/>
          <p:nvPr/>
        </p:nvSpPr>
        <p:spPr>
          <a:xfrm>
            <a:off x="5042799" y="3866704"/>
            <a:ext cx="342249" cy="216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46" name="9 Rectángulo"/>
          <p:cNvSpPr/>
          <p:nvPr/>
        </p:nvSpPr>
        <p:spPr>
          <a:xfrm>
            <a:off x="5422304" y="3866704"/>
            <a:ext cx="538808" cy="216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47" name="9 Rectángulo"/>
          <p:cNvSpPr/>
          <p:nvPr/>
        </p:nvSpPr>
        <p:spPr>
          <a:xfrm>
            <a:off x="5934348" y="3866704"/>
            <a:ext cx="746844" cy="216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48" name="9 Rectángulo"/>
          <p:cNvSpPr/>
          <p:nvPr/>
        </p:nvSpPr>
        <p:spPr>
          <a:xfrm>
            <a:off x="6681192" y="3866704"/>
            <a:ext cx="725036" cy="216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54" name="53 Conector recto de flecha"/>
          <p:cNvCxnSpPr>
            <a:stCxn id="45" idx="2"/>
          </p:cNvCxnSpPr>
          <p:nvPr/>
        </p:nvCxnSpPr>
        <p:spPr>
          <a:xfrm flipH="1">
            <a:off x="3887940" y="4082704"/>
            <a:ext cx="1325984" cy="9822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>
            <a:stCxn id="46" idx="2"/>
          </p:cNvCxnSpPr>
          <p:nvPr/>
        </p:nvCxnSpPr>
        <p:spPr>
          <a:xfrm flipH="1">
            <a:off x="5529065" y="4082704"/>
            <a:ext cx="162643" cy="138370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>
            <a:stCxn id="47" idx="2"/>
          </p:cNvCxnSpPr>
          <p:nvPr/>
        </p:nvCxnSpPr>
        <p:spPr>
          <a:xfrm>
            <a:off x="6307770" y="4082704"/>
            <a:ext cx="1669566" cy="10951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>
            <a:stCxn id="48" idx="3"/>
          </p:cNvCxnSpPr>
          <p:nvPr/>
        </p:nvCxnSpPr>
        <p:spPr>
          <a:xfrm>
            <a:off x="7406228" y="3974704"/>
            <a:ext cx="571108" cy="28297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0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Ayuda </a:t>
            </a:r>
            <a:r>
              <a:rPr lang="es-ES_tradnl" dirty="0" err="1" smtClean="0"/>
              <a:t>Direct</a:t>
            </a:r>
            <a:r>
              <a:rPr lang="es-ES_tradnl" dirty="0" smtClean="0"/>
              <a:t> </a:t>
            </a:r>
            <a:r>
              <a:rPr lang="es-ES_tradnl" dirty="0" err="1" smtClean="0"/>
              <a:t>Submit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44488" y="921324"/>
            <a:ext cx="3456383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SafeAssignment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: revisar actividad propuesta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Herramientas de las asignatura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</a:t>
            </a:r>
            <a:endParaRPr lang="es-ES_tradnl" sz="11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SafeAssignments</a:t>
            </a:r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3 Elipse"/>
          <p:cNvSpPr/>
          <p:nvPr/>
        </p:nvSpPr>
        <p:spPr>
          <a:xfrm>
            <a:off x="50701" y="900415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1</a:t>
            </a:r>
            <a:endParaRPr lang="es-ES" sz="1200" b="1" dirty="0">
              <a:solidFill>
                <a:prstClr val="white"/>
              </a:solidFill>
            </a:endParaRPr>
          </a:p>
        </p:txBody>
      </p:sp>
      <p:pic>
        <p:nvPicPr>
          <p:cNvPr id="5" name="4 Imagen"/>
          <p:cNvPicPr/>
          <p:nvPr/>
        </p:nvPicPr>
        <p:blipFill rotWithShape="1">
          <a:blip r:embed="rId2"/>
          <a:srcRect b="88594"/>
          <a:stretch/>
        </p:blipFill>
        <p:spPr>
          <a:xfrm>
            <a:off x="3080791" y="826669"/>
            <a:ext cx="1462813" cy="286989"/>
          </a:xfrm>
          <a:prstGeom prst="rect">
            <a:avLst/>
          </a:prstGeom>
        </p:spPr>
      </p:pic>
      <p:pic>
        <p:nvPicPr>
          <p:cNvPr id="6" name="5 Imagen"/>
          <p:cNvPicPr/>
          <p:nvPr/>
        </p:nvPicPr>
        <p:blipFill rotWithShape="1">
          <a:blip r:embed="rId3"/>
          <a:srcRect l="5970" t="7664" r="30806" b="23606"/>
          <a:stretch/>
        </p:blipFill>
        <p:spPr>
          <a:xfrm>
            <a:off x="5105004" y="970163"/>
            <a:ext cx="1493688" cy="874661"/>
          </a:xfrm>
          <a:prstGeom prst="rect">
            <a:avLst/>
          </a:prstGeom>
        </p:spPr>
      </p:pic>
      <p:cxnSp>
        <p:nvCxnSpPr>
          <p:cNvPr id="7" name="6 Conector recto de flecha"/>
          <p:cNvCxnSpPr>
            <a:endCxn id="10" idx="1"/>
          </p:cNvCxnSpPr>
          <p:nvPr/>
        </p:nvCxnSpPr>
        <p:spPr>
          <a:xfrm>
            <a:off x="4509648" y="1590234"/>
            <a:ext cx="633811" cy="806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7 Imagen"/>
          <p:cNvPicPr/>
          <p:nvPr/>
        </p:nvPicPr>
        <p:blipFill rotWithShape="1">
          <a:blip r:embed="rId2"/>
          <a:srcRect t="64287" b="7163"/>
          <a:stretch/>
        </p:blipFill>
        <p:spPr>
          <a:xfrm>
            <a:off x="3080791" y="1087916"/>
            <a:ext cx="1462813" cy="718342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3080790" y="1552332"/>
            <a:ext cx="1462813" cy="138433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143459" y="1551445"/>
            <a:ext cx="1493688" cy="23884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4"/>
          <a:stretch/>
        </p:blipFill>
        <p:spPr bwMode="auto">
          <a:xfrm>
            <a:off x="5311382" y="2996952"/>
            <a:ext cx="3386034" cy="2783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Elipse"/>
          <p:cNvSpPr/>
          <p:nvPr/>
        </p:nvSpPr>
        <p:spPr>
          <a:xfrm>
            <a:off x="40904" y="1943532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4" name="13 Elipse"/>
          <p:cNvSpPr/>
          <p:nvPr/>
        </p:nvSpPr>
        <p:spPr>
          <a:xfrm>
            <a:off x="112912" y="3284984"/>
            <a:ext cx="231576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prstClr val="white"/>
                </a:solidFill>
              </a:rPr>
              <a:t>3</a:t>
            </a:r>
            <a:endParaRPr lang="es-ES" sz="1200" b="1" dirty="0">
              <a:solidFill>
                <a:prstClr val="white"/>
              </a:solidFill>
            </a:endParaRPr>
          </a:p>
        </p:txBody>
      </p:sp>
      <p:pic>
        <p:nvPicPr>
          <p:cNvPr id="18" name="17 Imagen"/>
          <p:cNvPicPr/>
          <p:nvPr/>
        </p:nvPicPr>
        <p:blipFill rotWithShape="1">
          <a:blip r:embed="rId5"/>
          <a:srcRect r="2826" b="17590"/>
          <a:stretch/>
        </p:blipFill>
        <p:spPr>
          <a:xfrm>
            <a:off x="4289700" y="1884020"/>
            <a:ext cx="4392488" cy="1085004"/>
          </a:xfrm>
          <a:prstGeom prst="rect">
            <a:avLst/>
          </a:prstGeom>
        </p:spPr>
      </p:pic>
      <p:sp>
        <p:nvSpPr>
          <p:cNvPr id="19" name="18 CuadroTexto"/>
          <p:cNvSpPr txBox="1"/>
          <p:nvPr/>
        </p:nvSpPr>
        <p:spPr>
          <a:xfrm>
            <a:off x="372695" y="1911948"/>
            <a:ext cx="3644201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Dos formas de cotejar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: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Sumit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a </a:t>
            </a:r>
            <a:r>
              <a:rPr lang="es-ES_tradnl" sz="1100" dirty="0" err="1">
                <a:solidFill>
                  <a:prstClr val="black"/>
                </a:solidFill>
                <a:cs typeface="Arial" panose="020B0604020202020204" pitchFamily="34" charset="0"/>
              </a:rPr>
              <a:t>P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aper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&gt;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Upload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File - Documentos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individuales 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o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grupales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Sumit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a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Paper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&gt;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Copy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/Paste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Document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- Se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crea un documento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con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safe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s-ES_tradnl" sz="11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Assignment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9 Rectángulo"/>
          <p:cNvSpPr/>
          <p:nvPr/>
        </p:nvSpPr>
        <p:spPr>
          <a:xfrm>
            <a:off x="5445416" y="2438425"/>
            <a:ext cx="812864" cy="158319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0" name="9 Rectángulo"/>
          <p:cNvSpPr/>
          <p:nvPr/>
        </p:nvSpPr>
        <p:spPr>
          <a:xfrm>
            <a:off x="5445416" y="3789040"/>
            <a:ext cx="2819952" cy="442603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1" name="9 Rectángulo"/>
          <p:cNvSpPr/>
          <p:nvPr/>
        </p:nvSpPr>
        <p:spPr>
          <a:xfrm>
            <a:off x="5445416" y="4242220"/>
            <a:ext cx="2819952" cy="1069544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5313056" y="3773107"/>
            <a:ext cx="144000" cy="144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1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312697" y="4242220"/>
            <a:ext cx="144000" cy="144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2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452520" y="2132856"/>
            <a:ext cx="180000" cy="18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1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452520" y="2456912"/>
            <a:ext cx="180000" cy="18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2</a:t>
            </a:r>
            <a:endParaRPr lang="es-ES" sz="800" b="1" dirty="0">
              <a:solidFill>
                <a:prstClr val="white"/>
              </a:solidFill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6989171" y="2728913"/>
            <a:ext cx="0" cy="48022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10599" y="3209135"/>
            <a:ext cx="3644201" cy="144655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Opciones de Carga</a:t>
            </a:r>
            <a:endParaRPr lang="es-ES_tradnl" sz="11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Sumit</a:t>
            </a:r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as </a:t>
            </a: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Draft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–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Genera un informe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pero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no se añade 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a la base de datos institucional y no se utilizará para cotejar con otros documentos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Skip</a:t>
            </a:r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Plagiarism</a:t>
            </a:r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s-ES_tradnl" sz="11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Checking</a:t>
            </a:r>
            <a:r>
              <a:rPr lang="es-ES_tradnl" sz="1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-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Se añade a la base de datos </a:t>
            </a:r>
            <a:r>
              <a:rPr lang="es-ES_tradnl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institucional archivos de trabajos </a:t>
            </a:r>
            <a:r>
              <a:rPr lang="es-ES_tradnl" sz="11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anteriores sin generar revisión de plagio</a:t>
            </a:r>
          </a:p>
          <a:p>
            <a:pPr algn="just"/>
            <a:endParaRPr lang="es-ES_tradnl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452520" y="3415472"/>
            <a:ext cx="180000" cy="18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3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452520" y="3897072"/>
            <a:ext cx="180000" cy="18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4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31" name="9 Rectángulo"/>
          <p:cNvSpPr/>
          <p:nvPr/>
        </p:nvSpPr>
        <p:spPr>
          <a:xfrm>
            <a:off x="5445416" y="3339990"/>
            <a:ext cx="2819952" cy="144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32" name="9 Rectángulo"/>
          <p:cNvSpPr/>
          <p:nvPr/>
        </p:nvSpPr>
        <p:spPr>
          <a:xfrm>
            <a:off x="5445416" y="3505471"/>
            <a:ext cx="2819952" cy="144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33" name="32 Elipse"/>
          <p:cNvSpPr/>
          <p:nvPr/>
        </p:nvSpPr>
        <p:spPr>
          <a:xfrm>
            <a:off x="5324795" y="3320706"/>
            <a:ext cx="144000" cy="144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3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34" name="33 Elipse"/>
          <p:cNvSpPr/>
          <p:nvPr/>
        </p:nvSpPr>
        <p:spPr>
          <a:xfrm>
            <a:off x="5313056" y="3504030"/>
            <a:ext cx="144000" cy="144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800" b="1" dirty="0" smtClean="0">
                <a:solidFill>
                  <a:prstClr val="white"/>
                </a:solidFill>
              </a:rPr>
              <a:t>4</a:t>
            </a:r>
            <a:endParaRPr lang="es-ES" sz="800" b="1" dirty="0">
              <a:solidFill>
                <a:prstClr val="white"/>
              </a:solidFill>
            </a:endParaRPr>
          </a:p>
        </p:txBody>
      </p:sp>
      <p:sp>
        <p:nvSpPr>
          <p:cNvPr id="35" name="9 Rectángulo"/>
          <p:cNvSpPr/>
          <p:nvPr/>
        </p:nvSpPr>
        <p:spPr>
          <a:xfrm>
            <a:off x="8121352" y="5552306"/>
            <a:ext cx="432048" cy="18095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7653300" y="5552305"/>
            <a:ext cx="468052" cy="11425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4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Sugerencias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848544" y="1052736"/>
            <a:ext cx="727280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b="1" dirty="0" smtClean="0">
                <a:solidFill>
                  <a:srgbClr val="C00000"/>
                </a:solidFill>
              </a:rPr>
              <a:t>Base de datos de la institución: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Base de datos independientes de la base de datos interna de cada institución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Compara los documentos con: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Páginas de internet (wiki, blogs…)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Artículos dentro de revistas como UNED (desde 1990)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s-ES_tradnl" sz="11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s-ES_tradnl" sz="1100" dirty="0" smtClean="0"/>
          </a:p>
          <a:p>
            <a:r>
              <a:rPr lang="es-ES_tradnl" sz="1400" b="1" smtClean="0">
                <a:solidFill>
                  <a:srgbClr val="C00000"/>
                </a:solidFill>
              </a:rPr>
              <a:t>Sugerencias de </a:t>
            </a:r>
            <a:r>
              <a:rPr lang="es-ES_tradnl" sz="1400" b="1" dirty="0" smtClean="0">
                <a:solidFill>
                  <a:srgbClr val="C00000"/>
                </a:solidFill>
              </a:rPr>
              <a:t>uso: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El </a:t>
            </a:r>
            <a:r>
              <a:rPr lang="es-ES_tradnl" sz="1100" u="sng" dirty="0" smtClean="0"/>
              <a:t>profesor puede cotejar </a:t>
            </a:r>
            <a:r>
              <a:rPr lang="es-ES_tradnl" sz="1100" dirty="0" smtClean="0"/>
              <a:t>los documentos de las actividades que han </a:t>
            </a:r>
            <a:r>
              <a:rPr lang="es-ES_tradnl" sz="1100" u="sng" dirty="0" smtClean="0"/>
              <a:t>enviados</a:t>
            </a:r>
            <a:r>
              <a:rPr lang="es-ES_tradnl" sz="1100" dirty="0" smtClean="0"/>
              <a:t> los alumnos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El </a:t>
            </a:r>
            <a:r>
              <a:rPr lang="es-ES_tradnl" sz="1100" u="sng" dirty="0" smtClean="0"/>
              <a:t>profesor puede cotejar </a:t>
            </a:r>
            <a:r>
              <a:rPr lang="es-ES_tradnl" sz="1100" dirty="0" smtClean="0"/>
              <a:t>un documento que se haya </a:t>
            </a:r>
            <a:r>
              <a:rPr lang="es-ES_tradnl" sz="1100" u="sng" dirty="0" smtClean="0"/>
              <a:t>descargado</a:t>
            </a:r>
            <a:r>
              <a:rPr lang="es-ES_tradnl" sz="1100" dirty="0" smtClean="0"/>
              <a:t> en su ordenador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El profesor puede </a:t>
            </a:r>
            <a:r>
              <a:rPr lang="es-ES_tradnl" sz="1100" u="sng" dirty="0" smtClean="0"/>
              <a:t>subir los archivos </a:t>
            </a:r>
            <a:r>
              <a:rPr lang="es-ES_tradnl" sz="1100" dirty="0" smtClean="0"/>
              <a:t>de sus alumnos (.</a:t>
            </a:r>
            <a:r>
              <a:rPr lang="es-ES_tradnl" sz="1100" dirty="0" err="1" smtClean="0"/>
              <a:t>zip</a:t>
            </a:r>
            <a:r>
              <a:rPr lang="es-ES_tradnl" sz="1100" dirty="0" smtClean="0"/>
              <a:t>) para: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Compararlos con envíos próximos de otros cursos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Cotejar los documentos con la base de datos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s-ES_tradnl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100" dirty="0" smtClean="0"/>
              <a:t> El </a:t>
            </a:r>
            <a:r>
              <a:rPr lang="es-ES_tradnl" sz="1100" u="sng" dirty="0" smtClean="0"/>
              <a:t>profesor puede subir los archivos </a:t>
            </a:r>
            <a:r>
              <a:rPr lang="es-ES_tradnl" sz="1100" dirty="0" smtClean="0"/>
              <a:t>de los alumnos </a:t>
            </a:r>
            <a:r>
              <a:rPr lang="es-ES_tradnl" sz="1100" u="sng" dirty="0" smtClean="0"/>
              <a:t>sin necesidad de cotejar</a:t>
            </a:r>
            <a:endParaRPr lang="es-ES" sz="1100" u="sng" dirty="0"/>
          </a:p>
        </p:txBody>
      </p:sp>
    </p:spTree>
    <p:extLst>
      <p:ext uri="{BB962C8B-B14F-4D97-AF65-F5344CB8AC3E}">
        <p14:creationId xmlns:p14="http://schemas.microsoft.com/office/powerpoint/2010/main" val="17097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FF0000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95000"/>
          </a:schemeClr>
        </a:solidFill>
        <a:ln w="19050">
          <a:noFill/>
        </a:ln>
      </a:spPr>
      <a:bodyPr wrap="square" lIns="36000" rIns="36000" rtlCol="0">
        <a:spAutoFit/>
      </a:bodyPr>
      <a:lstStyle>
        <a:defPPr>
          <a:defRPr sz="1100" b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507</Words>
  <Application>Microsoft Office PowerPoint</Application>
  <PresentationFormat>A4 (210 x 297 mm)</PresentationFormat>
  <Paragraphs>102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1_Tema de Office</vt:lpstr>
      <vt:lpstr>Ayuda Safe Assignment</vt:lpstr>
      <vt:lpstr>Ayuda Safe Assignment</vt:lpstr>
      <vt:lpstr>Ayuda Direct Submit</vt:lpstr>
      <vt:lpstr>Sugerencias</vt:lpstr>
    </vt:vector>
  </TitlesOfParts>
  <Company>Universidad de Navarra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 Blogs</dc:title>
  <dc:creator>Servicios Informáticos</dc:creator>
  <cp:lastModifiedBy>sysadmin</cp:lastModifiedBy>
  <cp:revision>57</cp:revision>
  <dcterms:created xsi:type="dcterms:W3CDTF">2014-06-04T10:21:39Z</dcterms:created>
  <dcterms:modified xsi:type="dcterms:W3CDTF">2015-03-06T12:14:08Z</dcterms:modified>
</cp:coreProperties>
</file>