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70" r:id="rId4"/>
    <p:sldId id="268" r:id="rId5"/>
    <p:sldId id="267" r:id="rId6"/>
    <p:sldId id="265" r:id="rId7"/>
    <p:sldId id="259" r:id="rId8"/>
    <p:sldId id="260" r:id="rId9"/>
    <p:sldId id="257" r:id="rId10"/>
    <p:sldId id="269" r:id="rId11"/>
    <p:sldId id="264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88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9FAAD0-77A3-433B-B1F7-6EA457FA39BC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D372849-C6EF-4282-8597-7BE12F297BB3}">
      <dgm:prSet phldrT="[Texto]"/>
      <dgm:spPr/>
      <dgm:t>
        <a:bodyPr/>
        <a:lstStyle/>
        <a:p>
          <a:r>
            <a:rPr lang="es-ES_tradnl" b="1" u="sng" dirty="0" smtClean="0"/>
            <a:t>Informal Training: </a:t>
          </a:r>
          <a:r>
            <a:rPr lang="es-ES_tradnl" dirty="0" err="1" smtClean="0"/>
            <a:t>Student</a:t>
          </a:r>
          <a:r>
            <a:rPr lang="es-ES_tradnl" dirty="0" smtClean="0"/>
            <a:t> </a:t>
          </a:r>
          <a:r>
            <a:rPr lang="es-ES_tradnl" dirty="0" err="1" smtClean="0"/>
            <a:t>joins</a:t>
          </a:r>
          <a:r>
            <a:rPr lang="es-ES_tradnl" dirty="0" smtClean="0"/>
            <a:t> Case </a:t>
          </a:r>
          <a:r>
            <a:rPr lang="es-ES_tradnl" dirty="0" err="1" smtClean="0"/>
            <a:t>Competition</a:t>
          </a:r>
          <a:r>
            <a:rPr lang="es-ES_tradnl" dirty="0" smtClean="0"/>
            <a:t> Club (CCC)</a:t>
          </a:r>
          <a:endParaRPr lang="en-US" dirty="0"/>
        </a:p>
      </dgm:t>
    </dgm:pt>
    <dgm:pt modelId="{EC104CD4-EE16-44A9-94DA-DF0D3D5271C8}" type="parTrans" cxnId="{FD7E6DA4-C1FB-4133-905E-ECE1F8A4EB0D}">
      <dgm:prSet/>
      <dgm:spPr/>
      <dgm:t>
        <a:bodyPr/>
        <a:lstStyle/>
        <a:p>
          <a:endParaRPr lang="en-US"/>
        </a:p>
      </dgm:t>
    </dgm:pt>
    <dgm:pt modelId="{D3FF6A46-5B72-4FA1-8426-4BA4A5C59809}" type="sibTrans" cxnId="{FD7E6DA4-C1FB-4133-905E-ECE1F8A4EB0D}">
      <dgm:prSet/>
      <dgm:spPr/>
      <dgm:t>
        <a:bodyPr/>
        <a:lstStyle/>
        <a:p>
          <a:endParaRPr lang="en-US"/>
        </a:p>
      </dgm:t>
    </dgm:pt>
    <dgm:pt modelId="{A5369A5B-3BA5-49F9-BBA5-C20E88D30FCC}">
      <dgm:prSet phldrT="[Texto]"/>
      <dgm:spPr/>
      <dgm:t>
        <a:bodyPr/>
        <a:lstStyle/>
        <a:p>
          <a:r>
            <a:rPr lang="es-ES_tradnl" b="1" u="sng" dirty="0" smtClean="0"/>
            <a:t>Formal Training: </a:t>
          </a:r>
          <a:r>
            <a:rPr lang="es-ES_tradnl" dirty="0" err="1" smtClean="0"/>
            <a:t>Student</a:t>
          </a:r>
          <a:r>
            <a:rPr lang="es-ES_tradnl" dirty="0" smtClean="0"/>
            <a:t> </a:t>
          </a:r>
          <a:r>
            <a:rPr lang="es-ES_tradnl" dirty="0" err="1" smtClean="0"/>
            <a:t>receives</a:t>
          </a:r>
          <a:r>
            <a:rPr lang="es-ES_tradnl" dirty="0" smtClean="0"/>
            <a:t> CCOP, BCA, ICCT</a:t>
          </a:r>
          <a:endParaRPr lang="en-US" dirty="0"/>
        </a:p>
      </dgm:t>
    </dgm:pt>
    <dgm:pt modelId="{802C8FD5-3E5A-4169-A082-E1942DBC69E6}" type="parTrans" cxnId="{6ECCC2E0-7941-49AF-81BE-DBFE387EFF68}">
      <dgm:prSet/>
      <dgm:spPr/>
      <dgm:t>
        <a:bodyPr/>
        <a:lstStyle/>
        <a:p>
          <a:endParaRPr lang="en-US"/>
        </a:p>
      </dgm:t>
    </dgm:pt>
    <dgm:pt modelId="{BF3A80DE-1A18-43E9-A669-D029C7EE6514}" type="sibTrans" cxnId="{6ECCC2E0-7941-49AF-81BE-DBFE387EFF68}">
      <dgm:prSet/>
      <dgm:spPr/>
      <dgm:t>
        <a:bodyPr/>
        <a:lstStyle/>
        <a:p>
          <a:endParaRPr lang="en-US"/>
        </a:p>
      </dgm:t>
    </dgm:pt>
    <dgm:pt modelId="{BDA29B0B-AA1C-4B86-9670-DD82166AE1DF}">
      <dgm:prSet phldrT="[Texto]"/>
      <dgm:spPr>
        <a:solidFill>
          <a:srgbClr val="FFC000"/>
        </a:solidFill>
      </dgm:spPr>
      <dgm:t>
        <a:bodyPr/>
        <a:lstStyle/>
        <a:p>
          <a:r>
            <a:rPr lang="es-ES_tradnl" b="1" u="sng" dirty="0" smtClean="0"/>
            <a:t>International Case </a:t>
          </a:r>
          <a:r>
            <a:rPr lang="es-ES_tradnl" b="1" u="sng" dirty="0" err="1" smtClean="0"/>
            <a:t>Competitions</a:t>
          </a:r>
          <a:r>
            <a:rPr lang="es-ES_tradnl" b="1" u="sng" dirty="0" smtClean="0"/>
            <a:t> (ICC): </a:t>
          </a:r>
          <a:r>
            <a:rPr lang="es-ES_tradnl" dirty="0" err="1" smtClean="0"/>
            <a:t>Canada</a:t>
          </a:r>
          <a:r>
            <a:rPr lang="es-ES_tradnl" dirty="0" smtClean="0"/>
            <a:t>, Hong Kong, </a:t>
          </a:r>
          <a:r>
            <a:rPr lang="es-ES_tradnl" dirty="0" err="1" smtClean="0"/>
            <a:t>Singapore</a:t>
          </a:r>
          <a:r>
            <a:rPr lang="es-ES_tradnl" dirty="0" smtClean="0"/>
            <a:t>, USA, etc.</a:t>
          </a:r>
          <a:endParaRPr lang="en-US" dirty="0"/>
        </a:p>
      </dgm:t>
    </dgm:pt>
    <dgm:pt modelId="{B6622AE7-A18A-4902-8956-FD2CBA0AAA8C}" type="parTrans" cxnId="{341EEF10-2DF9-44ED-8A74-D04955030433}">
      <dgm:prSet/>
      <dgm:spPr/>
      <dgm:t>
        <a:bodyPr/>
        <a:lstStyle/>
        <a:p>
          <a:endParaRPr lang="en-US"/>
        </a:p>
      </dgm:t>
    </dgm:pt>
    <dgm:pt modelId="{71894C66-C483-4833-8968-4435AE1FB580}" type="sibTrans" cxnId="{341EEF10-2DF9-44ED-8A74-D04955030433}">
      <dgm:prSet/>
      <dgm:spPr/>
      <dgm:t>
        <a:bodyPr/>
        <a:lstStyle/>
        <a:p>
          <a:endParaRPr lang="en-US"/>
        </a:p>
      </dgm:t>
    </dgm:pt>
    <dgm:pt modelId="{30ECF280-AFA3-46E2-9A20-E9D1384BDF07}">
      <dgm:prSet phldrT="[Texto]"/>
      <dgm:spPr/>
      <dgm:t>
        <a:bodyPr/>
        <a:lstStyle/>
        <a:p>
          <a:r>
            <a:rPr lang="es-ES_tradnl" b="1" u="sng" dirty="0" err="1" smtClean="0"/>
            <a:t>Student</a:t>
          </a:r>
          <a:r>
            <a:rPr lang="es-ES_tradnl" b="1" u="sng" dirty="0" smtClean="0"/>
            <a:t> </a:t>
          </a:r>
          <a:r>
            <a:rPr lang="es-ES_tradnl" b="1" u="sng" dirty="0" err="1" smtClean="0"/>
            <a:t>Trainers</a:t>
          </a:r>
          <a:r>
            <a:rPr lang="es-ES_tradnl" b="1" u="sng" dirty="0" smtClean="0"/>
            <a:t>: </a:t>
          </a:r>
          <a:r>
            <a:rPr lang="es-ES_tradnl" dirty="0" smtClean="0"/>
            <a:t>Case </a:t>
          </a:r>
          <a:r>
            <a:rPr lang="es-ES_tradnl" dirty="0" err="1" smtClean="0"/>
            <a:t>Competition</a:t>
          </a:r>
          <a:r>
            <a:rPr lang="es-ES_tradnl" dirty="0" smtClean="0"/>
            <a:t> Club </a:t>
          </a:r>
          <a:r>
            <a:rPr lang="es-ES_tradnl" dirty="0" err="1" smtClean="0"/>
            <a:t>Trainers</a:t>
          </a:r>
          <a:r>
            <a:rPr lang="es-ES_tradnl" dirty="0" smtClean="0"/>
            <a:t> (CCCT)</a:t>
          </a:r>
          <a:endParaRPr lang="en-US" dirty="0"/>
        </a:p>
      </dgm:t>
    </dgm:pt>
    <dgm:pt modelId="{9DC98804-BAA7-4993-9D89-58A01D17C60E}" type="parTrans" cxnId="{F35C1657-96CE-42A3-8E19-0DE7D071D1EE}">
      <dgm:prSet/>
      <dgm:spPr/>
      <dgm:t>
        <a:bodyPr/>
        <a:lstStyle/>
        <a:p>
          <a:endParaRPr lang="en-US"/>
        </a:p>
      </dgm:t>
    </dgm:pt>
    <dgm:pt modelId="{38E78A14-20E6-4E1E-922C-738F054A2AB3}" type="sibTrans" cxnId="{F35C1657-96CE-42A3-8E19-0DE7D071D1EE}">
      <dgm:prSet/>
      <dgm:spPr/>
      <dgm:t>
        <a:bodyPr/>
        <a:lstStyle/>
        <a:p>
          <a:endParaRPr lang="en-US"/>
        </a:p>
      </dgm:t>
    </dgm:pt>
    <dgm:pt modelId="{9E4593E5-CCC2-4B53-859C-4A9C665811C9}">
      <dgm:prSet phldrT="[Texto]"/>
      <dgm:spPr/>
      <dgm:t>
        <a:bodyPr/>
        <a:lstStyle/>
        <a:p>
          <a:r>
            <a:rPr lang="es-ES_tradnl" b="1" u="sng" dirty="0" err="1" smtClean="0"/>
            <a:t>Student</a:t>
          </a:r>
          <a:r>
            <a:rPr lang="es-ES_tradnl" b="1" u="sng" dirty="0" smtClean="0"/>
            <a:t> </a:t>
          </a:r>
          <a:r>
            <a:rPr lang="es-ES_tradnl" b="1" u="sng" dirty="0" err="1" smtClean="0"/>
            <a:t>Leaders</a:t>
          </a:r>
          <a:r>
            <a:rPr lang="es-ES_tradnl" b="1" u="sng" dirty="0" smtClean="0"/>
            <a:t>:</a:t>
          </a:r>
        </a:p>
        <a:p>
          <a:r>
            <a:rPr lang="es-ES_tradnl" dirty="0" err="1" smtClean="0"/>
            <a:t>Development</a:t>
          </a:r>
          <a:r>
            <a:rPr lang="es-ES_tradnl" dirty="0" smtClean="0"/>
            <a:t> of CCC </a:t>
          </a:r>
          <a:r>
            <a:rPr lang="es-ES_tradnl" dirty="0" err="1" smtClean="0"/>
            <a:t>Leadership</a:t>
          </a:r>
          <a:endParaRPr lang="en-US" dirty="0"/>
        </a:p>
      </dgm:t>
    </dgm:pt>
    <dgm:pt modelId="{02A9B396-335E-4F8F-99D4-6C822824C493}" type="parTrans" cxnId="{35B6CB34-A0DB-4B2B-80A0-7EBA585D93FB}">
      <dgm:prSet/>
      <dgm:spPr/>
      <dgm:t>
        <a:bodyPr/>
        <a:lstStyle/>
        <a:p>
          <a:endParaRPr lang="en-US"/>
        </a:p>
      </dgm:t>
    </dgm:pt>
    <dgm:pt modelId="{926BF576-A497-44BA-B879-6ED963D6C59A}" type="sibTrans" cxnId="{35B6CB34-A0DB-4B2B-80A0-7EBA585D93FB}">
      <dgm:prSet/>
      <dgm:spPr/>
      <dgm:t>
        <a:bodyPr/>
        <a:lstStyle/>
        <a:p>
          <a:endParaRPr lang="en-US"/>
        </a:p>
      </dgm:t>
    </dgm:pt>
    <dgm:pt modelId="{0E56D82A-6537-4AA4-931D-CFB795BF9B36}" type="pres">
      <dgm:prSet presAssocID="{CD9FAAD0-77A3-433B-B1F7-6EA457FA39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3FA2BD-25BC-4161-B6E1-476D9A870228}" type="pres">
      <dgm:prSet presAssocID="{ED372849-C6EF-4282-8597-7BE12F297BB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82611-914E-42F5-B8EC-E6E0F5D548C5}" type="pres">
      <dgm:prSet presAssocID="{ED372849-C6EF-4282-8597-7BE12F297BB3}" presName="spNode" presStyleCnt="0"/>
      <dgm:spPr/>
    </dgm:pt>
    <dgm:pt modelId="{E021E75D-5063-49F8-8FAE-557F1D29B510}" type="pres">
      <dgm:prSet presAssocID="{D3FF6A46-5B72-4FA1-8426-4BA4A5C59809}" presName="sibTrans" presStyleLbl="sibTrans1D1" presStyleIdx="0" presStyleCnt="5"/>
      <dgm:spPr/>
      <dgm:t>
        <a:bodyPr/>
        <a:lstStyle/>
        <a:p>
          <a:endParaRPr lang="en-US"/>
        </a:p>
      </dgm:t>
    </dgm:pt>
    <dgm:pt modelId="{BB4DA944-40D2-43B4-8A75-150CAE3B227C}" type="pres">
      <dgm:prSet presAssocID="{A5369A5B-3BA5-49F9-BBA5-C20E88D30FC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CF671-663F-455B-9B42-C44FB737FC39}" type="pres">
      <dgm:prSet presAssocID="{A5369A5B-3BA5-49F9-BBA5-C20E88D30FCC}" presName="spNode" presStyleCnt="0"/>
      <dgm:spPr/>
    </dgm:pt>
    <dgm:pt modelId="{550B99E6-C1DE-4DF8-979E-123C7DEFD764}" type="pres">
      <dgm:prSet presAssocID="{BF3A80DE-1A18-43E9-A669-D029C7EE6514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2CB5DE-03B6-4A07-AD45-6E202D5898D9}" type="pres">
      <dgm:prSet presAssocID="{BDA29B0B-AA1C-4B86-9670-DD82166AE1D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9A2E7A-94F5-4215-A854-70E74B28341E}" type="pres">
      <dgm:prSet presAssocID="{BDA29B0B-AA1C-4B86-9670-DD82166AE1DF}" presName="spNode" presStyleCnt="0"/>
      <dgm:spPr/>
    </dgm:pt>
    <dgm:pt modelId="{0693F885-AF34-4A60-9967-B2DDD1501F13}" type="pres">
      <dgm:prSet presAssocID="{71894C66-C483-4833-8968-4435AE1FB580}" presName="sibTrans" presStyleLbl="sibTrans1D1" presStyleIdx="2" presStyleCnt="5"/>
      <dgm:spPr/>
      <dgm:t>
        <a:bodyPr/>
        <a:lstStyle/>
        <a:p>
          <a:endParaRPr lang="en-US"/>
        </a:p>
      </dgm:t>
    </dgm:pt>
    <dgm:pt modelId="{CF64EA7B-E793-4EA4-81DD-FCD9331D6840}" type="pres">
      <dgm:prSet presAssocID="{30ECF280-AFA3-46E2-9A20-E9D1384BDF0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0F0D44-DD49-496C-A44E-283E5F19DE22}" type="pres">
      <dgm:prSet presAssocID="{30ECF280-AFA3-46E2-9A20-E9D1384BDF07}" presName="spNode" presStyleCnt="0"/>
      <dgm:spPr/>
    </dgm:pt>
    <dgm:pt modelId="{F078CE00-AF7B-4BB2-8063-28E2B8121BED}" type="pres">
      <dgm:prSet presAssocID="{38E78A14-20E6-4E1E-922C-738F054A2AB3}" presName="sibTrans" presStyleLbl="sibTrans1D1" presStyleIdx="3" presStyleCnt="5"/>
      <dgm:spPr/>
      <dgm:t>
        <a:bodyPr/>
        <a:lstStyle/>
        <a:p>
          <a:endParaRPr lang="en-US"/>
        </a:p>
      </dgm:t>
    </dgm:pt>
    <dgm:pt modelId="{768512BC-FBF9-4CA4-8FA3-9BB84BD58595}" type="pres">
      <dgm:prSet presAssocID="{9E4593E5-CCC2-4B53-859C-4A9C665811C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7D813-BA38-465A-A41B-7B5448C91EFE}" type="pres">
      <dgm:prSet presAssocID="{9E4593E5-CCC2-4B53-859C-4A9C665811C9}" presName="spNode" presStyleCnt="0"/>
      <dgm:spPr/>
    </dgm:pt>
    <dgm:pt modelId="{BDA26184-D319-41A4-A18B-CC222DEDBD9C}" type="pres">
      <dgm:prSet presAssocID="{926BF576-A497-44BA-B879-6ED963D6C59A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8909085A-DF3D-4789-A42A-4E43B0A6F715}" type="presOf" srcId="{D3FF6A46-5B72-4FA1-8426-4BA4A5C59809}" destId="{E021E75D-5063-49F8-8FAE-557F1D29B510}" srcOrd="0" destOrd="0" presId="urn:microsoft.com/office/officeart/2005/8/layout/cycle5"/>
    <dgm:cxn modelId="{0359D05B-CE72-498B-931B-6303D2C8E137}" type="presOf" srcId="{9E4593E5-CCC2-4B53-859C-4A9C665811C9}" destId="{768512BC-FBF9-4CA4-8FA3-9BB84BD58595}" srcOrd="0" destOrd="0" presId="urn:microsoft.com/office/officeart/2005/8/layout/cycle5"/>
    <dgm:cxn modelId="{39320310-33B2-4439-A9B0-B329DA1A123D}" type="presOf" srcId="{30ECF280-AFA3-46E2-9A20-E9D1384BDF07}" destId="{CF64EA7B-E793-4EA4-81DD-FCD9331D6840}" srcOrd="0" destOrd="0" presId="urn:microsoft.com/office/officeart/2005/8/layout/cycle5"/>
    <dgm:cxn modelId="{F35C1657-96CE-42A3-8E19-0DE7D071D1EE}" srcId="{CD9FAAD0-77A3-433B-B1F7-6EA457FA39BC}" destId="{30ECF280-AFA3-46E2-9A20-E9D1384BDF07}" srcOrd="3" destOrd="0" parTransId="{9DC98804-BAA7-4993-9D89-58A01D17C60E}" sibTransId="{38E78A14-20E6-4E1E-922C-738F054A2AB3}"/>
    <dgm:cxn modelId="{341EEF10-2DF9-44ED-8A74-D04955030433}" srcId="{CD9FAAD0-77A3-433B-B1F7-6EA457FA39BC}" destId="{BDA29B0B-AA1C-4B86-9670-DD82166AE1DF}" srcOrd="2" destOrd="0" parTransId="{B6622AE7-A18A-4902-8956-FD2CBA0AAA8C}" sibTransId="{71894C66-C483-4833-8968-4435AE1FB580}"/>
    <dgm:cxn modelId="{80FBC1FA-F9F1-4D90-A6B8-686E3B9E14B8}" type="presOf" srcId="{38E78A14-20E6-4E1E-922C-738F054A2AB3}" destId="{F078CE00-AF7B-4BB2-8063-28E2B8121BED}" srcOrd="0" destOrd="0" presId="urn:microsoft.com/office/officeart/2005/8/layout/cycle5"/>
    <dgm:cxn modelId="{FD7E6DA4-C1FB-4133-905E-ECE1F8A4EB0D}" srcId="{CD9FAAD0-77A3-433B-B1F7-6EA457FA39BC}" destId="{ED372849-C6EF-4282-8597-7BE12F297BB3}" srcOrd="0" destOrd="0" parTransId="{EC104CD4-EE16-44A9-94DA-DF0D3D5271C8}" sibTransId="{D3FF6A46-5B72-4FA1-8426-4BA4A5C59809}"/>
    <dgm:cxn modelId="{EE0AF55F-39F9-4B30-AD18-7B279A0BC1CE}" type="presOf" srcId="{BF3A80DE-1A18-43E9-A669-D029C7EE6514}" destId="{550B99E6-C1DE-4DF8-979E-123C7DEFD764}" srcOrd="0" destOrd="0" presId="urn:microsoft.com/office/officeart/2005/8/layout/cycle5"/>
    <dgm:cxn modelId="{EAA831F5-2B14-455C-B1CD-929834DD1DF1}" type="presOf" srcId="{ED372849-C6EF-4282-8597-7BE12F297BB3}" destId="{403FA2BD-25BC-4161-B6E1-476D9A870228}" srcOrd="0" destOrd="0" presId="urn:microsoft.com/office/officeart/2005/8/layout/cycle5"/>
    <dgm:cxn modelId="{3800CD15-9707-46FA-AA59-1A0ABA0ECFEC}" type="presOf" srcId="{CD9FAAD0-77A3-433B-B1F7-6EA457FA39BC}" destId="{0E56D82A-6537-4AA4-931D-CFB795BF9B36}" srcOrd="0" destOrd="0" presId="urn:microsoft.com/office/officeart/2005/8/layout/cycle5"/>
    <dgm:cxn modelId="{01C8C460-04D4-4EC7-AAD0-A26630F25E8F}" type="presOf" srcId="{926BF576-A497-44BA-B879-6ED963D6C59A}" destId="{BDA26184-D319-41A4-A18B-CC222DEDBD9C}" srcOrd="0" destOrd="0" presId="urn:microsoft.com/office/officeart/2005/8/layout/cycle5"/>
    <dgm:cxn modelId="{6ECCC2E0-7941-49AF-81BE-DBFE387EFF68}" srcId="{CD9FAAD0-77A3-433B-B1F7-6EA457FA39BC}" destId="{A5369A5B-3BA5-49F9-BBA5-C20E88D30FCC}" srcOrd="1" destOrd="0" parTransId="{802C8FD5-3E5A-4169-A082-E1942DBC69E6}" sibTransId="{BF3A80DE-1A18-43E9-A669-D029C7EE6514}"/>
    <dgm:cxn modelId="{D6C41ECC-D8D9-48B6-B04C-E270600C4540}" type="presOf" srcId="{BDA29B0B-AA1C-4B86-9670-DD82166AE1DF}" destId="{E42CB5DE-03B6-4A07-AD45-6E202D5898D9}" srcOrd="0" destOrd="0" presId="urn:microsoft.com/office/officeart/2005/8/layout/cycle5"/>
    <dgm:cxn modelId="{3F43A3D1-4DF5-4619-896B-7E72EF8F547B}" type="presOf" srcId="{A5369A5B-3BA5-49F9-BBA5-C20E88D30FCC}" destId="{BB4DA944-40D2-43B4-8A75-150CAE3B227C}" srcOrd="0" destOrd="0" presId="urn:microsoft.com/office/officeart/2005/8/layout/cycle5"/>
    <dgm:cxn modelId="{35B6CB34-A0DB-4B2B-80A0-7EBA585D93FB}" srcId="{CD9FAAD0-77A3-433B-B1F7-6EA457FA39BC}" destId="{9E4593E5-CCC2-4B53-859C-4A9C665811C9}" srcOrd="4" destOrd="0" parTransId="{02A9B396-335E-4F8F-99D4-6C822824C493}" sibTransId="{926BF576-A497-44BA-B879-6ED963D6C59A}"/>
    <dgm:cxn modelId="{69E32830-1612-4236-8E9E-7B3000E83817}" type="presOf" srcId="{71894C66-C483-4833-8968-4435AE1FB580}" destId="{0693F885-AF34-4A60-9967-B2DDD1501F13}" srcOrd="0" destOrd="0" presId="urn:microsoft.com/office/officeart/2005/8/layout/cycle5"/>
    <dgm:cxn modelId="{B41AC8E8-5E77-4EF4-B472-C40A163B1393}" type="presParOf" srcId="{0E56D82A-6537-4AA4-931D-CFB795BF9B36}" destId="{403FA2BD-25BC-4161-B6E1-476D9A870228}" srcOrd="0" destOrd="0" presId="urn:microsoft.com/office/officeart/2005/8/layout/cycle5"/>
    <dgm:cxn modelId="{86F47832-D6B8-4C6D-A10E-7D866CA57239}" type="presParOf" srcId="{0E56D82A-6537-4AA4-931D-CFB795BF9B36}" destId="{20782611-914E-42F5-B8EC-E6E0F5D548C5}" srcOrd="1" destOrd="0" presId="urn:microsoft.com/office/officeart/2005/8/layout/cycle5"/>
    <dgm:cxn modelId="{A88F0222-1EC2-4929-85E8-E6A2EB9AFC00}" type="presParOf" srcId="{0E56D82A-6537-4AA4-931D-CFB795BF9B36}" destId="{E021E75D-5063-49F8-8FAE-557F1D29B510}" srcOrd="2" destOrd="0" presId="urn:microsoft.com/office/officeart/2005/8/layout/cycle5"/>
    <dgm:cxn modelId="{F2A4BBE7-47E5-4F9A-9E8B-27B3774260AC}" type="presParOf" srcId="{0E56D82A-6537-4AA4-931D-CFB795BF9B36}" destId="{BB4DA944-40D2-43B4-8A75-150CAE3B227C}" srcOrd="3" destOrd="0" presId="urn:microsoft.com/office/officeart/2005/8/layout/cycle5"/>
    <dgm:cxn modelId="{B3EA2FB0-59C2-4126-84F3-F6BF1CB5BBC7}" type="presParOf" srcId="{0E56D82A-6537-4AA4-931D-CFB795BF9B36}" destId="{B63CF671-663F-455B-9B42-C44FB737FC39}" srcOrd="4" destOrd="0" presId="urn:microsoft.com/office/officeart/2005/8/layout/cycle5"/>
    <dgm:cxn modelId="{FCCBDFCF-BFC0-43D8-8AED-0C3FA3818C12}" type="presParOf" srcId="{0E56D82A-6537-4AA4-931D-CFB795BF9B36}" destId="{550B99E6-C1DE-4DF8-979E-123C7DEFD764}" srcOrd="5" destOrd="0" presId="urn:microsoft.com/office/officeart/2005/8/layout/cycle5"/>
    <dgm:cxn modelId="{A6D1A7E8-9B07-4219-9DE7-EFBEE06AA346}" type="presParOf" srcId="{0E56D82A-6537-4AA4-931D-CFB795BF9B36}" destId="{E42CB5DE-03B6-4A07-AD45-6E202D5898D9}" srcOrd="6" destOrd="0" presId="urn:microsoft.com/office/officeart/2005/8/layout/cycle5"/>
    <dgm:cxn modelId="{55EB86BA-6D53-4BCD-9D9B-92B1F7C6B2BF}" type="presParOf" srcId="{0E56D82A-6537-4AA4-931D-CFB795BF9B36}" destId="{B59A2E7A-94F5-4215-A854-70E74B28341E}" srcOrd="7" destOrd="0" presId="urn:microsoft.com/office/officeart/2005/8/layout/cycle5"/>
    <dgm:cxn modelId="{5953F424-BAB3-4A29-9F98-EB774E203EDF}" type="presParOf" srcId="{0E56D82A-6537-4AA4-931D-CFB795BF9B36}" destId="{0693F885-AF34-4A60-9967-B2DDD1501F13}" srcOrd="8" destOrd="0" presId="urn:microsoft.com/office/officeart/2005/8/layout/cycle5"/>
    <dgm:cxn modelId="{D30B03D6-F92D-4580-8C76-52BB64BD81A6}" type="presParOf" srcId="{0E56D82A-6537-4AA4-931D-CFB795BF9B36}" destId="{CF64EA7B-E793-4EA4-81DD-FCD9331D6840}" srcOrd="9" destOrd="0" presId="urn:microsoft.com/office/officeart/2005/8/layout/cycle5"/>
    <dgm:cxn modelId="{EDFEF73B-22F4-4B1F-8F5C-6912CF8382D8}" type="presParOf" srcId="{0E56D82A-6537-4AA4-931D-CFB795BF9B36}" destId="{030F0D44-DD49-496C-A44E-283E5F19DE22}" srcOrd="10" destOrd="0" presId="urn:microsoft.com/office/officeart/2005/8/layout/cycle5"/>
    <dgm:cxn modelId="{F777F4F2-8DFF-44B3-A883-94385F448F7A}" type="presParOf" srcId="{0E56D82A-6537-4AA4-931D-CFB795BF9B36}" destId="{F078CE00-AF7B-4BB2-8063-28E2B8121BED}" srcOrd="11" destOrd="0" presId="urn:microsoft.com/office/officeart/2005/8/layout/cycle5"/>
    <dgm:cxn modelId="{66B0A2DF-D4DB-40EC-81DF-6C69D2CF3FB3}" type="presParOf" srcId="{0E56D82A-6537-4AA4-931D-CFB795BF9B36}" destId="{768512BC-FBF9-4CA4-8FA3-9BB84BD58595}" srcOrd="12" destOrd="0" presId="urn:microsoft.com/office/officeart/2005/8/layout/cycle5"/>
    <dgm:cxn modelId="{B7944458-9F84-4DAE-8016-585784DA3E42}" type="presParOf" srcId="{0E56D82A-6537-4AA4-931D-CFB795BF9B36}" destId="{2C87D813-BA38-465A-A41B-7B5448C91EFE}" srcOrd="13" destOrd="0" presId="urn:microsoft.com/office/officeart/2005/8/layout/cycle5"/>
    <dgm:cxn modelId="{7483F4A9-C75F-471B-B720-896D77ADD76B}" type="presParOf" srcId="{0E56D82A-6537-4AA4-931D-CFB795BF9B36}" destId="{BDA26184-D319-41A4-A18B-CC222DEDBD9C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9FAAD0-77A3-433B-B1F7-6EA457FA39BC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D372849-C6EF-4282-8597-7BE12F297BB3}">
      <dgm:prSet phldrT="[Texto]"/>
      <dgm:spPr/>
      <dgm:t>
        <a:bodyPr/>
        <a:lstStyle/>
        <a:p>
          <a:r>
            <a:rPr lang="es-ES_tradnl" b="1" u="sng" dirty="0" smtClean="0"/>
            <a:t>Informal Training: </a:t>
          </a:r>
          <a:r>
            <a:rPr lang="es-ES_tradnl" dirty="0" err="1" smtClean="0"/>
            <a:t>Student</a:t>
          </a:r>
          <a:r>
            <a:rPr lang="es-ES_tradnl" dirty="0" smtClean="0"/>
            <a:t> </a:t>
          </a:r>
          <a:r>
            <a:rPr lang="es-ES_tradnl" dirty="0" err="1" smtClean="0"/>
            <a:t>joins</a:t>
          </a:r>
          <a:r>
            <a:rPr lang="es-ES_tradnl" dirty="0" smtClean="0"/>
            <a:t> Case </a:t>
          </a:r>
          <a:r>
            <a:rPr lang="es-ES_tradnl" dirty="0" err="1" smtClean="0"/>
            <a:t>Competition</a:t>
          </a:r>
          <a:r>
            <a:rPr lang="es-ES_tradnl" dirty="0" smtClean="0"/>
            <a:t> Club (CCC)</a:t>
          </a:r>
          <a:endParaRPr lang="en-US" dirty="0"/>
        </a:p>
      </dgm:t>
    </dgm:pt>
    <dgm:pt modelId="{EC104CD4-EE16-44A9-94DA-DF0D3D5271C8}" type="parTrans" cxnId="{FD7E6DA4-C1FB-4133-905E-ECE1F8A4EB0D}">
      <dgm:prSet/>
      <dgm:spPr/>
      <dgm:t>
        <a:bodyPr/>
        <a:lstStyle/>
        <a:p>
          <a:endParaRPr lang="en-US"/>
        </a:p>
      </dgm:t>
    </dgm:pt>
    <dgm:pt modelId="{D3FF6A46-5B72-4FA1-8426-4BA4A5C59809}" type="sibTrans" cxnId="{FD7E6DA4-C1FB-4133-905E-ECE1F8A4EB0D}">
      <dgm:prSet/>
      <dgm:spPr/>
      <dgm:t>
        <a:bodyPr/>
        <a:lstStyle/>
        <a:p>
          <a:endParaRPr lang="en-US"/>
        </a:p>
      </dgm:t>
    </dgm:pt>
    <dgm:pt modelId="{A5369A5B-3BA5-49F9-BBA5-C20E88D30FCC}">
      <dgm:prSet phldrT="[Texto]"/>
      <dgm:spPr/>
      <dgm:t>
        <a:bodyPr/>
        <a:lstStyle/>
        <a:p>
          <a:r>
            <a:rPr lang="es-ES_tradnl" b="1" u="sng" dirty="0" smtClean="0"/>
            <a:t>Formal Training: </a:t>
          </a:r>
          <a:r>
            <a:rPr lang="es-ES_tradnl" dirty="0" err="1" smtClean="0"/>
            <a:t>Student</a:t>
          </a:r>
          <a:r>
            <a:rPr lang="es-ES_tradnl" dirty="0" smtClean="0"/>
            <a:t> </a:t>
          </a:r>
          <a:r>
            <a:rPr lang="es-ES_tradnl" dirty="0" err="1" smtClean="0"/>
            <a:t>receives</a:t>
          </a:r>
          <a:r>
            <a:rPr lang="es-ES_tradnl" dirty="0" smtClean="0"/>
            <a:t> CCOP, BCA, ICCT</a:t>
          </a:r>
          <a:endParaRPr lang="en-US" dirty="0"/>
        </a:p>
      </dgm:t>
    </dgm:pt>
    <dgm:pt modelId="{802C8FD5-3E5A-4169-A082-E1942DBC69E6}" type="parTrans" cxnId="{6ECCC2E0-7941-49AF-81BE-DBFE387EFF68}">
      <dgm:prSet/>
      <dgm:spPr/>
      <dgm:t>
        <a:bodyPr/>
        <a:lstStyle/>
        <a:p>
          <a:endParaRPr lang="en-US"/>
        </a:p>
      </dgm:t>
    </dgm:pt>
    <dgm:pt modelId="{BF3A80DE-1A18-43E9-A669-D029C7EE6514}" type="sibTrans" cxnId="{6ECCC2E0-7941-49AF-81BE-DBFE387EFF68}">
      <dgm:prSet/>
      <dgm:spPr/>
      <dgm:t>
        <a:bodyPr/>
        <a:lstStyle/>
        <a:p>
          <a:endParaRPr lang="en-US"/>
        </a:p>
      </dgm:t>
    </dgm:pt>
    <dgm:pt modelId="{BDA29B0B-AA1C-4B86-9670-DD82166AE1DF}">
      <dgm:prSet phldrT="[Texto]"/>
      <dgm:spPr>
        <a:solidFill>
          <a:srgbClr val="FFC000"/>
        </a:solidFill>
      </dgm:spPr>
      <dgm:t>
        <a:bodyPr/>
        <a:lstStyle/>
        <a:p>
          <a:r>
            <a:rPr lang="es-ES_tradnl" b="1" u="sng" dirty="0" smtClean="0"/>
            <a:t>International Case </a:t>
          </a:r>
          <a:r>
            <a:rPr lang="es-ES_tradnl" b="1" u="sng" dirty="0" err="1" smtClean="0"/>
            <a:t>Competitions</a:t>
          </a:r>
          <a:r>
            <a:rPr lang="es-ES_tradnl" b="1" u="sng" dirty="0" smtClean="0"/>
            <a:t> (ICC): </a:t>
          </a:r>
          <a:r>
            <a:rPr lang="es-ES_tradnl" dirty="0" err="1" smtClean="0"/>
            <a:t>Canada</a:t>
          </a:r>
          <a:r>
            <a:rPr lang="es-ES_tradnl" dirty="0" smtClean="0"/>
            <a:t>, Hong Kong, </a:t>
          </a:r>
          <a:r>
            <a:rPr lang="es-ES_tradnl" dirty="0" err="1" smtClean="0"/>
            <a:t>Singapore</a:t>
          </a:r>
          <a:r>
            <a:rPr lang="es-ES_tradnl" dirty="0" smtClean="0"/>
            <a:t>, USA, etc.</a:t>
          </a:r>
          <a:endParaRPr lang="en-US" dirty="0"/>
        </a:p>
      </dgm:t>
    </dgm:pt>
    <dgm:pt modelId="{B6622AE7-A18A-4902-8956-FD2CBA0AAA8C}" type="parTrans" cxnId="{341EEF10-2DF9-44ED-8A74-D04955030433}">
      <dgm:prSet/>
      <dgm:spPr/>
      <dgm:t>
        <a:bodyPr/>
        <a:lstStyle/>
        <a:p>
          <a:endParaRPr lang="en-US"/>
        </a:p>
      </dgm:t>
    </dgm:pt>
    <dgm:pt modelId="{71894C66-C483-4833-8968-4435AE1FB580}" type="sibTrans" cxnId="{341EEF10-2DF9-44ED-8A74-D04955030433}">
      <dgm:prSet/>
      <dgm:spPr/>
      <dgm:t>
        <a:bodyPr/>
        <a:lstStyle/>
        <a:p>
          <a:endParaRPr lang="en-US"/>
        </a:p>
      </dgm:t>
    </dgm:pt>
    <dgm:pt modelId="{30ECF280-AFA3-46E2-9A20-E9D1384BDF07}">
      <dgm:prSet phldrT="[Texto]"/>
      <dgm:spPr/>
      <dgm:t>
        <a:bodyPr/>
        <a:lstStyle/>
        <a:p>
          <a:r>
            <a:rPr lang="es-ES_tradnl" b="1" u="sng" dirty="0" err="1" smtClean="0"/>
            <a:t>Student</a:t>
          </a:r>
          <a:r>
            <a:rPr lang="es-ES_tradnl" b="1" u="sng" dirty="0" smtClean="0"/>
            <a:t> </a:t>
          </a:r>
          <a:r>
            <a:rPr lang="es-ES_tradnl" b="1" u="sng" dirty="0" err="1" smtClean="0"/>
            <a:t>Trainers</a:t>
          </a:r>
          <a:r>
            <a:rPr lang="es-ES_tradnl" b="1" u="sng" dirty="0" smtClean="0"/>
            <a:t>: </a:t>
          </a:r>
          <a:r>
            <a:rPr lang="es-ES_tradnl" dirty="0" smtClean="0"/>
            <a:t>Case </a:t>
          </a:r>
          <a:r>
            <a:rPr lang="es-ES_tradnl" dirty="0" err="1" smtClean="0"/>
            <a:t>Competition</a:t>
          </a:r>
          <a:r>
            <a:rPr lang="es-ES_tradnl" dirty="0" smtClean="0"/>
            <a:t> Club </a:t>
          </a:r>
          <a:r>
            <a:rPr lang="es-ES_tradnl" dirty="0" err="1" smtClean="0"/>
            <a:t>Trainers</a:t>
          </a:r>
          <a:r>
            <a:rPr lang="es-ES_tradnl" dirty="0" smtClean="0"/>
            <a:t> (CCCT)</a:t>
          </a:r>
          <a:endParaRPr lang="en-US" dirty="0"/>
        </a:p>
      </dgm:t>
    </dgm:pt>
    <dgm:pt modelId="{9DC98804-BAA7-4993-9D89-58A01D17C60E}" type="parTrans" cxnId="{F35C1657-96CE-42A3-8E19-0DE7D071D1EE}">
      <dgm:prSet/>
      <dgm:spPr/>
      <dgm:t>
        <a:bodyPr/>
        <a:lstStyle/>
        <a:p>
          <a:endParaRPr lang="en-US"/>
        </a:p>
      </dgm:t>
    </dgm:pt>
    <dgm:pt modelId="{38E78A14-20E6-4E1E-922C-738F054A2AB3}" type="sibTrans" cxnId="{F35C1657-96CE-42A3-8E19-0DE7D071D1EE}">
      <dgm:prSet/>
      <dgm:spPr/>
      <dgm:t>
        <a:bodyPr/>
        <a:lstStyle/>
        <a:p>
          <a:endParaRPr lang="en-US"/>
        </a:p>
      </dgm:t>
    </dgm:pt>
    <dgm:pt modelId="{9E4593E5-CCC2-4B53-859C-4A9C665811C9}">
      <dgm:prSet phldrT="[Texto]"/>
      <dgm:spPr/>
      <dgm:t>
        <a:bodyPr/>
        <a:lstStyle/>
        <a:p>
          <a:r>
            <a:rPr lang="es-ES_tradnl" b="1" u="sng" dirty="0" err="1" smtClean="0"/>
            <a:t>Student</a:t>
          </a:r>
          <a:r>
            <a:rPr lang="es-ES_tradnl" b="1" u="sng" dirty="0" smtClean="0"/>
            <a:t> </a:t>
          </a:r>
          <a:r>
            <a:rPr lang="es-ES_tradnl" b="1" u="sng" dirty="0" err="1" smtClean="0"/>
            <a:t>Leaders</a:t>
          </a:r>
          <a:r>
            <a:rPr lang="es-ES_tradnl" b="1" u="sng" dirty="0" smtClean="0"/>
            <a:t>:</a:t>
          </a:r>
        </a:p>
        <a:p>
          <a:r>
            <a:rPr lang="es-ES_tradnl" dirty="0" err="1" smtClean="0"/>
            <a:t>Development</a:t>
          </a:r>
          <a:r>
            <a:rPr lang="es-ES_tradnl" dirty="0" smtClean="0"/>
            <a:t> of CCC </a:t>
          </a:r>
          <a:r>
            <a:rPr lang="es-ES_tradnl" dirty="0" err="1" smtClean="0"/>
            <a:t>Leadership</a:t>
          </a:r>
          <a:endParaRPr lang="en-US" dirty="0"/>
        </a:p>
      </dgm:t>
    </dgm:pt>
    <dgm:pt modelId="{02A9B396-335E-4F8F-99D4-6C822824C493}" type="parTrans" cxnId="{35B6CB34-A0DB-4B2B-80A0-7EBA585D93FB}">
      <dgm:prSet/>
      <dgm:spPr/>
      <dgm:t>
        <a:bodyPr/>
        <a:lstStyle/>
        <a:p>
          <a:endParaRPr lang="en-US"/>
        </a:p>
      </dgm:t>
    </dgm:pt>
    <dgm:pt modelId="{926BF576-A497-44BA-B879-6ED963D6C59A}" type="sibTrans" cxnId="{35B6CB34-A0DB-4B2B-80A0-7EBA585D93FB}">
      <dgm:prSet/>
      <dgm:spPr/>
      <dgm:t>
        <a:bodyPr/>
        <a:lstStyle/>
        <a:p>
          <a:endParaRPr lang="en-US"/>
        </a:p>
      </dgm:t>
    </dgm:pt>
    <dgm:pt modelId="{0E56D82A-6537-4AA4-931D-CFB795BF9B36}" type="pres">
      <dgm:prSet presAssocID="{CD9FAAD0-77A3-433B-B1F7-6EA457FA39B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3FA2BD-25BC-4161-B6E1-476D9A870228}" type="pres">
      <dgm:prSet presAssocID="{ED372849-C6EF-4282-8597-7BE12F297BB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82611-914E-42F5-B8EC-E6E0F5D548C5}" type="pres">
      <dgm:prSet presAssocID="{ED372849-C6EF-4282-8597-7BE12F297BB3}" presName="spNode" presStyleCnt="0"/>
      <dgm:spPr/>
    </dgm:pt>
    <dgm:pt modelId="{E021E75D-5063-49F8-8FAE-557F1D29B510}" type="pres">
      <dgm:prSet presAssocID="{D3FF6A46-5B72-4FA1-8426-4BA4A5C59809}" presName="sibTrans" presStyleLbl="sibTrans1D1" presStyleIdx="0" presStyleCnt="5"/>
      <dgm:spPr/>
      <dgm:t>
        <a:bodyPr/>
        <a:lstStyle/>
        <a:p>
          <a:endParaRPr lang="en-US"/>
        </a:p>
      </dgm:t>
    </dgm:pt>
    <dgm:pt modelId="{BB4DA944-40D2-43B4-8A75-150CAE3B227C}" type="pres">
      <dgm:prSet presAssocID="{A5369A5B-3BA5-49F9-BBA5-C20E88D30FC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CF671-663F-455B-9B42-C44FB737FC39}" type="pres">
      <dgm:prSet presAssocID="{A5369A5B-3BA5-49F9-BBA5-C20E88D30FCC}" presName="spNode" presStyleCnt="0"/>
      <dgm:spPr/>
    </dgm:pt>
    <dgm:pt modelId="{550B99E6-C1DE-4DF8-979E-123C7DEFD764}" type="pres">
      <dgm:prSet presAssocID="{BF3A80DE-1A18-43E9-A669-D029C7EE6514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42CB5DE-03B6-4A07-AD45-6E202D5898D9}" type="pres">
      <dgm:prSet presAssocID="{BDA29B0B-AA1C-4B86-9670-DD82166AE1D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9A2E7A-94F5-4215-A854-70E74B28341E}" type="pres">
      <dgm:prSet presAssocID="{BDA29B0B-AA1C-4B86-9670-DD82166AE1DF}" presName="spNode" presStyleCnt="0"/>
      <dgm:spPr/>
    </dgm:pt>
    <dgm:pt modelId="{0693F885-AF34-4A60-9967-B2DDD1501F13}" type="pres">
      <dgm:prSet presAssocID="{71894C66-C483-4833-8968-4435AE1FB580}" presName="sibTrans" presStyleLbl="sibTrans1D1" presStyleIdx="2" presStyleCnt="5"/>
      <dgm:spPr/>
      <dgm:t>
        <a:bodyPr/>
        <a:lstStyle/>
        <a:p>
          <a:endParaRPr lang="en-US"/>
        </a:p>
      </dgm:t>
    </dgm:pt>
    <dgm:pt modelId="{CF64EA7B-E793-4EA4-81DD-FCD9331D6840}" type="pres">
      <dgm:prSet presAssocID="{30ECF280-AFA3-46E2-9A20-E9D1384BDF0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0F0D44-DD49-496C-A44E-283E5F19DE22}" type="pres">
      <dgm:prSet presAssocID="{30ECF280-AFA3-46E2-9A20-E9D1384BDF07}" presName="spNode" presStyleCnt="0"/>
      <dgm:spPr/>
    </dgm:pt>
    <dgm:pt modelId="{F078CE00-AF7B-4BB2-8063-28E2B8121BED}" type="pres">
      <dgm:prSet presAssocID="{38E78A14-20E6-4E1E-922C-738F054A2AB3}" presName="sibTrans" presStyleLbl="sibTrans1D1" presStyleIdx="3" presStyleCnt="5"/>
      <dgm:spPr/>
      <dgm:t>
        <a:bodyPr/>
        <a:lstStyle/>
        <a:p>
          <a:endParaRPr lang="en-US"/>
        </a:p>
      </dgm:t>
    </dgm:pt>
    <dgm:pt modelId="{768512BC-FBF9-4CA4-8FA3-9BB84BD58595}" type="pres">
      <dgm:prSet presAssocID="{9E4593E5-CCC2-4B53-859C-4A9C665811C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7D813-BA38-465A-A41B-7B5448C91EFE}" type="pres">
      <dgm:prSet presAssocID="{9E4593E5-CCC2-4B53-859C-4A9C665811C9}" presName="spNode" presStyleCnt="0"/>
      <dgm:spPr/>
    </dgm:pt>
    <dgm:pt modelId="{BDA26184-D319-41A4-A18B-CC222DEDBD9C}" type="pres">
      <dgm:prSet presAssocID="{926BF576-A497-44BA-B879-6ED963D6C59A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6ECCC2E0-7941-49AF-81BE-DBFE387EFF68}" srcId="{CD9FAAD0-77A3-433B-B1F7-6EA457FA39BC}" destId="{A5369A5B-3BA5-49F9-BBA5-C20E88D30FCC}" srcOrd="1" destOrd="0" parTransId="{802C8FD5-3E5A-4169-A082-E1942DBC69E6}" sibTransId="{BF3A80DE-1A18-43E9-A669-D029C7EE6514}"/>
    <dgm:cxn modelId="{F35C1657-96CE-42A3-8E19-0DE7D071D1EE}" srcId="{CD9FAAD0-77A3-433B-B1F7-6EA457FA39BC}" destId="{30ECF280-AFA3-46E2-9A20-E9D1384BDF07}" srcOrd="3" destOrd="0" parTransId="{9DC98804-BAA7-4993-9D89-58A01D17C60E}" sibTransId="{38E78A14-20E6-4E1E-922C-738F054A2AB3}"/>
    <dgm:cxn modelId="{A4EDA699-3520-444D-9410-66E8A31B4848}" type="presOf" srcId="{D3FF6A46-5B72-4FA1-8426-4BA4A5C59809}" destId="{E021E75D-5063-49F8-8FAE-557F1D29B510}" srcOrd="0" destOrd="0" presId="urn:microsoft.com/office/officeart/2005/8/layout/cycle5"/>
    <dgm:cxn modelId="{A24B4BBC-32C3-4F3F-9783-F38C9C729F6C}" type="presOf" srcId="{BDA29B0B-AA1C-4B86-9670-DD82166AE1DF}" destId="{E42CB5DE-03B6-4A07-AD45-6E202D5898D9}" srcOrd="0" destOrd="0" presId="urn:microsoft.com/office/officeart/2005/8/layout/cycle5"/>
    <dgm:cxn modelId="{DDFB4180-CB3D-49DF-98D6-2C17EF102296}" type="presOf" srcId="{CD9FAAD0-77A3-433B-B1F7-6EA457FA39BC}" destId="{0E56D82A-6537-4AA4-931D-CFB795BF9B36}" srcOrd="0" destOrd="0" presId="urn:microsoft.com/office/officeart/2005/8/layout/cycle5"/>
    <dgm:cxn modelId="{FD7E6DA4-C1FB-4133-905E-ECE1F8A4EB0D}" srcId="{CD9FAAD0-77A3-433B-B1F7-6EA457FA39BC}" destId="{ED372849-C6EF-4282-8597-7BE12F297BB3}" srcOrd="0" destOrd="0" parTransId="{EC104CD4-EE16-44A9-94DA-DF0D3D5271C8}" sibTransId="{D3FF6A46-5B72-4FA1-8426-4BA4A5C59809}"/>
    <dgm:cxn modelId="{AFA782A8-F725-4588-9C91-25AFE746B30E}" type="presOf" srcId="{71894C66-C483-4833-8968-4435AE1FB580}" destId="{0693F885-AF34-4A60-9967-B2DDD1501F13}" srcOrd="0" destOrd="0" presId="urn:microsoft.com/office/officeart/2005/8/layout/cycle5"/>
    <dgm:cxn modelId="{341EEF10-2DF9-44ED-8A74-D04955030433}" srcId="{CD9FAAD0-77A3-433B-B1F7-6EA457FA39BC}" destId="{BDA29B0B-AA1C-4B86-9670-DD82166AE1DF}" srcOrd="2" destOrd="0" parTransId="{B6622AE7-A18A-4902-8956-FD2CBA0AAA8C}" sibTransId="{71894C66-C483-4833-8968-4435AE1FB580}"/>
    <dgm:cxn modelId="{2E80A1CE-B7FA-41EB-AADF-044416D9A3C5}" type="presOf" srcId="{BF3A80DE-1A18-43E9-A669-D029C7EE6514}" destId="{550B99E6-C1DE-4DF8-979E-123C7DEFD764}" srcOrd="0" destOrd="0" presId="urn:microsoft.com/office/officeart/2005/8/layout/cycle5"/>
    <dgm:cxn modelId="{87307A2D-DD9E-4A54-B9B5-F49192E0D802}" type="presOf" srcId="{926BF576-A497-44BA-B879-6ED963D6C59A}" destId="{BDA26184-D319-41A4-A18B-CC222DEDBD9C}" srcOrd="0" destOrd="0" presId="urn:microsoft.com/office/officeart/2005/8/layout/cycle5"/>
    <dgm:cxn modelId="{35B6CB34-A0DB-4B2B-80A0-7EBA585D93FB}" srcId="{CD9FAAD0-77A3-433B-B1F7-6EA457FA39BC}" destId="{9E4593E5-CCC2-4B53-859C-4A9C665811C9}" srcOrd="4" destOrd="0" parTransId="{02A9B396-335E-4F8F-99D4-6C822824C493}" sibTransId="{926BF576-A497-44BA-B879-6ED963D6C59A}"/>
    <dgm:cxn modelId="{ADC8AE70-A587-4AC5-A577-D3344AF7D9B4}" type="presOf" srcId="{A5369A5B-3BA5-49F9-BBA5-C20E88D30FCC}" destId="{BB4DA944-40D2-43B4-8A75-150CAE3B227C}" srcOrd="0" destOrd="0" presId="urn:microsoft.com/office/officeart/2005/8/layout/cycle5"/>
    <dgm:cxn modelId="{66E84B9F-8F0B-4626-83E6-C9AC4C1915C0}" type="presOf" srcId="{38E78A14-20E6-4E1E-922C-738F054A2AB3}" destId="{F078CE00-AF7B-4BB2-8063-28E2B8121BED}" srcOrd="0" destOrd="0" presId="urn:microsoft.com/office/officeart/2005/8/layout/cycle5"/>
    <dgm:cxn modelId="{35F2A327-B8C5-475C-88C3-775FF45F7A82}" type="presOf" srcId="{30ECF280-AFA3-46E2-9A20-E9D1384BDF07}" destId="{CF64EA7B-E793-4EA4-81DD-FCD9331D6840}" srcOrd="0" destOrd="0" presId="urn:microsoft.com/office/officeart/2005/8/layout/cycle5"/>
    <dgm:cxn modelId="{3ECE01A2-CD1E-4446-A317-0A879B2EF4B9}" type="presOf" srcId="{ED372849-C6EF-4282-8597-7BE12F297BB3}" destId="{403FA2BD-25BC-4161-B6E1-476D9A870228}" srcOrd="0" destOrd="0" presId="urn:microsoft.com/office/officeart/2005/8/layout/cycle5"/>
    <dgm:cxn modelId="{8B03AB46-7B74-4F98-BFFB-A305EF324BAE}" type="presOf" srcId="{9E4593E5-CCC2-4B53-859C-4A9C665811C9}" destId="{768512BC-FBF9-4CA4-8FA3-9BB84BD58595}" srcOrd="0" destOrd="0" presId="urn:microsoft.com/office/officeart/2005/8/layout/cycle5"/>
    <dgm:cxn modelId="{6CCB3C0A-9D44-499C-8E35-4F22530E7829}" type="presParOf" srcId="{0E56D82A-6537-4AA4-931D-CFB795BF9B36}" destId="{403FA2BD-25BC-4161-B6E1-476D9A870228}" srcOrd="0" destOrd="0" presId="urn:microsoft.com/office/officeart/2005/8/layout/cycle5"/>
    <dgm:cxn modelId="{8DFADF52-DAA4-47C2-A1D2-40FA5B728F2D}" type="presParOf" srcId="{0E56D82A-6537-4AA4-931D-CFB795BF9B36}" destId="{20782611-914E-42F5-B8EC-E6E0F5D548C5}" srcOrd="1" destOrd="0" presId="urn:microsoft.com/office/officeart/2005/8/layout/cycle5"/>
    <dgm:cxn modelId="{D6A61C3E-F5B6-4EDE-A83A-0902B321FDB0}" type="presParOf" srcId="{0E56D82A-6537-4AA4-931D-CFB795BF9B36}" destId="{E021E75D-5063-49F8-8FAE-557F1D29B510}" srcOrd="2" destOrd="0" presId="urn:microsoft.com/office/officeart/2005/8/layout/cycle5"/>
    <dgm:cxn modelId="{92A2CA80-0640-4B12-B3E5-1A4F409ECFB4}" type="presParOf" srcId="{0E56D82A-6537-4AA4-931D-CFB795BF9B36}" destId="{BB4DA944-40D2-43B4-8A75-150CAE3B227C}" srcOrd="3" destOrd="0" presId="urn:microsoft.com/office/officeart/2005/8/layout/cycle5"/>
    <dgm:cxn modelId="{5C0491B1-B0FD-427C-B720-C41A1E77F094}" type="presParOf" srcId="{0E56D82A-6537-4AA4-931D-CFB795BF9B36}" destId="{B63CF671-663F-455B-9B42-C44FB737FC39}" srcOrd="4" destOrd="0" presId="urn:microsoft.com/office/officeart/2005/8/layout/cycle5"/>
    <dgm:cxn modelId="{7AA6AE1E-E053-4CCC-9071-890D71496EB5}" type="presParOf" srcId="{0E56D82A-6537-4AA4-931D-CFB795BF9B36}" destId="{550B99E6-C1DE-4DF8-979E-123C7DEFD764}" srcOrd="5" destOrd="0" presId="urn:microsoft.com/office/officeart/2005/8/layout/cycle5"/>
    <dgm:cxn modelId="{4CB22DBD-3F70-4800-9C50-C40B2BD236D1}" type="presParOf" srcId="{0E56D82A-6537-4AA4-931D-CFB795BF9B36}" destId="{E42CB5DE-03B6-4A07-AD45-6E202D5898D9}" srcOrd="6" destOrd="0" presId="urn:microsoft.com/office/officeart/2005/8/layout/cycle5"/>
    <dgm:cxn modelId="{2FF452C2-892F-4A8C-8402-2D102ED745A9}" type="presParOf" srcId="{0E56D82A-6537-4AA4-931D-CFB795BF9B36}" destId="{B59A2E7A-94F5-4215-A854-70E74B28341E}" srcOrd="7" destOrd="0" presId="urn:microsoft.com/office/officeart/2005/8/layout/cycle5"/>
    <dgm:cxn modelId="{B08B9F05-0B0D-436E-91E9-6D86303C2E81}" type="presParOf" srcId="{0E56D82A-6537-4AA4-931D-CFB795BF9B36}" destId="{0693F885-AF34-4A60-9967-B2DDD1501F13}" srcOrd="8" destOrd="0" presId="urn:microsoft.com/office/officeart/2005/8/layout/cycle5"/>
    <dgm:cxn modelId="{25D2770B-4F84-4F36-9F22-37C6BE77CD41}" type="presParOf" srcId="{0E56D82A-6537-4AA4-931D-CFB795BF9B36}" destId="{CF64EA7B-E793-4EA4-81DD-FCD9331D6840}" srcOrd="9" destOrd="0" presId="urn:microsoft.com/office/officeart/2005/8/layout/cycle5"/>
    <dgm:cxn modelId="{4E436FB9-41AE-4115-AD2C-B6A0132EBB42}" type="presParOf" srcId="{0E56D82A-6537-4AA4-931D-CFB795BF9B36}" destId="{030F0D44-DD49-496C-A44E-283E5F19DE22}" srcOrd="10" destOrd="0" presId="urn:microsoft.com/office/officeart/2005/8/layout/cycle5"/>
    <dgm:cxn modelId="{E62A1310-7648-48A0-ADE7-63DA5B0B1FA4}" type="presParOf" srcId="{0E56D82A-6537-4AA4-931D-CFB795BF9B36}" destId="{F078CE00-AF7B-4BB2-8063-28E2B8121BED}" srcOrd="11" destOrd="0" presId="urn:microsoft.com/office/officeart/2005/8/layout/cycle5"/>
    <dgm:cxn modelId="{0E397D5E-C20A-40CA-9A43-04D6E42D894E}" type="presParOf" srcId="{0E56D82A-6537-4AA4-931D-CFB795BF9B36}" destId="{768512BC-FBF9-4CA4-8FA3-9BB84BD58595}" srcOrd="12" destOrd="0" presId="urn:microsoft.com/office/officeart/2005/8/layout/cycle5"/>
    <dgm:cxn modelId="{D54A12B6-58D4-4E35-BC42-35D5A51A3220}" type="presParOf" srcId="{0E56D82A-6537-4AA4-931D-CFB795BF9B36}" destId="{2C87D813-BA38-465A-A41B-7B5448C91EFE}" srcOrd="13" destOrd="0" presId="urn:microsoft.com/office/officeart/2005/8/layout/cycle5"/>
    <dgm:cxn modelId="{90F0EE2A-DBA7-428F-9CB8-16E1849388F6}" type="presParOf" srcId="{0E56D82A-6537-4AA4-931D-CFB795BF9B36}" destId="{BDA26184-D319-41A4-A18B-CC222DEDBD9C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FA2BD-25BC-4161-B6E1-476D9A870228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smtClean="0"/>
            <a:t>Informal Training: </a:t>
          </a:r>
          <a:r>
            <a:rPr lang="es-ES_tradnl" sz="1100" kern="1200" dirty="0" err="1" smtClean="0"/>
            <a:t>Student</a:t>
          </a:r>
          <a:r>
            <a:rPr lang="es-ES_tradnl" sz="1100" kern="1200" dirty="0" smtClean="0"/>
            <a:t> </a:t>
          </a:r>
          <a:r>
            <a:rPr lang="es-ES_tradnl" sz="1100" kern="1200" dirty="0" err="1" smtClean="0"/>
            <a:t>joins</a:t>
          </a:r>
          <a:r>
            <a:rPr lang="es-ES_tradnl" sz="1100" kern="1200" dirty="0" smtClean="0"/>
            <a:t> Case </a:t>
          </a:r>
          <a:r>
            <a:rPr lang="es-ES_tradnl" sz="1100" kern="1200" dirty="0" err="1" smtClean="0"/>
            <a:t>Competition</a:t>
          </a:r>
          <a:r>
            <a:rPr lang="es-ES_tradnl" sz="1100" kern="1200" dirty="0" smtClean="0"/>
            <a:t> Club (CCC)</a:t>
          </a:r>
          <a:endParaRPr lang="en-US" sz="1100" kern="1200" dirty="0"/>
        </a:p>
      </dsp:txBody>
      <dsp:txXfrm>
        <a:off x="2422865" y="44730"/>
        <a:ext cx="1250268" cy="783022"/>
      </dsp:txXfrm>
    </dsp:sp>
    <dsp:sp modelId="{E021E75D-5063-49F8-8FAE-557F1D29B510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DA944-40D2-43B4-8A75-150CAE3B227C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smtClean="0"/>
            <a:t>Formal Training: </a:t>
          </a:r>
          <a:r>
            <a:rPr lang="es-ES_tradnl" sz="1100" kern="1200" dirty="0" err="1" smtClean="0"/>
            <a:t>Student</a:t>
          </a:r>
          <a:r>
            <a:rPr lang="es-ES_tradnl" sz="1100" kern="1200" dirty="0" smtClean="0"/>
            <a:t> </a:t>
          </a:r>
          <a:r>
            <a:rPr lang="es-ES_tradnl" sz="1100" kern="1200" dirty="0" err="1" smtClean="0"/>
            <a:t>receives</a:t>
          </a:r>
          <a:r>
            <a:rPr lang="es-ES_tradnl" sz="1100" kern="1200" dirty="0" smtClean="0"/>
            <a:t> CCOP, BCA, ICCT</a:t>
          </a:r>
          <a:endParaRPr lang="en-US" sz="1100" kern="1200" dirty="0"/>
        </a:p>
      </dsp:txBody>
      <dsp:txXfrm>
        <a:off x="4070661" y="1241923"/>
        <a:ext cx="1250268" cy="783022"/>
      </dsp:txXfrm>
    </dsp:sp>
    <dsp:sp modelId="{550B99E6-C1DE-4DF8-979E-123C7DEFD764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CB5DE-03B6-4A07-AD45-6E202D5898D9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smtClean="0"/>
            <a:t>International Case </a:t>
          </a:r>
          <a:r>
            <a:rPr lang="es-ES_tradnl" sz="1100" b="1" u="sng" kern="1200" dirty="0" err="1" smtClean="0"/>
            <a:t>Competitions</a:t>
          </a:r>
          <a:r>
            <a:rPr lang="es-ES_tradnl" sz="1100" b="1" u="sng" kern="1200" dirty="0" smtClean="0"/>
            <a:t> (ICC): </a:t>
          </a:r>
          <a:r>
            <a:rPr lang="es-ES_tradnl" sz="1100" kern="1200" dirty="0" err="1" smtClean="0"/>
            <a:t>Canada</a:t>
          </a:r>
          <a:r>
            <a:rPr lang="es-ES_tradnl" sz="1100" kern="1200" dirty="0" smtClean="0"/>
            <a:t>, Hong Kong, </a:t>
          </a:r>
          <a:r>
            <a:rPr lang="es-ES_tradnl" sz="1100" kern="1200" dirty="0" err="1" smtClean="0"/>
            <a:t>Singapore</a:t>
          </a:r>
          <a:r>
            <a:rPr lang="es-ES_tradnl" sz="1100" kern="1200" dirty="0" smtClean="0"/>
            <a:t>, USA, etc.</a:t>
          </a:r>
          <a:endParaRPr lang="en-US" sz="1100" kern="1200" dirty="0"/>
        </a:p>
      </dsp:txBody>
      <dsp:txXfrm>
        <a:off x="3441259" y="3179023"/>
        <a:ext cx="1250268" cy="783022"/>
      </dsp:txXfrm>
    </dsp:sp>
    <dsp:sp modelId="{0693F885-AF34-4A60-9967-B2DDD1501F1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4EA7B-E793-4EA4-81DD-FCD9331D6840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err="1" smtClean="0"/>
            <a:t>Student</a:t>
          </a:r>
          <a:r>
            <a:rPr lang="es-ES_tradnl" sz="1100" b="1" u="sng" kern="1200" dirty="0" smtClean="0"/>
            <a:t> </a:t>
          </a:r>
          <a:r>
            <a:rPr lang="es-ES_tradnl" sz="1100" b="1" u="sng" kern="1200" dirty="0" err="1" smtClean="0"/>
            <a:t>Trainers</a:t>
          </a:r>
          <a:r>
            <a:rPr lang="es-ES_tradnl" sz="1100" b="1" u="sng" kern="1200" dirty="0" smtClean="0"/>
            <a:t>: </a:t>
          </a:r>
          <a:r>
            <a:rPr lang="es-ES_tradnl" sz="1100" kern="1200" dirty="0" smtClean="0"/>
            <a:t>Case </a:t>
          </a:r>
          <a:r>
            <a:rPr lang="es-ES_tradnl" sz="1100" kern="1200" dirty="0" err="1" smtClean="0"/>
            <a:t>Competition</a:t>
          </a:r>
          <a:r>
            <a:rPr lang="es-ES_tradnl" sz="1100" kern="1200" dirty="0" smtClean="0"/>
            <a:t> Club </a:t>
          </a:r>
          <a:r>
            <a:rPr lang="es-ES_tradnl" sz="1100" kern="1200" dirty="0" err="1" smtClean="0"/>
            <a:t>Trainers</a:t>
          </a:r>
          <a:r>
            <a:rPr lang="es-ES_tradnl" sz="1100" kern="1200" dirty="0" smtClean="0"/>
            <a:t> (CCCT)</a:t>
          </a:r>
          <a:endParaRPr lang="en-US" sz="1100" kern="1200" dirty="0"/>
        </a:p>
      </dsp:txBody>
      <dsp:txXfrm>
        <a:off x="1404472" y="3179023"/>
        <a:ext cx="1250268" cy="783022"/>
      </dsp:txXfrm>
    </dsp:sp>
    <dsp:sp modelId="{F078CE00-AF7B-4BB2-8063-28E2B8121BE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512BC-FBF9-4CA4-8FA3-9BB84BD58595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err="1" smtClean="0"/>
            <a:t>Student</a:t>
          </a:r>
          <a:r>
            <a:rPr lang="es-ES_tradnl" sz="1100" b="1" u="sng" kern="1200" dirty="0" smtClean="0"/>
            <a:t> </a:t>
          </a:r>
          <a:r>
            <a:rPr lang="es-ES_tradnl" sz="1100" b="1" u="sng" kern="1200" dirty="0" err="1" smtClean="0"/>
            <a:t>Leaders</a:t>
          </a:r>
          <a:r>
            <a:rPr lang="es-ES_tradnl" sz="1100" b="1" u="sng" kern="1200" dirty="0" smtClean="0"/>
            <a:t>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err="1" smtClean="0"/>
            <a:t>Development</a:t>
          </a:r>
          <a:r>
            <a:rPr lang="es-ES_tradnl" sz="1100" kern="1200" dirty="0" smtClean="0"/>
            <a:t> of CCC </a:t>
          </a:r>
          <a:r>
            <a:rPr lang="es-ES_tradnl" sz="1100" kern="1200" dirty="0" err="1" smtClean="0"/>
            <a:t>Leadership</a:t>
          </a:r>
          <a:endParaRPr lang="en-US" sz="1100" kern="1200" dirty="0"/>
        </a:p>
      </dsp:txBody>
      <dsp:txXfrm>
        <a:off x="775070" y="1241923"/>
        <a:ext cx="1250268" cy="783022"/>
      </dsp:txXfrm>
    </dsp:sp>
    <dsp:sp modelId="{BDA26184-D319-41A4-A18B-CC222DEDBD9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FA2BD-25BC-4161-B6E1-476D9A870228}">
      <dsp:nvSpPr>
        <dsp:cNvPr id="0" name=""/>
        <dsp:cNvSpPr/>
      </dsp:nvSpPr>
      <dsp:spPr>
        <a:xfrm>
          <a:off x="2380505" y="2370"/>
          <a:ext cx="1334988" cy="86774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smtClean="0"/>
            <a:t>Informal Training: </a:t>
          </a:r>
          <a:r>
            <a:rPr lang="es-ES_tradnl" sz="1100" kern="1200" dirty="0" err="1" smtClean="0"/>
            <a:t>Student</a:t>
          </a:r>
          <a:r>
            <a:rPr lang="es-ES_tradnl" sz="1100" kern="1200" dirty="0" smtClean="0"/>
            <a:t> </a:t>
          </a:r>
          <a:r>
            <a:rPr lang="es-ES_tradnl" sz="1100" kern="1200" dirty="0" err="1" smtClean="0"/>
            <a:t>joins</a:t>
          </a:r>
          <a:r>
            <a:rPr lang="es-ES_tradnl" sz="1100" kern="1200" dirty="0" smtClean="0"/>
            <a:t> Case </a:t>
          </a:r>
          <a:r>
            <a:rPr lang="es-ES_tradnl" sz="1100" kern="1200" dirty="0" err="1" smtClean="0"/>
            <a:t>Competition</a:t>
          </a:r>
          <a:r>
            <a:rPr lang="es-ES_tradnl" sz="1100" kern="1200" dirty="0" smtClean="0"/>
            <a:t> Club (CCC)</a:t>
          </a:r>
          <a:endParaRPr lang="en-US" sz="1100" kern="1200" dirty="0"/>
        </a:p>
      </dsp:txBody>
      <dsp:txXfrm>
        <a:off x="2422865" y="44730"/>
        <a:ext cx="1250268" cy="783022"/>
      </dsp:txXfrm>
    </dsp:sp>
    <dsp:sp modelId="{E021E75D-5063-49F8-8FAE-557F1D29B510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578672" y="220630"/>
              </a:moveTo>
              <a:arcTo wR="1732594" hR="1732594" stAng="17953853" swAng="1210876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DA944-40D2-43B4-8A75-150CAE3B227C}">
      <dsp:nvSpPr>
        <dsp:cNvPr id="0" name=""/>
        <dsp:cNvSpPr/>
      </dsp:nvSpPr>
      <dsp:spPr>
        <a:xfrm>
          <a:off x="4028301" y="1199563"/>
          <a:ext cx="1334988" cy="86774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smtClean="0"/>
            <a:t>Formal Training: </a:t>
          </a:r>
          <a:r>
            <a:rPr lang="es-ES_tradnl" sz="1100" kern="1200" dirty="0" err="1" smtClean="0"/>
            <a:t>Student</a:t>
          </a:r>
          <a:r>
            <a:rPr lang="es-ES_tradnl" sz="1100" kern="1200" dirty="0" smtClean="0"/>
            <a:t> </a:t>
          </a:r>
          <a:r>
            <a:rPr lang="es-ES_tradnl" sz="1100" kern="1200" dirty="0" err="1" smtClean="0"/>
            <a:t>receives</a:t>
          </a:r>
          <a:r>
            <a:rPr lang="es-ES_tradnl" sz="1100" kern="1200" dirty="0" smtClean="0"/>
            <a:t> CCOP, BCA, ICCT</a:t>
          </a:r>
          <a:endParaRPr lang="en-US" sz="1100" kern="1200" dirty="0"/>
        </a:p>
      </dsp:txBody>
      <dsp:txXfrm>
        <a:off x="4070661" y="1241923"/>
        <a:ext cx="1250268" cy="783022"/>
      </dsp:txXfrm>
    </dsp:sp>
    <dsp:sp modelId="{550B99E6-C1DE-4DF8-979E-123C7DEFD764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1025" y="1852639"/>
              </a:moveTo>
              <a:arcTo wR="1732594" hR="1732594" stAng="21838381" swAng="1359213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CB5DE-03B6-4A07-AD45-6E202D5898D9}">
      <dsp:nvSpPr>
        <dsp:cNvPr id="0" name=""/>
        <dsp:cNvSpPr/>
      </dsp:nvSpPr>
      <dsp:spPr>
        <a:xfrm>
          <a:off x="3398899" y="3136663"/>
          <a:ext cx="1334988" cy="867742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smtClean="0"/>
            <a:t>International Case </a:t>
          </a:r>
          <a:r>
            <a:rPr lang="es-ES_tradnl" sz="1100" b="1" u="sng" kern="1200" dirty="0" err="1" smtClean="0"/>
            <a:t>Competitions</a:t>
          </a:r>
          <a:r>
            <a:rPr lang="es-ES_tradnl" sz="1100" b="1" u="sng" kern="1200" dirty="0" smtClean="0"/>
            <a:t> (ICC): </a:t>
          </a:r>
          <a:r>
            <a:rPr lang="es-ES_tradnl" sz="1100" kern="1200" dirty="0" err="1" smtClean="0"/>
            <a:t>Canada</a:t>
          </a:r>
          <a:r>
            <a:rPr lang="es-ES_tradnl" sz="1100" kern="1200" dirty="0" smtClean="0"/>
            <a:t>, Hong Kong, </a:t>
          </a:r>
          <a:r>
            <a:rPr lang="es-ES_tradnl" sz="1100" kern="1200" dirty="0" err="1" smtClean="0"/>
            <a:t>Singapore</a:t>
          </a:r>
          <a:r>
            <a:rPr lang="es-ES_tradnl" sz="1100" kern="1200" dirty="0" smtClean="0"/>
            <a:t>, USA, etc.</a:t>
          </a:r>
          <a:endParaRPr lang="en-US" sz="1100" kern="1200" dirty="0"/>
        </a:p>
      </dsp:txBody>
      <dsp:txXfrm>
        <a:off x="3441259" y="3179023"/>
        <a:ext cx="1250268" cy="783022"/>
      </dsp:txXfrm>
    </dsp:sp>
    <dsp:sp modelId="{0693F885-AF34-4A60-9967-B2DDD1501F13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45042" y="3452114"/>
              </a:moveTo>
              <a:arcTo wR="1732594" hR="1732594" stAng="4977406" swAng="845189"/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4EA7B-E793-4EA4-81DD-FCD9331D6840}">
      <dsp:nvSpPr>
        <dsp:cNvPr id="0" name=""/>
        <dsp:cNvSpPr/>
      </dsp:nvSpPr>
      <dsp:spPr>
        <a:xfrm>
          <a:off x="1362112" y="3136663"/>
          <a:ext cx="1334988" cy="86774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err="1" smtClean="0"/>
            <a:t>Student</a:t>
          </a:r>
          <a:r>
            <a:rPr lang="es-ES_tradnl" sz="1100" b="1" u="sng" kern="1200" dirty="0" smtClean="0"/>
            <a:t> </a:t>
          </a:r>
          <a:r>
            <a:rPr lang="es-ES_tradnl" sz="1100" b="1" u="sng" kern="1200" dirty="0" err="1" smtClean="0"/>
            <a:t>Trainers</a:t>
          </a:r>
          <a:r>
            <a:rPr lang="es-ES_tradnl" sz="1100" b="1" u="sng" kern="1200" dirty="0" smtClean="0"/>
            <a:t>: </a:t>
          </a:r>
          <a:r>
            <a:rPr lang="es-ES_tradnl" sz="1100" kern="1200" dirty="0" smtClean="0"/>
            <a:t>Case </a:t>
          </a:r>
          <a:r>
            <a:rPr lang="es-ES_tradnl" sz="1100" kern="1200" dirty="0" err="1" smtClean="0"/>
            <a:t>Competition</a:t>
          </a:r>
          <a:r>
            <a:rPr lang="es-ES_tradnl" sz="1100" kern="1200" dirty="0" smtClean="0"/>
            <a:t> Club </a:t>
          </a:r>
          <a:r>
            <a:rPr lang="es-ES_tradnl" sz="1100" kern="1200" dirty="0" err="1" smtClean="0"/>
            <a:t>Trainers</a:t>
          </a:r>
          <a:r>
            <a:rPr lang="es-ES_tradnl" sz="1100" kern="1200" dirty="0" smtClean="0"/>
            <a:t> (CCCT)</a:t>
          </a:r>
          <a:endParaRPr lang="en-US" sz="1100" kern="1200" dirty="0"/>
        </a:p>
      </dsp:txBody>
      <dsp:txXfrm>
        <a:off x="1404472" y="3179023"/>
        <a:ext cx="1250268" cy="783022"/>
      </dsp:txXfrm>
    </dsp:sp>
    <dsp:sp modelId="{F078CE00-AF7B-4BB2-8063-28E2B8121BED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83747" y="2509097"/>
              </a:moveTo>
              <a:arcTo wR="1732594" hR="1732594" stAng="9202406" swAng="1359213"/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512BC-FBF9-4CA4-8FA3-9BB84BD58595}">
      <dsp:nvSpPr>
        <dsp:cNvPr id="0" name=""/>
        <dsp:cNvSpPr/>
      </dsp:nvSpPr>
      <dsp:spPr>
        <a:xfrm>
          <a:off x="732710" y="1199563"/>
          <a:ext cx="1334988" cy="86774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b="1" u="sng" kern="1200" dirty="0" err="1" smtClean="0"/>
            <a:t>Student</a:t>
          </a:r>
          <a:r>
            <a:rPr lang="es-ES_tradnl" sz="1100" b="1" u="sng" kern="1200" dirty="0" smtClean="0"/>
            <a:t> </a:t>
          </a:r>
          <a:r>
            <a:rPr lang="es-ES_tradnl" sz="1100" b="1" u="sng" kern="1200" dirty="0" err="1" smtClean="0"/>
            <a:t>Leaders</a:t>
          </a:r>
          <a:r>
            <a:rPr lang="es-ES_tradnl" sz="1100" b="1" u="sng" kern="1200" dirty="0" smtClean="0"/>
            <a:t>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err="1" smtClean="0"/>
            <a:t>Development</a:t>
          </a:r>
          <a:r>
            <a:rPr lang="es-ES_tradnl" sz="1100" kern="1200" dirty="0" smtClean="0"/>
            <a:t> of CCC </a:t>
          </a:r>
          <a:r>
            <a:rPr lang="es-ES_tradnl" sz="1100" kern="1200" dirty="0" err="1" smtClean="0"/>
            <a:t>Leadership</a:t>
          </a:r>
          <a:endParaRPr lang="en-US" sz="1100" kern="1200" dirty="0"/>
        </a:p>
      </dsp:txBody>
      <dsp:txXfrm>
        <a:off x="775070" y="1241923"/>
        <a:ext cx="1250268" cy="783022"/>
      </dsp:txXfrm>
    </dsp:sp>
    <dsp:sp modelId="{BDA26184-D319-41A4-A18B-CC222DEDBD9C}">
      <dsp:nvSpPr>
        <dsp:cNvPr id="0" name=""/>
        <dsp:cNvSpPr/>
      </dsp:nvSpPr>
      <dsp:spPr>
        <a:xfrm>
          <a:off x="1315405" y="4362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416846" y="605345"/>
              </a:moveTo>
              <a:arcTo wR="1732594" hR="1732594" stAng="13235271" swAng="1210876"/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71166-F66D-4C74-BD3C-858307486218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F334B-4108-4438-AD2E-F774A1926F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26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34DCD-AFD2-467E-9A56-B0879072B1A9}" type="datetimeFigureOut">
              <a:rPr lang="en-AU" smtClean="0"/>
              <a:t>7/09/2015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519B5-36CF-4BBD-8213-8964AC877C18}" type="slidenum">
              <a:rPr lang="en-AU" smtClean="0"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353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519B5-36CF-4BBD-8213-8964AC877C18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163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22E99F5-1A83-4B24-AFEE-8923C9B4660B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F7BC4E8-258E-4BB5-B841-C1DE09F83560}" type="datetimeFigureOut">
              <a:rPr lang="en-US" smtClean="0"/>
              <a:t>9/7/2015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err="1" smtClean="0"/>
              <a:t>Developing</a:t>
            </a:r>
            <a:r>
              <a:rPr lang="es-ES_tradnl" dirty="0" smtClean="0"/>
              <a:t> </a:t>
            </a:r>
            <a:br>
              <a:rPr lang="es-ES_tradnl" dirty="0" smtClean="0"/>
            </a:br>
            <a:r>
              <a:rPr lang="es-ES_tradnl" dirty="0" smtClean="0"/>
              <a:t>a Case </a:t>
            </a:r>
            <a:r>
              <a:rPr lang="es-ES_tradnl" dirty="0" err="1"/>
              <a:t>Competition</a:t>
            </a:r>
            <a:r>
              <a:rPr lang="es-ES_tradnl" dirty="0"/>
              <a:t>  </a:t>
            </a:r>
            <a:r>
              <a:rPr lang="es-ES_tradnl" dirty="0" err="1"/>
              <a:t>Learning</a:t>
            </a:r>
            <a:r>
              <a:rPr lang="es-ES_tradnl" dirty="0"/>
              <a:t> </a:t>
            </a:r>
            <a:r>
              <a:rPr lang="es-ES_tradnl" dirty="0" smtClean="0"/>
              <a:t>Culture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Ian P.L. Kwan</a:t>
            </a:r>
          </a:p>
          <a:p>
            <a:r>
              <a:rPr lang="es-ES_tradnl" dirty="0" smtClean="0"/>
              <a:t>7 </a:t>
            </a:r>
            <a:r>
              <a:rPr lang="es-ES_tradnl" dirty="0" err="1" smtClean="0"/>
              <a:t>September</a:t>
            </a:r>
            <a:r>
              <a:rPr lang="es-ES_tradnl" dirty="0" smtClean="0"/>
              <a:t>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951014658"/>
              </p:ext>
            </p:extLst>
          </p:nvPr>
        </p:nvGraphicFramePr>
        <p:xfrm>
          <a:off x="899592" y="18852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3275856" y="4115981"/>
            <a:ext cx="2448272" cy="2625387"/>
            <a:chOff x="3275856" y="4115981"/>
            <a:chExt cx="2448272" cy="2625387"/>
          </a:xfrm>
          <a:solidFill>
            <a:schemeClr val="bg1"/>
          </a:solidFill>
        </p:grpSpPr>
        <p:sp>
          <p:nvSpPr>
            <p:cNvPr id="15" name="Rectangle 14"/>
            <p:cNvSpPr/>
            <p:nvPr/>
          </p:nvSpPr>
          <p:spPr>
            <a:xfrm>
              <a:off x="3275856" y="5910371"/>
              <a:ext cx="2448272" cy="8309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753036" y="5013176"/>
              <a:ext cx="1971092" cy="897195"/>
            </a:xfrm>
            <a:prstGeom prst="rect">
              <a:avLst/>
            </a:prstGeom>
            <a:grpFill/>
            <a:ln w="12700">
              <a:solidFill>
                <a:schemeClr val="accent1">
                  <a:shade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400" dirty="0" smtClean="0">
                  <a:solidFill>
                    <a:schemeClr val="accent1"/>
                  </a:solidFill>
                </a:rPr>
                <a:t>ICC is only a small part of culture development. (12 students chosen)</a:t>
              </a:r>
              <a:endParaRPr lang="en-AU" sz="1400" dirty="0">
                <a:solidFill>
                  <a:schemeClr val="accent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112060" y="4115981"/>
              <a:ext cx="612068" cy="8971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787208" cy="1143000"/>
          </a:xfrm>
        </p:spPr>
        <p:txBody>
          <a:bodyPr/>
          <a:lstStyle/>
          <a:p>
            <a:r>
              <a:rPr lang="es-ES_tradnl" dirty="0" smtClean="0"/>
              <a:t>CC Culture </a:t>
            </a:r>
            <a:r>
              <a:rPr lang="es-ES_tradnl" dirty="0" err="1" smtClean="0"/>
              <a:t>Development</a:t>
            </a:r>
            <a:r>
              <a:rPr lang="es-ES_tradnl" dirty="0" smtClean="0"/>
              <a:t> </a:t>
            </a:r>
            <a:r>
              <a:rPr lang="es-ES_tradnl" dirty="0" err="1" smtClean="0"/>
              <a:t>Cycle</a:t>
            </a:r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5148064" y="1988840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u="sng" dirty="0" smtClean="0">
                <a:solidFill>
                  <a:srgbClr val="0070C0"/>
                </a:solidFill>
              </a:rPr>
              <a:t>Formal training:</a:t>
            </a:r>
          </a:p>
          <a:p>
            <a:r>
              <a:rPr lang="es-ES_tradnl" sz="1200" u="sng" dirty="0" smtClean="0">
                <a:solidFill>
                  <a:srgbClr val="0070C0"/>
                </a:solidFill>
              </a:rPr>
              <a:t>CCOP</a:t>
            </a:r>
            <a:r>
              <a:rPr lang="es-ES_tradnl" sz="1200" dirty="0" smtClean="0">
                <a:solidFill>
                  <a:srgbClr val="0070C0"/>
                </a:solidFill>
              </a:rPr>
              <a:t>: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Competition</a:t>
            </a:r>
            <a:r>
              <a:rPr lang="es-ES_tradnl" sz="1200" dirty="0" smtClean="0">
                <a:solidFill>
                  <a:srgbClr val="0070C0"/>
                </a:solidFill>
              </a:rPr>
              <a:t> Optativas</a:t>
            </a:r>
          </a:p>
          <a:p>
            <a:r>
              <a:rPr lang="es-ES_tradnl" sz="1200" u="sng" dirty="0" smtClean="0">
                <a:solidFill>
                  <a:srgbClr val="0070C0"/>
                </a:solidFill>
              </a:rPr>
              <a:t>BCA</a:t>
            </a:r>
            <a:r>
              <a:rPr lang="es-ES_tradnl" sz="1200" dirty="0" smtClean="0">
                <a:solidFill>
                  <a:srgbClr val="0070C0"/>
                </a:solidFill>
              </a:rPr>
              <a:t>: Business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Analysis</a:t>
            </a:r>
            <a:r>
              <a:rPr lang="es-ES_tradnl" sz="1200" dirty="0" smtClean="0">
                <a:solidFill>
                  <a:srgbClr val="0070C0"/>
                </a:solidFill>
              </a:rPr>
              <a:t> (full </a:t>
            </a:r>
            <a:r>
              <a:rPr lang="es-ES_tradnl" sz="1200" dirty="0" err="1" smtClean="0">
                <a:solidFill>
                  <a:srgbClr val="0070C0"/>
                </a:solidFill>
              </a:rPr>
              <a:t>subject</a:t>
            </a:r>
            <a:r>
              <a:rPr lang="es-ES_tradnl" sz="12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s-ES_tradnl" sz="1200" u="sng" dirty="0" smtClean="0">
                <a:solidFill>
                  <a:srgbClr val="0070C0"/>
                </a:solidFill>
              </a:rPr>
              <a:t>ICCT</a:t>
            </a:r>
            <a:r>
              <a:rPr lang="es-ES_tradnl" sz="1200" dirty="0" smtClean="0">
                <a:solidFill>
                  <a:srgbClr val="0070C0"/>
                </a:solidFill>
              </a:rPr>
              <a:t>: </a:t>
            </a:r>
            <a:r>
              <a:rPr lang="es-ES_tradnl" sz="1200" dirty="0" err="1" smtClean="0">
                <a:solidFill>
                  <a:srgbClr val="0070C0"/>
                </a:solidFill>
              </a:rPr>
              <a:t>Int’l</a:t>
            </a:r>
            <a:r>
              <a:rPr lang="es-ES_tradnl" sz="1200" dirty="0" smtClean="0">
                <a:solidFill>
                  <a:srgbClr val="0070C0"/>
                </a:solidFill>
              </a:rPr>
              <a:t> CC Training (</a:t>
            </a:r>
            <a:r>
              <a:rPr lang="es-ES_tradnl" sz="1200" dirty="0" err="1" smtClean="0">
                <a:solidFill>
                  <a:srgbClr val="0070C0"/>
                </a:solidFill>
              </a:rPr>
              <a:t>intensive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classes</a:t>
            </a:r>
            <a:r>
              <a:rPr lang="es-ES_tradnl" sz="1200" dirty="0" smtClean="0">
                <a:solidFill>
                  <a:srgbClr val="0070C0"/>
                </a:solidFill>
              </a:rPr>
              <a:t>)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03848" y="5877272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u="sng" dirty="0" smtClean="0">
                <a:solidFill>
                  <a:srgbClr val="0070C0"/>
                </a:solidFill>
              </a:rPr>
              <a:t>ICC</a:t>
            </a:r>
            <a:r>
              <a:rPr lang="es-ES_tradnl" sz="1200" dirty="0" smtClean="0">
                <a:solidFill>
                  <a:srgbClr val="0070C0"/>
                </a:solidFill>
              </a:rPr>
              <a:t>: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best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teams</a:t>
            </a:r>
            <a:r>
              <a:rPr lang="es-ES_tradnl" sz="1200" dirty="0" smtClean="0">
                <a:solidFill>
                  <a:srgbClr val="0070C0"/>
                </a:solidFill>
              </a:rPr>
              <a:t> of </a:t>
            </a:r>
            <a:r>
              <a:rPr lang="es-ES_tradnl" sz="1200" dirty="0" err="1" smtClean="0">
                <a:solidFill>
                  <a:srgbClr val="0070C0"/>
                </a:solidFill>
              </a:rPr>
              <a:t>students</a:t>
            </a:r>
            <a:r>
              <a:rPr lang="es-ES_tradnl" sz="1200" dirty="0" smtClean="0">
                <a:solidFill>
                  <a:srgbClr val="0070C0"/>
                </a:solidFill>
              </a:rPr>
              <a:t> are </a:t>
            </a:r>
            <a:r>
              <a:rPr lang="es-ES_tradnl" sz="1200" dirty="0" err="1" smtClean="0">
                <a:solidFill>
                  <a:srgbClr val="0070C0"/>
                </a:solidFill>
              </a:rPr>
              <a:t>selected</a:t>
            </a:r>
            <a:r>
              <a:rPr lang="es-ES_tradnl" sz="1200" dirty="0" smtClean="0">
                <a:solidFill>
                  <a:srgbClr val="0070C0"/>
                </a:solidFill>
              </a:rPr>
              <a:t> to compete at </a:t>
            </a:r>
            <a:r>
              <a:rPr lang="es-ES_tradnl" sz="1200" dirty="0" err="1" smtClean="0">
                <a:solidFill>
                  <a:srgbClr val="0070C0"/>
                </a:solidFill>
              </a:rPr>
              <a:t>international</a:t>
            </a:r>
            <a:r>
              <a:rPr lang="es-ES_tradnl" sz="1200" dirty="0" smtClean="0">
                <a:solidFill>
                  <a:srgbClr val="0070C0"/>
                </a:solidFill>
              </a:rPr>
              <a:t>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competitions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against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world’s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best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students</a:t>
            </a:r>
            <a:r>
              <a:rPr lang="es-ES_tradnl" sz="1200" dirty="0" smtClean="0">
                <a:solidFill>
                  <a:srgbClr val="0070C0"/>
                </a:solidFill>
              </a:rPr>
              <a:t>.  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5013176"/>
            <a:ext cx="2267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dirty="0" err="1" smtClean="0">
                <a:solidFill>
                  <a:srgbClr val="002060"/>
                </a:solidFill>
              </a:rPr>
              <a:t>Student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who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have</a:t>
            </a:r>
            <a:r>
              <a:rPr lang="es-ES_tradnl" sz="1200" dirty="0" smtClean="0">
                <a:solidFill>
                  <a:srgbClr val="002060"/>
                </a:solidFill>
              </a:rPr>
              <a:t> competed at </a:t>
            </a:r>
            <a:r>
              <a:rPr lang="es-ES_tradnl" sz="1200" dirty="0" err="1" smtClean="0">
                <a:solidFill>
                  <a:srgbClr val="002060"/>
                </a:solidFill>
              </a:rPr>
              <a:t>an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international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level</a:t>
            </a:r>
            <a:r>
              <a:rPr lang="es-ES_tradnl" sz="1200" dirty="0" smtClean="0">
                <a:solidFill>
                  <a:srgbClr val="002060"/>
                </a:solidFill>
              </a:rPr>
              <a:t> are </a:t>
            </a:r>
            <a:r>
              <a:rPr lang="es-ES_tradnl" sz="1200" dirty="0" err="1" smtClean="0">
                <a:solidFill>
                  <a:srgbClr val="002060"/>
                </a:solidFill>
              </a:rPr>
              <a:t>asked</a:t>
            </a:r>
            <a:r>
              <a:rPr lang="es-ES_tradnl" sz="1200" dirty="0" smtClean="0">
                <a:solidFill>
                  <a:srgbClr val="002060"/>
                </a:solidFill>
              </a:rPr>
              <a:t> to share </a:t>
            </a:r>
            <a:r>
              <a:rPr lang="es-ES_tradnl" sz="1200" dirty="0" err="1" smtClean="0">
                <a:solidFill>
                  <a:srgbClr val="002060"/>
                </a:solidFill>
              </a:rPr>
              <a:t>what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they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learned</a:t>
            </a:r>
            <a:r>
              <a:rPr lang="es-ES_tradnl" sz="1200" dirty="0" smtClean="0">
                <a:solidFill>
                  <a:srgbClr val="002060"/>
                </a:solidFill>
              </a:rPr>
              <a:t> to </a:t>
            </a:r>
            <a:r>
              <a:rPr lang="es-ES_tradnl" sz="1200" dirty="0" err="1" smtClean="0">
                <a:solidFill>
                  <a:srgbClr val="002060"/>
                </a:solidFill>
              </a:rPr>
              <a:t>students</a:t>
            </a:r>
            <a:r>
              <a:rPr lang="es-ES_tradnl" sz="1200" dirty="0" smtClean="0">
                <a:solidFill>
                  <a:srgbClr val="002060"/>
                </a:solidFill>
              </a:rPr>
              <a:t> of </a:t>
            </a:r>
            <a:r>
              <a:rPr lang="es-ES_tradnl" sz="1200" dirty="0" err="1" smtClean="0">
                <a:solidFill>
                  <a:srgbClr val="002060"/>
                </a:solidFill>
              </a:rPr>
              <a:t>the</a:t>
            </a:r>
            <a:r>
              <a:rPr lang="es-ES_tradnl" sz="1200" dirty="0" smtClean="0">
                <a:solidFill>
                  <a:srgbClr val="002060"/>
                </a:solidFill>
              </a:rPr>
              <a:t> CCC...</a:t>
            </a:r>
            <a:r>
              <a:rPr lang="es-ES_tradnl" sz="1200" dirty="0" err="1" smtClean="0">
                <a:solidFill>
                  <a:srgbClr val="002060"/>
                </a:solidFill>
              </a:rPr>
              <a:t>become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Trainers</a:t>
            </a:r>
            <a:endParaRPr lang="en-US" sz="1200" dirty="0">
              <a:solidFill>
                <a:srgbClr val="002060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H="1">
            <a:off x="3635896" y="4005064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133872" y="1013827"/>
            <a:ext cx="5238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200" u="sng" dirty="0" smtClean="0">
                <a:solidFill>
                  <a:srgbClr val="0070C0"/>
                </a:solidFill>
              </a:rPr>
              <a:t>Informal training</a:t>
            </a:r>
            <a:r>
              <a:rPr lang="es-ES_tradnl" sz="1200" dirty="0" smtClean="0">
                <a:solidFill>
                  <a:srgbClr val="0070C0"/>
                </a:solidFill>
              </a:rPr>
              <a:t>: A (</a:t>
            </a:r>
            <a:r>
              <a:rPr lang="es-ES_tradnl" sz="1200" dirty="0" err="1" smtClean="0">
                <a:solidFill>
                  <a:srgbClr val="0070C0"/>
                </a:solidFill>
              </a:rPr>
              <a:t>first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year</a:t>
            </a:r>
            <a:r>
              <a:rPr lang="es-ES_tradnl" sz="1200" dirty="0" smtClean="0">
                <a:solidFill>
                  <a:srgbClr val="0070C0"/>
                </a:solidFill>
              </a:rPr>
              <a:t>) </a:t>
            </a:r>
            <a:r>
              <a:rPr lang="es-ES_tradnl" sz="1200" dirty="0" err="1" smtClean="0">
                <a:solidFill>
                  <a:srgbClr val="0070C0"/>
                </a:solidFill>
              </a:rPr>
              <a:t>student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joins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Competition</a:t>
            </a:r>
            <a:r>
              <a:rPr lang="es-ES_tradnl" sz="1200" dirty="0" smtClean="0">
                <a:solidFill>
                  <a:srgbClr val="0070C0"/>
                </a:solidFill>
              </a:rPr>
              <a:t> Club (CCC) </a:t>
            </a:r>
            <a:r>
              <a:rPr lang="es-ES_tradnl" sz="1200" dirty="0" err="1" smtClean="0">
                <a:solidFill>
                  <a:srgbClr val="0070C0"/>
                </a:solidFill>
              </a:rPr>
              <a:t>with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idea of </a:t>
            </a:r>
            <a:r>
              <a:rPr lang="es-ES_tradnl" sz="1200" dirty="0" err="1" smtClean="0">
                <a:solidFill>
                  <a:srgbClr val="0070C0"/>
                </a:solidFill>
              </a:rPr>
              <a:t>learning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key</a:t>
            </a:r>
            <a:r>
              <a:rPr lang="es-ES_tradnl" sz="1200" dirty="0" smtClean="0">
                <a:solidFill>
                  <a:srgbClr val="0070C0"/>
                </a:solidFill>
              </a:rPr>
              <a:t>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competition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skills</a:t>
            </a:r>
            <a:r>
              <a:rPr lang="es-ES_tradnl" sz="1200" dirty="0" smtClean="0">
                <a:solidFill>
                  <a:srgbClr val="0070C0"/>
                </a:solidFill>
              </a:rPr>
              <a:t>. </a:t>
            </a:r>
            <a:r>
              <a:rPr lang="es-ES_tradnl" sz="1200" dirty="0" err="1" smtClean="0">
                <a:solidFill>
                  <a:srgbClr val="0070C0"/>
                </a:solidFill>
              </a:rPr>
              <a:t>These</a:t>
            </a:r>
            <a:r>
              <a:rPr lang="es-ES_tradnl" sz="1200" dirty="0" smtClean="0">
                <a:solidFill>
                  <a:srgbClr val="0070C0"/>
                </a:solidFill>
              </a:rPr>
              <a:t> are </a:t>
            </a:r>
            <a:r>
              <a:rPr lang="es-ES_tradnl" sz="1200" dirty="0" err="1" smtClean="0">
                <a:solidFill>
                  <a:srgbClr val="0070C0"/>
                </a:solidFill>
              </a:rPr>
              <a:t>life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skills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for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world</a:t>
            </a:r>
            <a:r>
              <a:rPr lang="es-ES_tradnl" sz="1200" dirty="0" smtClean="0">
                <a:solidFill>
                  <a:srgbClr val="0070C0"/>
                </a:solidFill>
              </a:rPr>
              <a:t> of </a:t>
            </a:r>
            <a:r>
              <a:rPr lang="es-ES_tradnl" sz="1200" dirty="0" err="1" smtClean="0">
                <a:solidFill>
                  <a:srgbClr val="0070C0"/>
                </a:solidFill>
              </a:rPr>
              <a:t>business</a:t>
            </a:r>
            <a:r>
              <a:rPr lang="es-ES_tradnl" sz="1200" dirty="0" smtClean="0">
                <a:solidFill>
                  <a:srgbClr val="0070C0"/>
                </a:solidFill>
              </a:rPr>
              <a:t>, </a:t>
            </a:r>
            <a:r>
              <a:rPr lang="es-ES_tradnl" sz="1200" dirty="0" err="1" smtClean="0">
                <a:solidFill>
                  <a:srgbClr val="0070C0"/>
                </a:solidFill>
              </a:rPr>
              <a:t>economics</a:t>
            </a:r>
            <a:r>
              <a:rPr lang="es-ES_tradnl" sz="1200" dirty="0" smtClean="0">
                <a:solidFill>
                  <a:srgbClr val="0070C0"/>
                </a:solidFill>
              </a:rPr>
              <a:t>, and </a:t>
            </a:r>
            <a:r>
              <a:rPr lang="es-ES_tradnl" sz="1200" dirty="0" err="1" smtClean="0">
                <a:solidFill>
                  <a:srgbClr val="0070C0"/>
                </a:solidFill>
              </a:rPr>
              <a:t>management</a:t>
            </a:r>
            <a:r>
              <a:rPr lang="es-ES_tradnl" sz="1200" dirty="0" smtClean="0">
                <a:solidFill>
                  <a:srgbClr val="0070C0"/>
                </a:solidFill>
              </a:rPr>
              <a:t>, </a:t>
            </a:r>
            <a:r>
              <a:rPr lang="es-ES_tradnl" sz="1200" dirty="0" err="1" smtClean="0">
                <a:solidFill>
                  <a:srgbClr val="0070C0"/>
                </a:solidFill>
              </a:rPr>
              <a:t>including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business</a:t>
            </a:r>
            <a:r>
              <a:rPr lang="es-ES_tradnl" sz="1200" dirty="0" smtClean="0">
                <a:solidFill>
                  <a:srgbClr val="0070C0"/>
                </a:solidFill>
              </a:rPr>
              <a:t>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analysis</a:t>
            </a:r>
            <a:r>
              <a:rPr lang="es-ES_tradnl" sz="1200" dirty="0" smtClean="0">
                <a:solidFill>
                  <a:srgbClr val="0070C0"/>
                </a:solidFill>
              </a:rPr>
              <a:t>, </a:t>
            </a:r>
            <a:r>
              <a:rPr lang="es-ES_tradnl" sz="1200" dirty="0" err="1" smtClean="0">
                <a:solidFill>
                  <a:srgbClr val="0070C0"/>
                </a:solidFill>
              </a:rPr>
              <a:t>solution</a:t>
            </a:r>
            <a:r>
              <a:rPr lang="es-ES_tradnl" sz="1200" dirty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generation</a:t>
            </a:r>
            <a:r>
              <a:rPr lang="es-ES_tradnl" sz="1200" dirty="0" smtClean="0">
                <a:solidFill>
                  <a:srgbClr val="0070C0"/>
                </a:solidFill>
              </a:rPr>
              <a:t>, English </a:t>
            </a:r>
            <a:r>
              <a:rPr lang="es-ES_tradnl" sz="1200" dirty="0" err="1" smtClean="0">
                <a:solidFill>
                  <a:srgbClr val="0070C0"/>
                </a:solidFill>
              </a:rPr>
              <a:t>public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speaking</a:t>
            </a:r>
            <a:r>
              <a:rPr lang="es-ES_tradnl" sz="1200" dirty="0" smtClean="0">
                <a:solidFill>
                  <a:srgbClr val="0070C0"/>
                </a:solidFill>
              </a:rPr>
              <a:t>, </a:t>
            </a:r>
            <a:r>
              <a:rPr lang="es-ES_tradnl" sz="1200" dirty="0" err="1" smtClean="0">
                <a:solidFill>
                  <a:srgbClr val="0070C0"/>
                </a:solidFill>
              </a:rPr>
              <a:t>team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work</a:t>
            </a:r>
            <a:r>
              <a:rPr lang="es-ES_tradnl" sz="1200" dirty="0" smtClean="0">
                <a:solidFill>
                  <a:srgbClr val="0070C0"/>
                </a:solidFill>
              </a:rPr>
              <a:t>, etc. 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88032" y="2420888"/>
            <a:ext cx="2267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dirty="0" smtClean="0">
                <a:solidFill>
                  <a:srgbClr val="002060"/>
                </a:solidFill>
              </a:rPr>
              <a:t>Case </a:t>
            </a:r>
            <a:r>
              <a:rPr lang="es-ES_tradnl" sz="1200" dirty="0" err="1" smtClean="0">
                <a:solidFill>
                  <a:srgbClr val="002060"/>
                </a:solidFill>
              </a:rPr>
              <a:t>competition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skills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include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developing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leadership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for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the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next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generation</a:t>
            </a:r>
            <a:r>
              <a:rPr lang="es-ES_tradnl" sz="1200" dirty="0" smtClean="0">
                <a:solidFill>
                  <a:srgbClr val="002060"/>
                </a:solidFill>
              </a:rPr>
              <a:t> of </a:t>
            </a:r>
            <a:r>
              <a:rPr lang="es-ES_tradnl" sz="1200" dirty="0" err="1" smtClean="0">
                <a:solidFill>
                  <a:srgbClr val="002060"/>
                </a:solidFill>
              </a:rPr>
              <a:t>students</a:t>
            </a:r>
            <a:r>
              <a:rPr lang="es-ES_tradnl" sz="1200" dirty="0" smtClean="0">
                <a:solidFill>
                  <a:srgbClr val="002060"/>
                </a:solidFill>
              </a:rPr>
              <a:t>.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2" name="1 Rectángulo redondeado"/>
          <p:cNvSpPr/>
          <p:nvPr/>
        </p:nvSpPr>
        <p:spPr>
          <a:xfrm>
            <a:off x="6372200" y="4980077"/>
            <a:ext cx="1224136" cy="864096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Trabajo de Fin de Grado (TFG)</a:t>
            </a:r>
            <a:endParaRPr lang="en-US" sz="12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7133761" y="2996952"/>
            <a:ext cx="1224136" cy="864096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Personal Professional </a:t>
            </a:r>
            <a:r>
              <a:rPr lang="es-ES_tradnl" sz="1200" dirty="0" err="1" smtClean="0"/>
              <a:t>Development</a:t>
            </a:r>
            <a:endParaRPr lang="en-US" sz="1200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6156176" y="4149080"/>
            <a:ext cx="82809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13" idx="1"/>
          </p:cNvCxnSpPr>
          <p:nvPr/>
        </p:nvCxnSpPr>
        <p:spPr>
          <a:xfrm flipV="1">
            <a:off x="6372200" y="3429000"/>
            <a:ext cx="761561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6156176" y="3789040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dirty="0" smtClean="0">
                <a:solidFill>
                  <a:srgbClr val="002060"/>
                </a:solidFill>
              </a:rPr>
              <a:t>Case </a:t>
            </a:r>
            <a:r>
              <a:rPr lang="es-ES_tradnl" sz="1200" dirty="0" err="1" smtClean="0">
                <a:solidFill>
                  <a:srgbClr val="002060"/>
                </a:solidFill>
              </a:rPr>
              <a:t>competition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skills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used</a:t>
            </a:r>
            <a:r>
              <a:rPr lang="es-ES_tradnl" sz="1200" dirty="0" smtClean="0">
                <a:solidFill>
                  <a:srgbClr val="002060"/>
                </a:solidFill>
              </a:rPr>
              <a:t> in:</a:t>
            </a:r>
          </a:p>
          <a:p>
            <a:pPr marL="171450" indent="-171450" algn="r">
              <a:buFont typeface="Arial" charset="0"/>
              <a:buChar char="•"/>
            </a:pPr>
            <a:r>
              <a:rPr lang="es-ES_tradnl" sz="1200" dirty="0" err="1" smtClean="0">
                <a:solidFill>
                  <a:srgbClr val="002060"/>
                </a:solidFill>
              </a:rPr>
              <a:t>Consulting</a:t>
            </a:r>
            <a:endParaRPr lang="es-ES_tradnl" sz="1200" dirty="0" smtClean="0">
              <a:solidFill>
                <a:srgbClr val="002060"/>
              </a:solidFill>
            </a:endParaRPr>
          </a:p>
          <a:p>
            <a:pPr marL="171450" indent="-171450" algn="r">
              <a:buFont typeface="Arial" charset="0"/>
              <a:buChar char="•"/>
            </a:pPr>
            <a:r>
              <a:rPr lang="es-ES_tradnl" sz="1200" dirty="0" err="1" smtClean="0">
                <a:solidFill>
                  <a:srgbClr val="002060"/>
                </a:solidFill>
              </a:rPr>
              <a:t>Finance</a:t>
            </a:r>
            <a:endParaRPr lang="es-ES_tradnl" sz="1200" dirty="0" smtClean="0">
              <a:solidFill>
                <a:srgbClr val="002060"/>
              </a:solidFill>
            </a:endParaRPr>
          </a:p>
          <a:p>
            <a:pPr marL="171450" indent="-171450" algn="r">
              <a:buFont typeface="Arial" charset="0"/>
              <a:buChar char="•"/>
            </a:pPr>
            <a:r>
              <a:rPr lang="es-ES_tradnl" sz="1200" dirty="0" smtClean="0">
                <a:solidFill>
                  <a:srgbClr val="002060"/>
                </a:solidFill>
              </a:rPr>
              <a:t>Marketing</a:t>
            </a:r>
          </a:p>
          <a:p>
            <a:pPr marL="171450" indent="-171450" algn="r">
              <a:buFont typeface="Arial" charset="0"/>
              <a:buChar char="•"/>
            </a:pPr>
            <a:r>
              <a:rPr lang="es-ES_tradnl" sz="1200" dirty="0" smtClean="0">
                <a:solidFill>
                  <a:srgbClr val="002060"/>
                </a:solidFill>
              </a:rPr>
              <a:t>….</a:t>
            </a:r>
            <a:r>
              <a:rPr lang="es-ES_tradnl" sz="1200" dirty="0" err="1" smtClean="0">
                <a:solidFill>
                  <a:srgbClr val="002060"/>
                </a:solidFill>
              </a:rPr>
              <a:t>all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business</a:t>
            </a:r>
            <a:r>
              <a:rPr lang="es-ES_tradnl" sz="1200" dirty="0" smtClean="0">
                <a:solidFill>
                  <a:srgbClr val="002060"/>
                </a:solidFill>
              </a:rPr>
              <a:t> and </a:t>
            </a:r>
            <a:r>
              <a:rPr lang="es-ES_tradnl" sz="1200" dirty="0" err="1" smtClean="0">
                <a:solidFill>
                  <a:srgbClr val="002060"/>
                </a:solidFill>
              </a:rPr>
              <a:t>management</a:t>
            </a:r>
            <a:r>
              <a:rPr lang="es-ES_tradnl" sz="1200" dirty="0" smtClean="0">
                <a:solidFill>
                  <a:srgbClr val="002060"/>
                </a:solidFill>
              </a:rPr>
              <a:t>!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724129" y="5910371"/>
            <a:ext cx="2736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200" u="sng" dirty="0" smtClean="0">
                <a:solidFill>
                  <a:srgbClr val="002060"/>
                </a:solidFill>
              </a:rPr>
              <a:t>TFG</a:t>
            </a:r>
            <a:r>
              <a:rPr lang="es-ES_tradnl" sz="1200" dirty="0" smtClean="0">
                <a:solidFill>
                  <a:srgbClr val="002060"/>
                </a:solidFill>
              </a:rPr>
              <a:t>: In final </a:t>
            </a:r>
            <a:r>
              <a:rPr lang="es-ES_tradnl" sz="1200" dirty="0" err="1" smtClean="0">
                <a:solidFill>
                  <a:srgbClr val="002060"/>
                </a:solidFill>
              </a:rPr>
              <a:t>year</a:t>
            </a:r>
            <a:r>
              <a:rPr lang="es-ES_tradnl" sz="1200" dirty="0" smtClean="0">
                <a:solidFill>
                  <a:srgbClr val="002060"/>
                </a:solidFill>
              </a:rPr>
              <a:t>, </a:t>
            </a:r>
            <a:r>
              <a:rPr lang="es-ES_tradnl" sz="1200" dirty="0" err="1" smtClean="0">
                <a:solidFill>
                  <a:srgbClr val="002060"/>
                </a:solidFill>
              </a:rPr>
              <a:t>students</a:t>
            </a:r>
            <a:r>
              <a:rPr lang="es-ES_tradnl" sz="1200" dirty="0" smtClean="0">
                <a:solidFill>
                  <a:srgbClr val="002060"/>
                </a:solidFill>
              </a:rPr>
              <a:t> can </a:t>
            </a:r>
            <a:r>
              <a:rPr lang="es-ES_tradnl" sz="1200" dirty="0" err="1" smtClean="0">
                <a:solidFill>
                  <a:srgbClr val="002060"/>
                </a:solidFill>
              </a:rPr>
              <a:t>choose</a:t>
            </a:r>
            <a:r>
              <a:rPr lang="es-ES_tradnl" sz="1200" dirty="0" smtClean="0">
                <a:solidFill>
                  <a:srgbClr val="002060"/>
                </a:solidFill>
              </a:rPr>
              <a:t> to do a TFG </a:t>
            </a:r>
            <a:r>
              <a:rPr lang="es-ES_tradnl" sz="1200" dirty="0" err="1" smtClean="0">
                <a:solidFill>
                  <a:srgbClr val="002060"/>
                </a:solidFill>
              </a:rPr>
              <a:t>that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brings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them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closer</a:t>
            </a:r>
            <a:r>
              <a:rPr lang="es-ES_tradnl" sz="1200" dirty="0" smtClean="0">
                <a:solidFill>
                  <a:srgbClr val="002060"/>
                </a:solidFill>
              </a:rPr>
              <a:t> to </a:t>
            </a:r>
            <a:r>
              <a:rPr lang="es-ES_tradnl" sz="1200" dirty="0" err="1" smtClean="0">
                <a:solidFill>
                  <a:srgbClr val="002060"/>
                </a:solidFill>
              </a:rPr>
              <a:t>their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chosen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professional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career</a:t>
            </a:r>
            <a:r>
              <a:rPr lang="es-ES_tradnl" sz="1200" dirty="0" smtClean="0">
                <a:solidFill>
                  <a:srgbClr val="002060"/>
                </a:solidFill>
              </a:rPr>
              <a:t>…</a:t>
            </a:r>
            <a:r>
              <a:rPr lang="es-ES_tradnl" sz="1200" dirty="0" err="1" smtClean="0">
                <a:solidFill>
                  <a:srgbClr val="002060"/>
                </a:solidFill>
              </a:rPr>
              <a:t>finance</a:t>
            </a:r>
            <a:r>
              <a:rPr lang="es-ES_tradnl" sz="1200" dirty="0" smtClean="0">
                <a:solidFill>
                  <a:srgbClr val="002060"/>
                </a:solidFill>
              </a:rPr>
              <a:t>, marketing, </a:t>
            </a:r>
            <a:r>
              <a:rPr lang="es-ES_tradnl" sz="1200" dirty="0" err="1" smtClean="0">
                <a:solidFill>
                  <a:srgbClr val="002060"/>
                </a:solidFill>
              </a:rPr>
              <a:t>consulting</a:t>
            </a:r>
            <a:r>
              <a:rPr lang="es-ES_tradnl" sz="1200" dirty="0" smtClean="0">
                <a:solidFill>
                  <a:srgbClr val="002060"/>
                </a:solidFill>
              </a:rPr>
              <a:t>, etc…</a:t>
            </a:r>
            <a:endParaRPr 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0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4624"/>
            <a:ext cx="8075240" cy="1143000"/>
          </a:xfrm>
        </p:spPr>
        <p:txBody>
          <a:bodyPr/>
          <a:lstStyle/>
          <a:p>
            <a:r>
              <a:rPr lang="es-ES_tradnl" dirty="0" err="1" smtClean="0"/>
              <a:t>Which</a:t>
            </a:r>
            <a:r>
              <a:rPr lang="es-ES_tradnl" dirty="0" smtClean="0"/>
              <a:t> 3 </a:t>
            </a:r>
            <a:r>
              <a:rPr lang="es-ES_tradnl" dirty="0" err="1" smtClean="0"/>
              <a:t>teams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ICC?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s-ES_tradnl" dirty="0" smtClean="0">
                <a:solidFill>
                  <a:srgbClr val="FF0000"/>
                </a:solidFill>
              </a:rPr>
              <a:t>EITHER:</a:t>
            </a:r>
          </a:p>
          <a:p>
            <a:r>
              <a:rPr lang="es-ES_tradnl" dirty="0" err="1" smtClean="0">
                <a:solidFill>
                  <a:srgbClr val="FF0000"/>
                </a:solidFill>
              </a:rPr>
              <a:t>Choose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from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teams</a:t>
            </a:r>
            <a:r>
              <a:rPr lang="es-ES_tradnl" dirty="0" smtClean="0">
                <a:solidFill>
                  <a:srgbClr val="FF0000"/>
                </a:solidFill>
              </a:rPr>
              <a:t> in Pamplona </a:t>
            </a:r>
            <a:r>
              <a:rPr lang="es-ES_tradnl" dirty="0" err="1" smtClean="0">
                <a:solidFill>
                  <a:srgbClr val="FF0000"/>
                </a:solidFill>
              </a:rPr>
              <a:t>through</a:t>
            </a:r>
            <a:r>
              <a:rPr lang="es-ES_tradnl" dirty="0" smtClean="0">
                <a:solidFill>
                  <a:srgbClr val="FF0000"/>
                </a:solidFill>
              </a:rPr>
              <a:t> ICCT</a:t>
            </a:r>
          </a:p>
          <a:p>
            <a:pPr lvl="1"/>
            <a:r>
              <a:rPr lang="es-ES_tradnl" dirty="0" err="1" smtClean="0"/>
              <a:t>Teams</a:t>
            </a:r>
            <a:r>
              <a:rPr lang="es-ES_tradnl" dirty="0" smtClean="0"/>
              <a:t> </a:t>
            </a:r>
            <a:r>
              <a:rPr lang="es-ES_tradnl" dirty="0" err="1" smtClean="0"/>
              <a:t>invited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ICCT </a:t>
            </a:r>
            <a:r>
              <a:rPr lang="es-ES_tradnl" dirty="0" smtClean="0">
                <a:sym typeface="Wingdings" panose="05000000000000000000" pitchFamily="2" charset="2"/>
              </a:rPr>
              <a:t> </a:t>
            </a:r>
            <a:r>
              <a:rPr lang="es-ES_tradnl" dirty="0"/>
              <a:t>1 </a:t>
            </a:r>
            <a:r>
              <a:rPr lang="es-ES_tradnl" dirty="0" err="1"/>
              <a:t>or</a:t>
            </a:r>
            <a:r>
              <a:rPr lang="es-ES_tradnl" dirty="0"/>
              <a:t> 2 </a:t>
            </a:r>
            <a:r>
              <a:rPr lang="es-ES_tradnl" dirty="0" err="1"/>
              <a:t>teams</a:t>
            </a:r>
            <a:r>
              <a:rPr lang="es-ES_tradnl" dirty="0"/>
              <a:t> </a:t>
            </a:r>
            <a:r>
              <a:rPr lang="es-ES_tradnl" dirty="0" err="1" smtClean="0"/>
              <a:t>selected</a:t>
            </a:r>
            <a:endParaRPr lang="es-ES_tradnl" dirty="0" smtClean="0"/>
          </a:p>
          <a:p>
            <a:pPr lvl="1"/>
            <a:r>
              <a:rPr lang="es-ES_tradnl" dirty="0" err="1" smtClean="0"/>
              <a:t>Team</a:t>
            </a:r>
            <a:r>
              <a:rPr lang="es-ES_tradnl" dirty="0" smtClean="0"/>
              <a:t> </a:t>
            </a:r>
            <a:r>
              <a:rPr lang="es-ES_tradnl" dirty="0" err="1" smtClean="0"/>
              <a:t>members</a:t>
            </a:r>
            <a:r>
              <a:rPr lang="es-ES_tradnl" dirty="0" smtClean="0"/>
              <a:t> </a:t>
            </a:r>
            <a:r>
              <a:rPr lang="es-ES_tradnl" dirty="0" err="1" smtClean="0"/>
              <a:t>must</a:t>
            </a:r>
            <a:r>
              <a:rPr lang="es-ES_tradnl" dirty="0" smtClean="0"/>
              <a:t> be active </a:t>
            </a:r>
            <a:r>
              <a:rPr lang="es-ES_tradnl" dirty="0" err="1" smtClean="0"/>
              <a:t>members</a:t>
            </a:r>
            <a:r>
              <a:rPr lang="es-ES_tradnl" dirty="0" smtClean="0"/>
              <a:t> of CCC</a:t>
            </a:r>
          </a:p>
          <a:p>
            <a:pPr lvl="1"/>
            <a:r>
              <a:rPr lang="es-ES_tradnl" dirty="0" err="1" smtClean="0"/>
              <a:t>Evaluation</a:t>
            </a:r>
            <a:endParaRPr lang="es-ES_tradnl" dirty="0" smtClean="0"/>
          </a:p>
          <a:p>
            <a:pPr lvl="2"/>
            <a:r>
              <a:rPr lang="es-ES_tradnl" dirty="0" smtClean="0"/>
              <a:t>50% </a:t>
            </a:r>
            <a:r>
              <a:rPr lang="es-ES_tradnl" dirty="0" err="1" smtClean="0"/>
              <a:t>by</a:t>
            </a:r>
            <a:r>
              <a:rPr lang="es-ES_tradnl" dirty="0" smtClean="0"/>
              <a:t> Ian Kwan </a:t>
            </a:r>
            <a:r>
              <a:rPr lang="es-ES_tradnl" dirty="0" err="1" smtClean="0"/>
              <a:t>from</a:t>
            </a:r>
            <a:r>
              <a:rPr lang="es-ES_tradnl" dirty="0" smtClean="0"/>
              <a:t> </a:t>
            </a:r>
            <a:r>
              <a:rPr lang="es-ES_tradnl" dirty="0" err="1" smtClean="0"/>
              <a:t>continuous</a:t>
            </a:r>
            <a:r>
              <a:rPr lang="es-ES_tradnl" dirty="0" smtClean="0"/>
              <a:t> </a:t>
            </a:r>
            <a:r>
              <a:rPr lang="es-ES_tradnl" dirty="0" err="1" smtClean="0"/>
              <a:t>assessment</a:t>
            </a:r>
            <a:r>
              <a:rPr lang="es-ES_tradnl" dirty="0" smtClean="0"/>
              <a:t> </a:t>
            </a:r>
            <a:r>
              <a:rPr lang="es-ES_tradnl" dirty="0" err="1" smtClean="0"/>
              <a:t>during</a:t>
            </a:r>
            <a:r>
              <a:rPr lang="es-ES_tradnl" dirty="0" smtClean="0"/>
              <a:t> ICCT</a:t>
            </a:r>
          </a:p>
          <a:p>
            <a:pPr lvl="2"/>
            <a:r>
              <a:rPr lang="es-ES_tradnl" dirty="0" smtClean="0"/>
              <a:t>50%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selection</a:t>
            </a:r>
            <a:r>
              <a:rPr lang="es-ES_tradnl" dirty="0" smtClean="0"/>
              <a:t> panel to </a:t>
            </a:r>
            <a:r>
              <a:rPr lang="es-ES_tradnl" dirty="0" err="1" smtClean="0"/>
              <a:t>judge</a:t>
            </a:r>
            <a:r>
              <a:rPr lang="es-ES_tradnl" dirty="0" smtClean="0"/>
              <a:t> </a:t>
            </a:r>
            <a:r>
              <a:rPr lang="es-ES_tradnl" dirty="0" err="1" smtClean="0"/>
              <a:t>winner</a:t>
            </a:r>
            <a:r>
              <a:rPr lang="es-ES_tradnl" dirty="0" smtClean="0"/>
              <a:t> of a case </a:t>
            </a:r>
            <a:r>
              <a:rPr lang="es-ES_tradnl" dirty="0" err="1" smtClean="0"/>
              <a:t>presentation</a:t>
            </a:r>
            <a:endParaRPr lang="es-ES_tradnl" dirty="0" smtClean="0"/>
          </a:p>
          <a:p>
            <a:pPr lvl="1"/>
            <a:r>
              <a:rPr lang="es-ES_tradnl" dirty="0" err="1" smtClean="0"/>
              <a:t>Selection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end</a:t>
            </a:r>
            <a:r>
              <a:rPr lang="es-ES_tradnl" dirty="0" smtClean="0"/>
              <a:t> of </a:t>
            </a:r>
            <a:r>
              <a:rPr lang="es-ES_tradnl" dirty="0" err="1" smtClean="0"/>
              <a:t>November</a:t>
            </a:r>
            <a:endParaRPr lang="es-ES_tradnl" dirty="0" smtClean="0"/>
          </a:p>
          <a:p>
            <a:pPr marL="88900" lvl="1" indent="0">
              <a:buNone/>
            </a:pPr>
            <a:endParaRPr lang="es-ES_tradnl" dirty="0"/>
          </a:p>
          <a:p>
            <a:pPr marL="88900" lvl="1" indent="0">
              <a:buNone/>
            </a:pPr>
            <a:r>
              <a:rPr lang="es-ES_tradnl" dirty="0">
                <a:solidFill>
                  <a:srgbClr val="FF0000"/>
                </a:solidFill>
              </a:rPr>
              <a:t>AND/OR:</a:t>
            </a:r>
          </a:p>
          <a:p>
            <a:r>
              <a:rPr lang="es-ES_tradnl" dirty="0" err="1">
                <a:solidFill>
                  <a:srgbClr val="FF0000"/>
                </a:solidFill>
              </a:rPr>
              <a:t>Choose</a:t>
            </a:r>
            <a:r>
              <a:rPr lang="es-ES_tradnl" dirty="0">
                <a:solidFill>
                  <a:srgbClr val="FF0000"/>
                </a:solidFill>
              </a:rPr>
              <a:t> </a:t>
            </a:r>
            <a:r>
              <a:rPr lang="es-ES_tradnl" dirty="0" err="1">
                <a:solidFill>
                  <a:srgbClr val="FF0000"/>
                </a:solidFill>
              </a:rPr>
              <a:t>from</a:t>
            </a:r>
            <a:r>
              <a:rPr lang="es-ES_tradnl" dirty="0">
                <a:solidFill>
                  <a:srgbClr val="FF0000"/>
                </a:solidFill>
              </a:rPr>
              <a:t> </a:t>
            </a:r>
            <a:r>
              <a:rPr lang="es-ES_tradnl" dirty="0" err="1">
                <a:solidFill>
                  <a:srgbClr val="FF0000"/>
                </a:solidFill>
              </a:rPr>
              <a:t>Teams</a:t>
            </a:r>
            <a:r>
              <a:rPr lang="es-ES_tradnl" dirty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not</a:t>
            </a:r>
            <a:r>
              <a:rPr lang="es-ES_tradnl" dirty="0" smtClean="0">
                <a:solidFill>
                  <a:srgbClr val="FF0000"/>
                </a:solidFill>
              </a:rPr>
              <a:t> in Pamplona </a:t>
            </a:r>
            <a:r>
              <a:rPr lang="es-ES_tradnl" dirty="0" err="1" smtClean="0">
                <a:solidFill>
                  <a:srgbClr val="FF0000"/>
                </a:solidFill>
              </a:rPr>
              <a:t>but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with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excellent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track</a:t>
            </a:r>
            <a:r>
              <a:rPr lang="es-ES_tradnl" dirty="0" smtClean="0">
                <a:solidFill>
                  <a:srgbClr val="FF0000"/>
                </a:solidFill>
              </a:rPr>
              <a:t> record</a:t>
            </a:r>
            <a:endParaRPr lang="es-ES_tradnl" dirty="0">
              <a:solidFill>
                <a:srgbClr val="FF0000"/>
              </a:solidFill>
            </a:endParaRPr>
          </a:p>
          <a:p>
            <a:pPr lvl="1"/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shown</a:t>
            </a:r>
            <a:r>
              <a:rPr lang="es-ES_tradnl" dirty="0" smtClean="0"/>
              <a:t> </a:t>
            </a:r>
            <a:r>
              <a:rPr lang="es-ES_tradnl" dirty="0" err="1" smtClean="0"/>
              <a:t>excellent</a:t>
            </a:r>
            <a:r>
              <a:rPr lang="es-ES_tradnl" dirty="0" smtClean="0"/>
              <a:t> performance in:</a:t>
            </a:r>
          </a:p>
          <a:p>
            <a:pPr lvl="2"/>
            <a:r>
              <a:rPr lang="es-ES_tradnl" dirty="0" smtClean="0"/>
              <a:t>1st, 2nd, 3rd place in </a:t>
            </a:r>
            <a:r>
              <a:rPr lang="es-ES_tradnl" dirty="0" err="1" smtClean="0"/>
              <a:t>internal</a:t>
            </a:r>
            <a:r>
              <a:rPr lang="es-ES_tradnl" dirty="0" smtClean="0"/>
              <a:t> case </a:t>
            </a:r>
            <a:r>
              <a:rPr lang="es-ES_tradnl" dirty="0" err="1" smtClean="0"/>
              <a:t>competition</a:t>
            </a:r>
            <a:r>
              <a:rPr lang="es-ES_tradnl" dirty="0"/>
              <a:t> </a:t>
            </a:r>
            <a:r>
              <a:rPr lang="es-ES_tradnl" dirty="0" smtClean="0"/>
              <a:t>(UNUCC)</a:t>
            </a:r>
          </a:p>
          <a:p>
            <a:pPr lvl="2"/>
            <a:r>
              <a:rPr lang="es-ES_tradnl" dirty="0" err="1" smtClean="0"/>
              <a:t>Experience</a:t>
            </a:r>
            <a:r>
              <a:rPr lang="es-ES_tradnl" dirty="0" smtClean="0"/>
              <a:t> </a:t>
            </a:r>
            <a:r>
              <a:rPr lang="es-ES_tradnl" dirty="0" err="1" smtClean="0"/>
              <a:t>from</a:t>
            </a:r>
            <a:r>
              <a:rPr lang="es-ES_tradnl" dirty="0" smtClean="0"/>
              <a:t> top </a:t>
            </a:r>
            <a:r>
              <a:rPr lang="es-ES_tradnl" dirty="0" err="1" smtClean="0"/>
              <a:t>competitions</a:t>
            </a:r>
            <a:r>
              <a:rPr lang="es-ES_tradnl" dirty="0" smtClean="0"/>
              <a:t>: UNICC, KPMG, Oliver </a:t>
            </a:r>
            <a:r>
              <a:rPr lang="es-ES_tradnl" dirty="0" err="1" smtClean="0"/>
              <a:t>Wyman</a:t>
            </a:r>
            <a:endParaRPr lang="es-ES_tradnl" dirty="0"/>
          </a:p>
          <a:p>
            <a:pPr lvl="1"/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received</a:t>
            </a:r>
            <a:r>
              <a:rPr lang="es-ES_tradnl" dirty="0" smtClean="0"/>
              <a:t> formal training:</a:t>
            </a:r>
          </a:p>
          <a:p>
            <a:pPr lvl="2"/>
            <a:r>
              <a:rPr lang="es-ES_tradnl" dirty="0" smtClean="0"/>
              <a:t>3 of 4 </a:t>
            </a:r>
            <a:r>
              <a:rPr lang="es-ES_tradnl" dirty="0" err="1" smtClean="0"/>
              <a:t>members</a:t>
            </a:r>
            <a:r>
              <a:rPr lang="es-ES_tradnl" dirty="0" smtClean="0"/>
              <a:t> </a:t>
            </a:r>
            <a:r>
              <a:rPr lang="es-ES_tradnl" dirty="0" err="1" smtClean="0"/>
              <a:t>must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received</a:t>
            </a:r>
            <a:r>
              <a:rPr lang="es-ES_tradnl" dirty="0" smtClean="0"/>
              <a:t> formal training </a:t>
            </a:r>
            <a:r>
              <a:rPr lang="es-ES_tradnl" dirty="0" err="1" smtClean="0"/>
              <a:t>from</a:t>
            </a:r>
            <a:r>
              <a:rPr lang="es-ES_tradnl" dirty="0" smtClean="0"/>
              <a:t> Ian Kwan </a:t>
            </a:r>
            <a:r>
              <a:rPr lang="es-ES_tradnl" dirty="0" err="1" smtClean="0"/>
              <a:t>or</a:t>
            </a:r>
            <a:r>
              <a:rPr lang="es-ES_tradnl" dirty="0" smtClean="0"/>
              <a:t> </a:t>
            </a:r>
            <a:r>
              <a:rPr lang="es-ES_tradnl" dirty="0" err="1" smtClean="0"/>
              <a:t>Jose</a:t>
            </a:r>
            <a:r>
              <a:rPr lang="es-ES_tradnl" dirty="0" smtClean="0"/>
              <a:t> Luis de Cea</a:t>
            </a:r>
          </a:p>
          <a:p>
            <a:pPr lvl="1"/>
            <a:r>
              <a:rPr lang="es-ES_tradnl" dirty="0" err="1" smtClean="0"/>
              <a:t>Team</a:t>
            </a:r>
            <a:r>
              <a:rPr lang="es-ES_tradnl" dirty="0" smtClean="0"/>
              <a:t> </a:t>
            </a:r>
            <a:r>
              <a:rPr lang="es-ES_tradnl" dirty="0" err="1" smtClean="0"/>
              <a:t>members</a:t>
            </a:r>
            <a:r>
              <a:rPr lang="es-ES_tradnl" dirty="0" smtClean="0"/>
              <a:t> </a:t>
            </a:r>
            <a:r>
              <a:rPr lang="es-ES_tradnl" dirty="0" err="1" smtClean="0"/>
              <a:t>must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been</a:t>
            </a:r>
            <a:r>
              <a:rPr lang="es-ES_tradnl" dirty="0" smtClean="0"/>
              <a:t> active </a:t>
            </a:r>
            <a:r>
              <a:rPr lang="es-ES_tradnl" dirty="0" err="1" smtClean="0"/>
              <a:t>members</a:t>
            </a:r>
            <a:r>
              <a:rPr lang="es-ES_tradnl" dirty="0" smtClean="0"/>
              <a:t> of CCC</a:t>
            </a:r>
          </a:p>
          <a:p>
            <a:pPr lvl="1"/>
            <a:r>
              <a:rPr lang="es-ES_tradnl" dirty="0" err="1" smtClean="0"/>
              <a:t>Will</a:t>
            </a:r>
            <a:r>
              <a:rPr lang="es-ES_tradnl" dirty="0" smtClean="0"/>
              <a:t> </a:t>
            </a:r>
            <a:r>
              <a:rPr lang="es-ES_tradnl" dirty="0" err="1" smtClean="0"/>
              <a:t>receive</a:t>
            </a:r>
            <a:r>
              <a:rPr lang="es-ES_tradnl" dirty="0" smtClean="0"/>
              <a:t> ICCT in Pamplona in </a:t>
            </a:r>
            <a:r>
              <a:rPr lang="es-ES_tradnl" dirty="0" err="1" smtClean="0"/>
              <a:t>January</a:t>
            </a:r>
            <a:r>
              <a:rPr lang="es-ES_tradnl" dirty="0" smtClean="0"/>
              <a:t> 2016 </a:t>
            </a:r>
            <a:r>
              <a:rPr lang="es-ES_tradnl" dirty="0" err="1" smtClean="0"/>
              <a:t>before</a:t>
            </a:r>
            <a:r>
              <a:rPr lang="es-ES_tradnl" dirty="0" smtClean="0"/>
              <a:t> </a:t>
            </a:r>
            <a:r>
              <a:rPr lang="es-ES_tradnl" dirty="0" err="1" smtClean="0"/>
              <a:t>competing</a:t>
            </a:r>
            <a:r>
              <a:rPr lang="es-ES_tradnl" dirty="0" smtClean="0"/>
              <a:t> in </a:t>
            </a:r>
            <a:r>
              <a:rPr lang="es-ES_tradnl" dirty="0" err="1" smtClean="0"/>
              <a:t>February</a:t>
            </a:r>
            <a:endParaRPr lang="en-US" dirty="0"/>
          </a:p>
          <a:p>
            <a:pPr marL="88900" lvl="1" indent="0">
              <a:buNone/>
            </a:pPr>
            <a:endParaRPr lang="es-ES_tradnl" dirty="0" smtClean="0"/>
          </a:p>
          <a:p>
            <a:pPr marL="88900" lvl="1" indent="0">
              <a:buNone/>
            </a:pPr>
            <a:r>
              <a:rPr lang="es-ES_tradnl" dirty="0" smtClean="0">
                <a:solidFill>
                  <a:srgbClr val="FF0000"/>
                </a:solidFill>
              </a:rPr>
              <a:t>AND/OR:</a:t>
            </a:r>
          </a:p>
          <a:p>
            <a:r>
              <a:rPr lang="es-ES_tradnl" dirty="0" err="1" smtClean="0">
                <a:solidFill>
                  <a:srgbClr val="FF0000"/>
                </a:solidFill>
              </a:rPr>
              <a:t>Choose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from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Teams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already</a:t>
            </a:r>
            <a:r>
              <a:rPr lang="es-ES_tradnl" dirty="0" smtClean="0">
                <a:solidFill>
                  <a:srgbClr val="FF0000"/>
                </a:solidFill>
              </a:rPr>
              <a:t> </a:t>
            </a:r>
            <a:r>
              <a:rPr lang="es-ES_tradnl" dirty="0" err="1" smtClean="0">
                <a:solidFill>
                  <a:srgbClr val="FF0000"/>
                </a:solidFill>
              </a:rPr>
              <a:t>trained</a:t>
            </a:r>
            <a:endParaRPr lang="es-ES_tradnl" dirty="0" smtClean="0">
              <a:solidFill>
                <a:srgbClr val="FF0000"/>
              </a:solidFill>
            </a:endParaRPr>
          </a:p>
          <a:p>
            <a:pPr lvl="1"/>
            <a:r>
              <a:rPr lang="es-ES_tradnl" dirty="0" smtClean="0"/>
              <a:t>(</a:t>
            </a:r>
            <a:r>
              <a:rPr lang="es-ES_tradnl" dirty="0" err="1" smtClean="0"/>
              <a:t>Several</a:t>
            </a:r>
            <a:r>
              <a:rPr lang="es-ES_tradnl" dirty="0" smtClean="0"/>
              <a:t> </a:t>
            </a:r>
            <a:r>
              <a:rPr lang="es-ES_tradnl" dirty="0" err="1" smtClean="0"/>
              <a:t>teams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been</a:t>
            </a:r>
            <a:r>
              <a:rPr lang="es-ES_tradnl" dirty="0" smtClean="0"/>
              <a:t> </a:t>
            </a:r>
            <a:r>
              <a:rPr lang="es-ES_tradnl" dirty="0" err="1" smtClean="0"/>
              <a:t>trained</a:t>
            </a:r>
            <a:r>
              <a:rPr lang="es-ES_tradnl" dirty="0" smtClean="0"/>
              <a:t> and </a:t>
            </a:r>
            <a:r>
              <a:rPr lang="es-ES_tradnl" dirty="0" err="1" smtClean="0"/>
              <a:t>could</a:t>
            </a:r>
            <a:r>
              <a:rPr lang="es-ES_tradnl" dirty="0" smtClean="0"/>
              <a:t> be </a:t>
            </a:r>
            <a:r>
              <a:rPr lang="es-ES_tradnl" dirty="0" err="1" smtClean="0"/>
              <a:t>called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to </a:t>
            </a:r>
            <a:r>
              <a:rPr lang="es-ES_tradnl" dirty="0" err="1" smtClean="0"/>
              <a:t>represent</a:t>
            </a:r>
            <a:r>
              <a:rPr lang="es-ES_tradnl" dirty="0" smtClean="0"/>
              <a:t> UNAV)</a:t>
            </a:r>
            <a:endParaRPr lang="en-US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611560" y="980728"/>
            <a:ext cx="763284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rgbClr val="00B0F0"/>
                </a:solidFill>
              </a:rPr>
              <a:t>John </a:t>
            </a:r>
            <a:r>
              <a:rPr lang="es-ES_tradnl" sz="1600" dirty="0" err="1" smtClean="0">
                <a:solidFill>
                  <a:srgbClr val="00B0F0"/>
                </a:solidFill>
              </a:rPr>
              <a:t>Molson</a:t>
            </a:r>
            <a:r>
              <a:rPr lang="es-ES_tradnl" sz="1600" dirty="0" smtClean="0">
                <a:solidFill>
                  <a:srgbClr val="00B0F0"/>
                </a:solidFill>
              </a:rPr>
              <a:t> UCC (Montreal); </a:t>
            </a:r>
            <a:r>
              <a:rPr lang="es-ES_tradnl" sz="1600" dirty="0" err="1" smtClean="0">
                <a:solidFill>
                  <a:srgbClr val="00B0F0"/>
                </a:solidFill>
              </a:rPr>
              <a:t>Heavener</a:t>
            </a:r>
            <a:r>
              <a:rPr lang="es-ES_tradnl" sz="1600" dirty="0" smtClean="0">
                <a:solidFill>
                  <a:srgbClr val="00B0F0"/>
                </a:solidFill>
              </a:rPr>
              <a:t> ICC (Florida)  </a:t>
            </a:r>
            <a:r>
              <a:rPr lang="es-ES_tradnl" sz="1600" dirty="0">
                <a:solidFill>
                  <a:srgbClr val="00B0F0"/>
                </a:solidFill>
                <a:sym typeface="Wingdings" panose="05000000000000000000" pitchFamily="2" charset="2"/>
              </a:rPr>
              <a:t> </a:t>
            </a:r>
            <a:r>
              <a:rPr lang="es-ES_tradnl" sz="1600" dirty="0" err="1">
                <a:solidFill>
                  <a:srgbClr val="00B0F0"/>
                </a:solidFill>
                <a:sym typeface="Wingdings" panose="05000000000000000000" pitchFamily="2" charset="2"/>
              </a:rPr>
              <a:t>chosen</a:t>
            </a:r>
            <a:r>
              <a:rPr lang="es-ES_tradnl" sz="1600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s-ES_tradnl" sz="1600" dirty="0" err="1">
                <a:solidFill>
                  <a:srgbClr val="00B0F0"/>
                </a:solidFill>
                <a:sym typeface="Wingdings" panose="05000000000000000000" pitchFamily="2" charset="2"/>
              </a:rPr>
              <a:t>by</a:t>
            </a:r>
            <a:r>
              <a:rPr lang="es-ES_tradnl" sz="1600" dirty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s-ES_tradnl" sz="16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December</a:t>
            </a:r>
            <a:r>
              <a:rPr lang="es-ES_tradnl" sz="16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2015</a:t>
            </a:r>
            <a:endParaRPr lang="es-ES_tradnl" sz="1600" dirty="0" smtClean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rgbClr val="00B0F0"/>
                </a:solidFill>
              </a:rPr>
              <a:t>UNICC </a:t>
            </a:r>
            <a:r>
              <a:rPr lang="es-ES_tradnl" sz="1600" dirty="0" smtClean="0">
                <a:solidFill>
                  <a:srgbClr val="00B0F0"/>
                </a:solidFill>
                <a:sym typeface="Wingdings" panose="05000000000000000000" pitchFamily="2" charset="2"/>
              </a:rPr>
              <a:t> </a:t>
            </a:r>
            <a:r>
              <a:rPr lang="es-ES_tradnl" sz="16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chosen</a:t>
            </a:r>
            <a:r>
              <a:rPr lang="es-ES_tradnl" sz="16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in </a:t>
            </a:r>
            <a:r>
              <a:rPr lang="es-ES_tradnl" sz="16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February</a:t>
            </a:r>
            <a:r>
              <a:rPr lang="es-ES_tradnl" sz="16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2016</a:t>
            </a:r>
            <a:endParaRPr lang="en-US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04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787208" cy="1143000"/>
          </a:xfrm>
        </p:spPr>
        <p:txBody>
          <a:bodyPr/>
          <a:lstStyle/>
          <a:p>
            <a:r>
              <a:rPr lang="es-ES_tradnl" dirty="0" smtClean="0"/>
              <a:t>CC Culture </a:t>
            </a:r>
            <a:r>
              <a:rPr lang="es-ES_tradnl" dirty="0" err="1" smtClean="0"/>
              <a:t>Development</a:t>
            </a:r>
            <a:r>
              <a:rPr lang="es-ES_tradnl" dirty="0" smtClean="0"/>
              <a:t> </a:t>
            </a:r>
            <a:r>
              <a:rPr lang="es-ES_tradnl" dirty="0" err="1" smtClean="0"/>
              <a:t>Cycle</a:t>
            </a:r>
            <a:endParaRPr lang="en-US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201006563"/>
              </p:ext>
            </p:extLst>
          </p:nvPr>
        </p:nvGraphicFramePr>
        <p:xfrm>
          <a:off x="899592" y="18852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148064" y="1988840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u="sng" dirty="0" smtClean="0">
                <a:solidFill>
                  <a:srgbClr val="0070C0"/>
                </a:solidFill>
              </a:rPr>
              <a:t>Formal training:</a:t>
            </a:r>
          </a:p>
          <a:p>
            <a:r>
              <a:rPr lang="es-ES_tradnl" sz="1200" u="sng" dirty="0" smtClean="0">
                <a:solidFill>
                  <a:srgbClr val="0070C0"/>
                </a:solidFill>
              </a:rPr>
              <a:t>CCOP</a:t>
            </a:r>
            <a:r>
              <a:rPr lang="es-ES_tradnl" sz="1200" dirty="0" smtClean="0">
                <a:solidFill>
                  <a:srgbClr val="0070C0"/>
                </a:solidFill>
              </a:rPr>
              <a:t>: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Competition</a:t>
            </a:r>
            <a:r>
              <a:rPr lang="es-ES_tradnl" sz="1200" dirty="0" smtClean="0">
                <a:solidFill>
                  <a:srgbClr val="0070C0"/>
                </a:solidFill>
              </a:rPr>
              <a:t> Optativas</a:t>
            </a:r>
          </a:p>
          <a:p>
            <a:r>
              <a:rPr lang="es-ES_tradnl" sz="1200" u="sng" dirty="0" smtClean="0">
                <a:solidFill>
                  <a:srgbClr val="0070C0"/>
                </a:solidFill>
              </a:rPr>
              <a:t>BCA</a:t>
            </a:r>
            <a:r>
              <a:rPr lang="es-ES_tradnl" sz="1200" dirty="0" smtClean="0">
                <a:solidFill>
                  <a:srgbClr val="0070C0"/>
                </a:solidFill>
              </a:rPr>
              <a:t>: Business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Analysis</a:t>
            </a:r>
            <a:r>
              <a:rPr lang="es-ES_tradnl" sz="1200" dirty="0" smtClean="0">
                <a:solidFill>
                  <a:srgbClr val="0070C0"/>
                </a:solidFill>
              </a:rPr>
              <a:t> (full </a:t>
            </a:r>
            <a:r>
              <a:rPr lang="es-ES_tradnl" sz="1200" dirty="0" err="1" smtClean="0">
                <a:solidFill>
                  <a:srgbClr val="0070C0"/>
                </a:solidFill>
              </a:rPr>
              <a:t>subject</a:t>
            </a:r>
            <a:r>
              <a:rPr lang="es-ES_tradnl" sz="12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s-ES_tradnl" sz="1200" u="sng" dirty="0" smtClean="0">
                <a:solidFill>
                  <a:srgbClr val="0070C0"/>
                </a:solidFill>
              </a:rPr>
              <a:t>ICCT</a:t>
            </a:r>
            <a:r>
              <a:rPr lang="es-ES_tradnl" sz="1200" dirty="0" smtClean="0">
                <a:solidFill>
                  <a:srgbClr val="0070C0"/>
                </a:solidFill>
              </a:rPr>
              <a:t>: </a:t>
            </a:r>
            <a:r>
              <a:rPr lang="es-ES_tradnl" sz="1200" dirty="0" err="1" smtClean="0">
                <a:solidFill>
                  <a:srgbClr val="0070C0"/>
                </a:solidFill>
              </a:rPr>
              <a:t>Int’l</a:t>
            </a:r>
            <a:r>
              <a:rPr lang="es-ES_tradnl" sz="1200" dirty="0" smtClean="0">
                <a:solidFill>
                  <a:srgbClr val="0070C0"/>
                </a:solidFill>
              </a:rPr>
              <a:t> CC Training (</a:t>
            </a:r>
            <a:r>
              <a:rPr lang="es-ES_tradnl" sz="1200" dirty="0" err="1" smtClean="0">
                <a:solidFill>
                  <a:srgbClr val="0070C0"/>
                </a:solidFill>
              </a:rPr>
              <a:t>intensive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classes</a:t>
            </a:r>
            <a:r>
              <a:rPr lang="es-ES_tradnl" sz="1200" dirty="0" smtClean="0">
                <a:solidFill>
                  <a:srgbClr val="0070C0"/>
                </a:solidFill>
              </a:rPr>
              <a:t>)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03848" y="5877272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u="sng" dirty="0" smtClean="0">
                <a:solidFill>
                  <a:srgbClr val="0070C0"/>
                </a:solidFill>
              </a:rPr>
              <a:t>ICC</a:t>
            </a:r>
            <a:r>
              <a:rPr lang="es-ES_tradnl" sz="1200" dirty="0" smtClean="0">
                <a:solidFill>
                  <a:srgbClr val="0070C0"/>
                </a:solidFill>
              </a:rPr>
              <a:t>: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best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teams</a:t>
            </a:r>
            <a:r>
              <a:rPr lang="es-ES_tradnl" sz="1200" dirty="0" smtClean="0">
                <a:solidFill>
                  <a:srgbClr val="0070C0"/>
                </a:solidFill>
              </a:rPr>
              <a:t> of </a:t>
            </a:r>
            <a:r>
              <a:rPr lang="es-ES_tradnl" sz="1200" dirty="0" err="1" smtClean="0">
                <a:solidFill>
                  <a:srgbClr val="0070C0"/>
                </a:solidFill>
              </a:rPr>
              <a:t>students</a:t>
            </a:r>
            <a:r>
              <a:rPr lang="es-ES_tradnl" sz="1200" dirty="0" smtClean="0">
                <a:solidFill>
                  <a:srgbClr val="0070C0"/>
                </a:solidFill>
              </a:rPr>
              <a:t> are </a:t>
            </a:r>
            <a:r>
              <a:rPr lang="es-ES_tradnl" sz="1200" dirty="0" err="1" smtClean="0">
                <a:solidFill>
                  <a:srgbClr val="0070C0"/>
                </a:solidFill>
              </a:rPr>
              <a:t>selected</a:t>
            </a:r>
            <a:r>
              <a:rPr lang="es-ES_tradnl" sz="1200" dirty="0" smtClean="0">
                <a:solidFill>
                  <a:srgbClr val="0070C0"/>
                </a:solidFill>
              </a:rPr>
              <a:t> to compete at </a:t>
            </a:r>
            <a:r>
              <a:rPr lang="es-ES_tradnl" sz="1200" dirty="0" err="1" smtClean="0">
                <a:solidFill>
                  <a:srgbClr val="0070C0"/>
                </a:solidFill>
              </a:rPr>
              <a:t>international</a:t>
            </a:r>
            <a:r>
              <a:rPr lang="es-ES_tradnl" sz="1200" dirty="0" smtClean="0">
                <a:solidFill>
                  <a:srgbClr val="0070C0"/>
                </a:solidFill>
              </a:rPr>
              <a:t>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competitions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against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world’s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best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students</a:t>
            </a:r>
            <a:r>
              <a:rPr lang="es-ES_tradnl" sz="1200" dirty="0" smtClean="0">
                <a:solidFill>
                  <a:srgbClr val="0070C0"/>
                </a:solidFill>
              </a:rPr>
              <a:t>.  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5013176"/>
            <a:ext cx="2267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dirty="0" err="1" smtClean="0">
                <a:solidFill>
                  <a:srgbClr val="002060"/>
                </a:solidFill>
              </a:rPr>
              <a:t>Student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who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have</a:t>
            </a:r>
            <a:r>
              <a:rPr lang="es-ES_tradnl" sz="1200" dirty="0" smtClean="0">
                <a:solidFill>
                  <a:srgbClr val="002060"/>
                </a:solidFill>
              </a:rPr>
              <a:t> competed at </a:t>
            </a:r>
            <a:r>
              <a:rPr lang="es-ES_tradnl" sz="1200" dirty="0" err="1" smtClean="0">
                <a:solidFill>
                  <a:srgbClr val="002060"/>
                </a:solidFill>
              </a:rPr>
              <a:t>an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international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level</a:t>
            </a:r>
            <a:r>
              <a:rPr lang="es-ES_tradnl" sz="1200" dirty="0" smtClean="0">
                <a:solidFill>
                  <a:srgbClr val="002060"/>
                </a:solidFill>
              </a:rPr>
              <a:t> are </a:t>
            </a:r>
            <a:r>
              <a:rPr lang="es-ES_tradnl" sz="1200" dirty="0" err="1" smtClean="0">
                <a:solidFill>
                  <a:srgbClr val="002060"/>
                </a:solidFill>
              </a:rPr>
              <a:t>asked</a:t>
            </a:r>
            <a:r>
              <a:rPr lang="es-ES_tradnl" sz="1200" dirty="0" smtClean="0">
                <a:solidFill>
                  <a:srgbClr val="002060"/>
                </a:solidFill>
              </a:rPr>
              <a:t> to share </a:t>
            </a:r>
            <a:r>
              <a:rPr lang="es-ES_tradnl" sz="1200" dirty="0" err="1" smtClean="0">
                <a:solidFill>
                  <a:srgbClr val="002060"/>
                </a:solidFill>
              </a:rPr>
              <a:t>what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they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learned</a:t>
            </a:r>
            <a:r>
              <a:rPr lang="es-ES_tradnl" sz="1200" dirty="0" smtClean="0">
                <a:solidFill>
                  <a:srgbClr val="002060"/>
                </a:solidFill>
              </a:rPr>
              <a:t> to </a:t>
            </a:r>
            <a:r>
              <a:rPr lang="es-ES_tradnl" sz="1200" dirty="0" err="1" smtClean="0">
                <a:solidFill>
                  <a:srgbClr val="002060"/>
                </a:solidFill>
              </a:rPr>
              <a:t>students</a:t>
            </a:r>
            <a:r>
              <a:rPr lang="es-ES_tradnl" sz="1200" dirty="0" smtClean="0">
                <a:solidFill>
                  <a:srgbClr val="002060"/>
                </a:solidFill>
              </a:rPr>
              <a:t> of </a:t>
            </a:r>
            <a:r>
              <a:rPr lang="es-ES_tradnl" sz="1200" dirty="0" err="1" smtClean="0">
                <a:solidFill>
                  <a:srgbClr val="002060"/>
                </a:solidFill>
              </a:rPr>
              <a:t>the</a:t>
            </a:r>
            <a:r>
              <a:rPr lang="es-ES_tradnl" sz="1200" dirty="0" smtClean="0">
                <a:solidFill>
                  <a:srgbClr val="002060"/>
                </a:solidFill>
              </a:rPr>
              <a:t> CCC...</a:t>
            </a:r>
            <a:r>
              <a:rPr lang="es-ES_tradnl" sz="1200" dirty="0" err="1" smtClean="0">
                <a:solidFill>
                  <a:srgbClr val="002060"/>
                </a:solidFill>
              </a:rPr>
              <a:t>become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Trainers</a:t>
            </a:r>
            <a:endParaRPr lang="en-US" sz="1200" dirty="0">
              <a:solidFill>
                <a:srgbClr val="002060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H="1">
            <a:off x="3635896" y="4005064"/>
            <a:ext cx="122413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133872" y="1013827"/>
            <a:ext cx="5238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200" u="sng" dirty="0" smtClean="0">
                <a:solidFill>
                  <a:srgbClr val="0070C0"/>
                </a:solidFill>
              </a:rPr>
              <a:t>Informal training</a:t>
            </a:r>
            <a:r>
              <a:rPr lang="es-ES_tradnl" sz="1200" dirty="0" smtClean="0">
                <a:solidFill>
                  <a:srgbClr val="0070C0"/>
                </a:solidFill>
              </a:rPr>
              <a:t>: A </a:t>
            </a:r>
            <a:r>
              <a:rPr lang="es-ES_tradnl" sz="1200" dirty="0" err="1" smtClean="0">
                <a:solidFill>
                  <a:srgbClr val="0070C0"/>
                </a:solidFill>
              </a:rPr>
              <a:t>student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joins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Competition</a:t>
            </a:r>
            <a:r>
              <a:rPr lang="es-ES_tradnl" sz="1200" dirty="0" smtClean="0">
                <a:solidFill>
                  <a:srgbClr val="0070C0"/>
                </a:solidFill>
              </a:rPr>
              <a:t> Club (CCC) </a:t>
            </a:r>
            <a:r>
              <a:rPr lang="es-ES_tradnl" sz="1200" dirty="0" err="1" smtClean="0">
                <a:solidFill>
                  <a:srgbClr val="0070C0"/>
                </a:solidFill>
              </a:rPr>
              <a:t>with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idea of </a:t>
            </a:r>
            <a:r>
              <a:rPr lang="es-ES_tradnl" sz="1200" dirty="0" err="1" smtClean="0">
                <a:solidFill>
                  <a:srgbClr val="0070C0"/>
                </a:solidFill>
              </a:rPr>
              <a:t>learning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key</a:t>
            </a:r>
            <a:r>
              <a:rPr lang="es-ES_tradnl" sz="1200" dirty="0" smtClean="0">
                <a:solidFill>
                  <a:srgbClr val="0070C0"/>
                </a:solidFill>
              </a:rPr>
              <a:t>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competition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skills</a:t>
            </a:r>
            <a:r>
              <a:rPr lang="es-ES_tradnl" sz="1200" dirty="0" smtClean="0">
                <a:solidFill>
                  <a:srgbClr val="0070C0"/>
                </a:solidFill>
              </a:rPr>
              <a:t>. </a:t>
            </a:r>
            <a:r>
              <a:rPr lang="es-ES_tradnl" sz="1200" dirty="0" err="1" smtClean="0">
                <a:solidFill>
                  <a:srgbClr val="0070C0"/>
                </a:solidFill>
              </a:rPr>
              <a:t>These</a:t>
            </a:r>
            <a:r>
              <a:rPr lang="es-ES_tradnl" sz="1200" dirty="0" smtClean="0">
                <a:solidFill>
                  <a:srgbClr val="0070C0"/>
                </a:solidFill>
              </a:rPr>
              <a:t> are </a:t>
            </a:r>
            <a:r>
              <a:rPr lang="es-ES_tradnl" sz="1200" dirty="0" err="1" smtClean="0">
                <a:solidFill>
                  <a:srgbClr val="0070C0"/>
                </a:solidFill>
              </a:rPr>
              <a:t>life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skills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for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the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world</a:t>
            </a:r>
            <a:r>
              <a:rPr lang="es-ES_tradnl" sz="1200" dirty="0" smtClean="0">
                <a:solidFill>
                  <a:srgbClr val="0070C0"/>
                </a:solidFill>
              </a:rPr>
              <a:t> of </a:t>
            </a:r>
            <a:r>
              <a:rPr lang="es-ES_tradnl" sz="1200" dirty="0" err="1" smtClean="0">
                <a:solidFill>
                  <a:srgbClr val="0070C0"/>
                </a:solidFill>
              </a:rPr>
              <a:t>business</a:t>
            </a:r>
            <a:r>
              <a:rPr lang="es-ES_tradnl" sz="1200" dirty="0" smtClean="0">
                <a:solidFill>
                  <a:srgbClr val="0070C0"/>
                </a:solidFill>
              </a:rPr>
              <a:t>, </a:t>
            </a:r>
            <a:r>
              <a:rPr lang="es-ES_tradnl" sz="1200" dirty="0" err="1" smtClean="0">
                <a:solidFill>
                  <a:srgbClr val="0070C0"/>
                </a:solidFill>
              </a:rPr>
              <a:t>economics</a:t>
            </a:r>
            <a:r>
              <a:rPr lang="es-ES_tradnl" sz="1200" dirty="0" smtClean="0">
                <a:solidFill>
                  <a:srgbClr val="0070C0"/>
                </a:solidFill>
              </a:rPr>
              <a:t>, and </a:t>
            </a:r>
            <a:r>
              <a:rPr lang="es-ES_tradnl" sz="1200" dirty="0" err="1" smtClean="0">
                <a:solidFill>
                  <a:srgbClr val="0070C0"/>
                </a:solidFill>
              </a:rPr>
              <a:t>management</a:t>
            </a:r>
            <a:r>
              <a:rPr lang="es-ES_tradnl" sz="1200" dirty="0" smtClean="0">
                <a:solidFill>
                  <a:srgbClr val="0070C0"/>
                </a:solidFill>
              </a:rPr>
              <a:t>, </a:t>
            </a:r>
            <a:r>
              <a:rPr lang="es-ES_tradnl" sz="1200" dirty="0" err="1" smtClean="0">
                <a:solidFill>
                  <a:srgbClr val="0070C0"/>
                </a:solidFill>
              </a:rPr>
              <a:t>including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business</a:t>
            </a:r>
            <a:r>
              <a:rPr lang="es-ES_tradnl" sz="1200" dirty="0" smtClean="0">
                <a:solidFill>
                  <a:srgbClr val="0070C0"/>
                </a:solidFill>
              </a:rPr>
              <a:t> case </a:t>
            </a:r>
            <a:r>
              <a:rPr lang="es-ES_tradnl" sz="1200" dirty="0" err="1" smtClean="0">
                <a:solidFill>
                  <a:srgbClr val="0070C0"/>
                </a:solidFill>
              </a:rPr>
              <a:t>analysis</a:t>
            </a:r>
            <a:r>
              <a:rPr lang="es-ES_tradnl" sz="1200" dirty="0" smtClean="0">
                <a:solidFill>
                  <a:srgbClr val="0070C0"/>
                </a:solidFill>
              </a:rPr>
              <a:t>, </a:t>
            </a:r>
            <a:r>
              <a:rPr lang="es-ES_tradnl" sz="1200" dirty="0" err="1" smtClean="0">
                <a:solidFill>
                  <a:srgbClr val="0070C0"/>
                </a:solidFill>
              </a:rPr>
              <a:t>solution</a:t>
            </a:r>
            <a:r>
              <a:rPr lang="es-ES_tradnl" sz="1200" dirty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generation</a:t>
            </a:r>
            <a:r>
              <a:rPr lang="es-ES_tradnl" sz="1200" dirty="0" smtClean="0">
                <a:solidFill>
                  <a:srgbClr val="0070C0"/>
                </a:solidFill>
              </a:rPr>
              <a:t>, English </a:t>
            </a:r>
            <a:r>
              <a:rPr lang="es-ES_tradnl" sz="1200" dirty="0" err="1" smtClean="0">
                <a:solidFill>
                  <a:srgbClr val="0070C0"/>
                </a:solidFill>
              </a:rPr>
              <a:t>public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speaking</a:t>
            </a:r>
            <a:r>
              <a:rPr lang="es-ES_tradnl" sz="1200" dirty="0" smtClean="0">
                <a:solidFill>
                  <a:srgbClr val="0070C0"/>
                </a:solidFill>
              </a:rPr>
              <a:t>, </a:t>
            </a:r>
            <a:r>
              <a:rPr lang="es-ES_tradnl" sz="1200" dirty="0" err="1" smtClean="0">
                <a:solidFill>
                  <a:srgbClr val="0070C0"/>
                </a:solidFill>
              </a:rPr>
              <a:t>team</a:t>
            </a:r>
            <a:r>
              <a:rPr lang="es-ES_tradnl" sz="1200" dirty="0" smtClean="0">
                <a:solidFill>
                  <a:srgbClr val="0070C0"/>
                </a:solidFill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</a:rPr>
              <a:t>work</a:t>
            </a:r>
            <a:r>
              <a:rPr lang="es-ES_tradnl" sz="1200" dirty="0" smtClean="0">
                <a:solidFill>
                  <a:srgbClr val="0070C0"/>
                </a:solidFill>
              </a:rPr>
              <a:t>, etc. 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88032" y="2420888"/>
            <a:ext cx="2267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dirty="0" smtClean="0">
                <a:solidFill>
                  <a:srgbClr val="002060"/>
                </a:solidFill>
              </a:rPr>
              <a:t>Case </a:t>
            </a:r>
            <a:r>
              <a:rPr lang="es-ES_tradnl" sz="1200" dirty="0" err="1" smtClean="0">
                <a:solidFill>
                  <a:srgbClr val="002060"/>
                </a:solidFill>
              </a:rPr>
              <a:t>competition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skills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include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developing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leadership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for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the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next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generation</a:t>
            </a:r>
            <a:r>
              <a:rPr lang="es-ES_tradnl" sz="1200" dirty="0" smtClean="0">
                <a:solidFill>
                  <a:srgbClr val="002060"/>
                </a:solidFill>
              </a:rPr>
              <a:t> of </a:t>
            </a:r>
            <a:r>
              <a:rPr lang="es-ES_tradnl" sz="1200" dirty="0" err="1" smtClean="0">
                <a:solidFill>
                  <a:srgbClr val="002060"/>
                </a:solidFill>
              </a:rPr>
              <a:t>students</a:t>
            </a:r>
            <a:r>
              <a:rPr lang="es-ES_tradnl" sz="1200" dirty="0" smtClean="0">
                <a:solidFill>
                  <a:srgbClr val="002060"/>
                </a:solidFill>
              </a:rPr>
              <a:t>.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2" name="1 Rectángulo redondeado"/>
          <p:cNvSpPr/>
          <p:nvPr/>
        </p:nvSpPr>
        <p:spPr>
          <a:xfrm>
            <a:off x="6372200" y="4980077"/>
            <a:ext cx="1224136" cy="864096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Trabajo de Fin de Grado (TFG)</a:t>
            </a:r>
            <a:endParaRPr lang="en-US" sz="12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7133761" y="2996952"/>
            <a:ext cx="1224136" cy="864096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dirty="0" smtClean="0"/>
              <a:t>Personal Professional </a:t>
            </a:r>
            <a:r>
              <a:rPr lang="es-ES_tradnl" sz="1200" dirty="0" err="1" smtClean="0"/>
              <a:t>Development</a:t>
            </a:r>
            <a:endParaRPr lang="en-US" sz="1200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6156176" y="4149080"/>
            <a:ext cx="82809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13" idx="1"/>
          </p:cNvCxnSpPr>
          <p:nvPr/>
        </p:nvCxnSpPr>
        <p:spPr>
          <a:xfrm flipV="1">
            <a:off x="6372200" y="3429000"/>
            <a:ext cx="761561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6156176" y="3789040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1200" dirty="0" smtClean="0">
                <a:solidFill>
                  <a:srgbClr val="002060"/>
                </a:solidFill>
              </a:rPr>
              <a:t>Case </a:t>
            </a:r>
            <a:r>
              <a:rPr lang="es-ES_tradnl" sz="1200" dirty="0" err="1" smtClean="0">
                <a:solidFill>
                  <a:srgbClr val="002060"/>
                </a:solidFill>
              </a:rPr>
              <a:t>competition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skills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used</a:t>
            </a:r>
            <a:r>
              <a:rPr lang="es-ES_tradnl" sz="1200" dirty="0" smtClean="0">
                <a:solidFill>
                  <a:srgbClr val="002060"/>
                </a:solidFill>
              </a:rPr>
              <a:t> in:</a:t>
            </a:r>
          </a:p>
          <a:p>
            <a:pPr marL="171450" indent="-171450" algn="r">
              <a:buFont typeface="Arial" charset="0"/>
              <a:buChar char="•"/>
            </a:pPr>
            <a:r>
              <a:rPr lang="es-ES_tradnl" sz="1200" dirty="0" err="1" smtClean="0">
                <a:solidFill>
                  <a:srgbClr val="002060"/>
                </a:solidFill>
              </a:rPr>
              <a:t>Consulting</a:t>
            </a:r>
            <a:endParaRPr lang="es-ES_tradnl" sz="1200" dirty="0" smtClean="0">
              <a:solidFill>
                <a:srgbClr val="002060"/>
              </a:solidFill>
            </a:endParaRPr>
          </a:p>
          <a:p>
            <a:pPr marL="171450" indent="-171450" algn="r">
              <a:buFont typeface="Arial" charset="0"/>
              <a:buChar char="•"/>
            </a:pPr>
            <a:r>
              <a:rPr lang="es-ES_tradnl" sz="1200" dirty="0" err="1" smtClean="0">
                <a:solidFill>
                  <a:srgbClr val="002060"/>
                </a:solidFill>
              </a:rPr>
              <a:t>Finance</a:t>
            </a:r>
            <a:endParaRPr lang="es-ES_tradnl" sz="1200" dirty="0" smtClean="0">
              <a:solidFill>
                <a:srgbClr val="002060"/>
              </a:solidFill>
            </a:endParaRPr>
          </a:p>
          <a:p>
            <a:pPr marL="171450" indent="-171450" algn="r">
              <a:buFont typeface="Arial" charset="0"/>
              <a:buChar char="•"/>
            </a:pPr>
            <a:r>
              <a:rPr lang="es-ES_tradnl" sz="1200" dirty="0" smtClean="0">
                <a:solidFill>
                  <a:srgbClr val="002060"/>
                </a:solidFill>
              </a:rPr>
              <a:t>Marketing</a:t>
            </a:r>
          </a:p>
          <a:p>
            <a:pPr marL="171450" indent="-171450" algn="r">
              <a:buFont typeface="Arial" charset="0"/>
              <a:buChar char="•"/>
            </a:pPr>
            <a:r>
              <a:rPr lang="es-ES_tradnl" sz="1200" dirty="0" smtClean="0">
                <a:solidFill>
                  <a:srgbClr val="002060"/>
                </a:solidFill>
              </a:rPr>
              <a:t>….</a:t>
            </a:r>
            <a:r>
              <a:rPr lang="es-ES_tradnl" sz="1200" dirty="0" err="1" smtClean="0">
                <a:solidFill>
                  <a:srgbClr val="002060"/>
                </a:solidFill>
              </a:rPr>
              <a:t>all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business</a:t>
            </a:r>
            <a:r>
              <a:rPr lang="es-ES_tradnl" sz="1200" dirty="0" smtClean="0">
                <a:solidFill>
                  <a:srgbClr val="002060"/>
                </a:solidFill>
              </a:rPr>
              <a:t> and </a:t>
            </a:r>
            <a:r>
              <a:rPr lang="es-ES_tradnl" sz="1200" dirty="0" err="1" smtClean="0">
                <a:solidFill>
                  <a:srgbClr val="002060"/>
                </a:solidFill>
              </a:rPr>
              <a:t>management</a:t>
            </a:r>
            <a:r>
              <a:rPr lang="es-ES_tradnl" sz="1200" dirty="0" smtClean="0">
                <a:solidFill>
                  <a:srgbClr val="002060"/>
                </a:solidFill>
              </a:rPr>
              <a:t>!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652120" y="5910371"/>
            <a:ext cx="2736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200" u="sng" dirty="0" smtClean="0">
                <a:solidFill>
                  <a:srgbClr val="002060"/>
                </a:solidFill>
              </a:rPr>
              <a:t>TFG</a:t>
            </a:r>
            <a:r>
              <a:rPr lang="es-ES_tradnl" sz="1200" dirty="0" smtClean="0">
                <a:solidFill>
                  <a:srgbClr val="002060"/>
                </a:solidFill>
              </a:rPr>
              <a:t>: In final </a:t>
            </a:r>
            <a:r>
              <a:rPr lang="es-ES_tradnl" sz="1200" dirty="0" err="1" smtClean="0">
                <a:solidFill>
                  <a:srgbClr val="002060"/>
                </a:solidFill>
              </a:rPr>
              <a:t>year</a:t>
            </a:r>
            <a:r>
              <a:rPr lang="es-ES_tradnl" sz="1200" dirty="0" smtClean="0">
                <a:solidFill>
                  <a:srgbClr val="002060"/>
                </a:solidFill>
              </a:rPr>
              <a:t>, </a:t>
            </a:r>
            <a:r>
              <a:rPr lang="es-ES_tradnl" sz="1200" dirty="0" err="1" smtClean="0">
                <a:solidFill>
                  <a:srgbClr val="002060"/>
                </a:solidFill>
              </a:rPr>
              <a:t>students</a:t>
            </a:r>
            <a:r>
              <a:rPr lang="es-ES_tradnl" sz="1200" dirty="0" smtClean="0">
                <a:solidFill>
                  <a:srgbClr val="002060"/>
                </a:solidFill>
              </a:rPr>
              <a:t> can </a:t>
            </a:r>
            <a:r>
              <a:rPr lang="es-ES_tradnl" sz="1200" dirty="0" err="1" smtClean="0">
                <a:solidFill>
                  <a:srgbClr val="002060"/>
                </a:solidFill>
              </a:rPr>
              <a:t>choose</a:t>
            </a:r>
            <a:r>
              <a:rPr lang="es-ES_tradnl" sz="1200" dirty="0" smtClean="0">
                <a:solidFill>
                  <a:srgbClr val="002060"/>
                </a:solidFill>
              </a:rPr>
              <a:t> to do a TFG </a:t>
            </a:r>
            <a:r>
              <a:rPr lang="es-ES_tradnl" sz="1200" dirty="0" err="1" smtClean="0">
                <a:solidFill>
                  <a:srgbClr val="002060"/>
                </a:solidFill>
              </a:rPr>
              <a:t>that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brings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them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closer</a:t>
            </a:r>
            <a:r>
              <a:rPr lang="es-ES_tradnl" sz="1200" dirty="0" smtClean="0">
                <a:solidFill>
                  <a:srgbClr val="002060"/>
                </a:solidFill>
              </a:rPr>
              <a:t> to </a:t>
            </a:r>
            <a:r>
              <a:rPr lang="es-ES_tradnl" sz="1200" dirty="0" err="1" smtClean="0">
                <a:solidFill>
                  <a:srgbClr val="002060"/>
                </a:solidFill>
              </a:rPr>
              <a:t>their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chosen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professional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career</a:t>
            </a:r>
            <a:r>
              <a:rPr lang="es-ES_tradnl" sz="1200" dirty="0" smtClean="0">
                <a:solidFill>
                  <a:srgbClr val="002060"/>
                </a:solidFill>
              </a:rPr>
              <a:t>…</a:t>
            </a:r>
            <a:r>
              <a:rPr lang="es-ES_tradnl" sz="1200" dirty="0" err="1" smtClean="0">
                <a:solidFill>
                  <a:srgbClr val="002060"/>
                </a:solidFill>
              </a:rPr>
              <a:t>finance</a:t>
            </a:r>
            <a:r>
              <a:rPr lang="es-ES_tradnl" sz="1200" dirty="0" smtClean="0">
                <a:solidFill>
                  <a:srgbClr val="002060"/>
                </a:solidFill>
              </a:rPr>
              <a:t>, marketing, </a:t>
            </a:r>
            <a:r>
              <a:rPr lang="es-ES_tradnl" sz="1200" dirty="0" err="1" smtClean="0">
                <a:solidFill>
                  <a:srgbClr val="002060"/>
                </a:solidFill>
              </a:rPr>
              <a:t>consulting</a:t>
            </a:r>
            <a:r>
              <a:rPr lang="es-ES_tradnl" sz="1200" dirty="0" smtClean="0">
                <a:solidFill>
                  <a:srgbClr val="002060"/>
                </a:solidFill>
              </a:rPr>
              <a:t>, etc…</a:t>
            </a:r>
            <a:endParaRPr lang="en-US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73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  <p:bldP spid="18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Formal training: CCOP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CC Op</a:t>
            </a:r>
            <a:r>
              <a:rPr lang="en-AU" dirty="0" smtClean="0"/>
              <a:t>tional subjects that provide important knowledge and </a:t>
            </a:r>
            <a:r>
              <a:rPr lang="en-AU" dirty="0"/>
              <a:t>analysis </a:t>
            </a:r>
            <a:r>
              <a:rPr lang="en-AU" dirty="0" smtClean="0"/>
              <a:t>methods required for case competition:</a:t>
            </a:r>
          </a:p>
          <a:p>
            <a:pPr lvl="1"/>
            <a:r>
              <a:rPr lang="en-AU" dirty="0" err="1" smtClean="0"/>
              <a:t>Dirección</a:t>
            </a:r>
            <a:r>
              <a:rPr lang="en-AU" dirty="0" smtClean="0"/>
              <a:t> </a:t>
            </a:r>
            <a:r>
              <a:rPr lang="en-AU" dirty="0" err="1"/>
              <a:t>Financiera</a:t>
            </a:r>
            <a:r>
              <a:rPr lang="en-AU" dirty="0"/>
              <a:t> II (</a:t>
            </a:r>
            <a:r>
              <a:rPr lang="en-AU" dirty="0" smtClean="0"/>
              <a:t>Corp. Fin.) 	</a:t>
            </a:r>
            <a:r>
              <a:rPr lang="en-AU" dirty="0" smtClean="0">
                <a:sym typeface="Wingdings" panose="05000000000000000000" pitchFamily="2" charset="2"/>
              </a:rPr>
              <a:t> finance</a:t>
            </a:r>
            <a:endParaRPr lang="en-AU" dirty="0"/>
          </a:p>
          <a:p>
            <a:pPr lvl="1"/>
            <a:r>
              <a:rPr lang="en-AU" dirty="0"/>
              <a:t>Methods of Valuing Firms	</a:t>
            </a:r>
            <a:r>
              <a:rPr lang="en-AU" dirty="0" smtClean="0"/>
              <a:t>	</a:t>
            </a:r>
            <a:r>
              <a:rPr lang="en-AU" dirty="0" smtClean="0">
                <a:sym typeface="Wingdings" panose="05000000000000000000" pitchFamily="2" charset="2"/>
              </a:rPr>
              <a:t> </a:t>
            </a:r>
            <a:r>
              <a:rPr lang="en-AU" dirty="0">
                <a:sym typeface="Wingdings" panose="05000000000000000000" pitchFamily="2" charset="2"/>
              </a:rPr>
              <a:t>finance</a:t>
            </a:r>
            <a:endParaRPr lang="en-AU" dirty="0"/>
          </a:p>
          <a:p>
            <a:pPr lvl="1"/>
            <a:r>
              <a:rPr lang="en-AU" dirty="0" err="1" smtClean="0"/>
              <a:t>Dirección</a:t>
            </a:r>
            <a:r>
              <a:rPr lang="en-AU" dirty="0" smtClean="0"/>
              <a:t> </a:t>
            </a:r>
            <a:r>
              <a:rPr lang="en-AU" dirty="0" err="1"/>
              <a:t>Comerical</a:t>
            </a:r>
            <a:r>
              <a:rPr lang="en-AU" dirty="0"/>
              <a:t> I </a:t>
            </a:r>
            <a:r>
              <a:rPr lang="en-AU" dirty="0" smtClean="0"/>
              <a:t>		</a:t>
            </a:r>
            <a:r>
              <a:rPr lang="en-AU" dirty="0" smtClean="0">
                <a:sym typeface="Wingdings" panose="05000000000000000000" pitchFamily="2" charset="2"/>
              </a:rPr>
              <a:t> business thinking</a:t>
            </a:r>
            <a:endParaRPr lang="en-AU" dirty="0"/>
          </a:p>
          <a:p>
            <a:pPr lvl="1"/>
            <a:r>
              <a:rPr lang="en-AU" dirty="0" smtClean="0"/>
              <a:t>Business Communication		</a:t>
            </a:r>
            <a:r>
              <a:rPr lang="en-AU" dirty="0" smtClean="0">
                <a:sym typeface="Wingdings" panose="05000000000000000000" pitchFamily="2" charset="2"/>
              </a:rPr>
              <a:t> public speaking (Engl.)</a:t>
            </a:r>
            <a:endParaRPr lang="en-AU" dirty="0"/>
          </a:p>
          <a:p>
            <a:pPr lvl="1"/>
            <a:r>
              <a:rPr lang="en-AU" dirty="0"/>
              <a:t>Business </a:t>
            </a:r>
            <a:r>
              <a:rPr lang="en-AU" dirty="0" smtClean="0"/>
              <a:t>Ethics			</a:t>
            </a:r>
            <a:r>
              <a:rPr lang="en-AU" dirty="0" smtClean="0">
                <a:sym typeface="Wingdings" panose="05000000000000000000" pitchFamily="2" charset="2"/>
              </a:rPr>
              <a:t> good practice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A student needs to have completed 3/5 subjects before being able to compete (exception for 2015-16)</a:t>
            </a:r>
          </a:p>
          <a:p>
            <a:endParaRPr lang="en-AU" dirty="0"/>
          </a:p>
          <a:p>
            <a:r>
              <a:rPr lang="en-AU" dirty="0" smtClean="0"/>
              <a:t>A team needs two members who have done each one of the 5 subjects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630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Formal training: BCA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Business Case </a:t>
            </a:r>
            <a:r>
              <a:rPr lang="es-ES_tradnl" dirty="0" err="1" smtClean="0"/>
              <a:t>Analysis</a:t>
            </a:r>
            <a:endParaRPr lang="es-ES_tradnl" dirty="0" smtClean="0"/>
          </a:p>
          <a:p>
            <a:r>
              <a:rPr lang="es-ES_tradnl" dirty="0" smtClean="0"/>
              <a:t>60 </a:t>
            </a:r>
            <a:r>
              <a:rPr lang="es-ES_tradnl" dirty="0" err="1" smtClean="0"/>
              <a:t>hour</a:t>
            </a:r>
            <a:r>
              <a:rPr lang="es-ES_tradnl" dirty="0" smtClean="0"/>
              <a:t> full </a:t>
            </a:r>
            <a:r>
              <a:rPr lang="es-ES_tradnl" dirty="0" err="1" smtClean="0"/>
              <a:t>subject</a:t>
            </a:r>
            <a:r>
              <a:rPr lang="es-ES_tradnl" dirty="0" smtClean="0"/>
              <a:t> </a:t>
            </a:r>
            <a:r>
              <a:rPr lang="es-ES_tradnl" dirty="0" err="1" smtClean="0"/>
              <a:t>offered</a:t>
            </a:r>
            <a:r>
              <a:rPr lang="es-ES_tradnl" dirty="0" smtClean="0"/>
              <a:t> in 2nd </a:t>
            </a:r>
            <a:r>
              <a:rPr lang="es-ES_tradnl" dirty="0" err="1" smtClean="0"/>
              <a:t>semester</a:t>
            </a:r>
            <a:r>
              <a:rPr lang="es-ES_tradnl" dirty="0" smtClean="0"/>
              <a:t> to:</a:t>
            </a:r>
          </a:p>
          <a:p>
            <a:pPr lvl="1"/>
            <a:r>
              <a:rPr lang="es-ES_tradnl" dirty="0" smtClean="0"/>
              <a:t>Únicos: 2º and </a:t>
            </a:r>
            <a:r>
              <a:rPr lang="es-ES_tradnl" dirty="0" err="1" smtClean="0"/>
              <a:t>above</a:t>
            </a:r>
            <a:endParaRPr lang="es-ES_tradnl" dirty="0" smtClean="0"/>
          </a:p>
          <a:p>
            <a:pPr lvl="1"/>
            <a:r>
              <a:rPr lang="es-ES_tradnl" dirty="0" smtClean="0"/>
              <a:t>Dobles: 3º and </a:t>
            </a:r>
            <a:r>
              <a:rPr lang="es-ES_tradnl" dirty="0" err="1" smtClean="0"/>
              <a:t>above</a:t>
            </a:r>
            <a:endParaRPr lang="es-ES_tradnl" dirty="0" smtClean="0"/>
          </a:p>
          <a:p>
            <a:pPr lvl="1"/>
            <a:r>
              <a:rPr lang="es-ES_tradnl" dirty="0" smtClean="0"/>
              <a:t>(ELG </a:t>
            </a:r>
            <a:r>
              <a:rPr lang="es-ES_tradnl" dirty="0" err="1" smtClean="0"/>
              <a:t>cannot</a:t>
            </a:r>
            <a:r>
              <a:rPr lang="es-ES_tradnl" dirty="0" smtClean="0"/>
              <a:t> </a:t>
            </a:r>
            <a:r>
              <a:rPr lang="es-ES_tradnl" dirty="0" err="1" smtClean="0"/>
              <a:t>take</a:t>
            </a:r>
            <a:r>
              <a:rPr lang="es-ES_tradnl" dirty="0" smtClean="0"/>
              <a:t> BCA as </a:t>
            </a:r>
            <a:r>
              <a:rPr lang="es-ES_tradnl" dirty="0" err="1" smtClean="0"/>
              <a:t>an</a:t>
            </a:r>
            <a:r>
              <a:rPr lang="es-ES_tradnl" dirty="0" smtClean="0"/>
              <a:t> </a:t>
            </a:r>
            <a:r>
              <a:rPr lang="es-ES_tradnl" dirty="0" err="1" smtClean="0"/>
              <a:t>option</a:t>
            </a:r>
            <a:r>
              <a:rPr lang="es-ES_tradnl" dirty="0" smtClean="0"/>
              <a:t>, </a:t>
            </a:r>
            <a:r>
              <a:rPr lang="es-ES_tradnl" dirty="0" err="1" smtClean="0"/>
              <a:t>but</a:t>
            </a:r>
            <a:r>
              <a:rPr lang="es-ES_tradnl" dirty="0" smtClean="0"/>
              <a:t> as </a:t>
            </a:r>
            <a:r>
              <a:rPr lang="es-ES_tradnl" dirty="0" err="1" smtClean="0"/>
              <a:t>an</a:t>
            </a:r>
            <a:r>
              <a:rPr lang="es-ES_tradnl" dirty="0" smtClean="0"/>
              <a:t> extra </a:t>
            </a:r>
            <a:r>
              <a:rPr lang="es-ES_tradnl" dirty="0" err="1" smtClean="0"/>
              <a:t>subject</a:t>
            </a:r>
            <a:r>
              <a:rPr lang="es-ES_tradnl" dirty="0" smtClean="0"/>
              <a:t>)</a:t>
            </a:r>
          </a:p>
          <a:p>
            <a:r>
              <a:rPr lang="es-ES_tradnl" dirty="0" err="1" smtClean="0"/>
              <a:t>Contents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err="1" smtClean="0"/>
              <a:t>Analysis</a:t>
            </a:r>
            <a:r>
              <a:rPr lang="es-ES_tradnl" dirty="0" smtClean="0"/>
              <a:t> of </a:t>
            </a:r>
            <a:r>
              <a:rPr lang="es-ES_tradnl" dirty="0" err="1" smtClean="0"/>
              <a:t>business</a:t>
            </a:r>
            <a:r>
              <a:rPr lang="es-ES_tradnl" dirty="0" smtClean="0"/>
              <a:t> cases</a:t>
            </a:r>
          </a:p>
          <a:p>
            <a:pPr lvl="1"/>
            <a:r>
              <a:rPr lang="es-ES_tradnl" dirty="0" err="1" smtClean="0"/>
              <a:t>Solution</a:t>
            </a:r>
            <a:r>
              <a:rPr lang="es-ES_tradnl" dirty="0" smtClean="0"/>
              <a:t> </a:t>
            </a:r>
            <a:r>
              <a:rPr lang="es-ES_tradnl" dirty="0" err="1" smtClean="0"/>
              <a:t>development</a:t>
            </a:r>
            <a:endParaRPr lang="es-ES_tradnl" dirty="0" smtClean="0"/>
          </a:p>
          <a:p>
            <a:pPr lvl="1"/>
            <a:r>
              <a:rPr lang="es-ES_tradnl" dirty="0" err="1" smtClean="0"/>
              <a:t>Public</a:t>
            </a:r>
            <a:r>
              <a:rPr lang="es-ES_tradnl" dirty="0" smtClean="0"/>
              <a:t> Case </a:t>
            </a:r>
            <a:r>
              <a:rPr lang="es-ES_tradnl" dirty="0" err="1" smtClean="0"/>
              <a:t>presentation</a:t>
            </a:r>
            <a:r>
              <a:rPr lang="es-ES_tradnl" dirty="0" smtClean="0"/>
              <a:t> in English</a:t>
            </a:r>
          </a:p>
          <a:p>
            <a:pPr lvl="1"/>
            <a:r>
              <a:rPr lang="es-ES_tradnl" dirty="0" err="1" smtClean="0"/>
              <a:t>Team</a:t>
            </a:r>
            <a:r>
              <a:rPr lang="es-ES_tradnl" dirty="0" smtClean="0"/>
              <a:t> </a:t>
            </a:r>
            <a:r>
              <a:rPr lang="es-ES_tradnl" dirty="0" err="1" smtClean="0"/>
              <a:t>work</a:t>
            </a:r>
            <a:endParaRPr lang="es-ES_tradnl" dirty="0" smtClean="0"/>
          </a:p>
          <a:p>
            <a:pPr lvl="1"/>
            <a:r>
              <a:rPr lang="es-ES_tradnl" dirty="0" err="1" smtClean="0"/>
              <a:t>Judging</a:t>
            </a:r>
            <a:r>
              <a:rPr lang="es-ES_tradnl" dirty="0" smtClean="0"/>
              <a:t>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students</a:t>
            </a:r>
            <a:r>
              <a:rPr lang="es-ES_tradnl" dirty="0" smtClean="0"/>
              <a:t>’ case </a:t>
            </a:r>
            <a:r>
              <a:rPr lang="es-ES_tradnl" dirty="0" err="1" smtClean="0"/>
              <a:t>presentations</a:t>
            </a:r>
            <a:endParaRPr lang="es-ES_tradnl" dirty="0" smtClean="0"/>
          </a:p>
          <a:p>
            <a:pPr lvl="1"/>
            <a:r>
              <a:rPr lang="es-ES_tradnl" dirty="0" err="1" smtClean="0"/>
              <a:t>Develop</a:t>
            </a:r>
            <a:r>
              <a:rPr lang="es-ES_tradnl" dirty="0" smtClean="0"/>
              <a:t> </a:t>
            </a:r>
            <a:r>
              <a:rPr lang="es-ES_tradnl" dirty="0" err="1" smtClean="0"/>
              <a:t>team</a:t>
            </a:r>
            <a:r>
              <a:rPr lang="es-ES_tradnl" dirty="0" smtClean="0"/>
              <a:t> </a:t>
            </a:r>
            <a:r>
              <a:rPr lang="es-ES_tradnl" dirty="0" err="1" smtClean="0"/>
              <a:t>expertise</a:t>
            </a:r>
            <a:r>
              <a:rPr lang="es-ES_tradnl" dirty="0" smtClean="0"/>
              <a:t> to </a:t>
            </a:r>
            <a:r>
              <a:rPr lang="es-ES_tradnl" dirty="0" err="1" smtClean="0"/>
              <a:t>teach</a:t>
            </a:r>
            <a:r>
              <a:rPr lang="es-ES_tradnl" dirty="0" smtClean="0"/>
              <a:t>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students</a:t>
            </a:r>
            <a:r>
              <a:rPr lang="es-ES_tradnl" dirty="0" smtClean="0"/>
              <a:t> a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7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Formal training: ICCT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International Case </a:t>
            </a:r>
            <a:r>
              <a:rPr lang="es-ES_tradnl" dirty="0" err="1" smtClean="0"/>
              <a:t>Competition</a:t>
            </a:r>
            <a:r>
              <a:rPr lang="es-ES_tradnl" dirty="0" smtClean="0"/>
              <a:t> Training</a:t>
            </a:r>
          </a:p>
          <a:p>
            <a:r>
              <a:rPr lang="es-ES_tradnl" dirty="0" smtClean="0"/>
              <a:t>15 </a:t>
            </a:r>
            <a:r>
              <a:rPr lang="es-ES_tradnl" dirty="0" err="1" smtClean="0"/>
              <a:t>hour</a:t>
            </a:r>
            <a:r>
              <a:rPr lang="es-ES_tradnl" dirty="0" smtClean="0"/>
              <a:t> intense training </a:t>
            </a:r>
            <a:r>
              <a:rPr lang="es-ES_tradnl" dirty="0" err="1" smtClean="0"/>
              <a:t>offered</a:t>
            </a:r>
            <a:r>
              <a:rPr lang="es-ES_tradnl" dirty="0" smtClean="0"/>
              <a:t> in 1st and 2nd </a:t>
            </a:r>
            <a:r>
              <a:rPr lang="es-ES_tradnl" dirty="0" err="1" smtClean="0"/>
              <a:t>semesters</a:t>
            </a:r>
            <a:endParaRPr lang="es-ES_tradnl" dirty="0" smtClean="0"/>
          </a:p>
          <a:p>
            <a:pPr lvl="1"/>
            <a:r>
              <a:rPr lang="es-ES_tradnl" dirty="0" smtClean="0"/>
              <a:t>Extra </a:t>
            </a:r>
            <a:r>
              <a:rPr lang="es-ES_tradnl" dirty="0" err="1" smtClean="0"/>
              <a:t>classes</a:t>
            </a:r>
            <a:r>
              <a:rPr lang="es-ES_tradnl" dirty="0" smtClean="0"/>
              <a:t>; no </a:t>
            </a:r>
            <a:r>
              <a:rPr lang="es-ES_tradnl" dirty="0" err="1" smtClean="0"/>
              <a:t>academic</a:t>
            </a:r>
            <a:r>
              <a:rPr lang="es-ES_tradnl" dirty="0" smtClean="0"/>
              <a:t> </a:t>
            </a:r>
            <a:r>
              <a:rPr lang="es-ES_tradnl" dirty="0" err="1" smtClean="0"/>
              <a:t>credits</a:t>
            </a:r>
            <a:r>
              <a:rPr lang="es-ES_tradnl" dirty="0" smtClean="0"/>
              <a:t> </a:t>
            </a:r>
            <a:r>
              <a:rPr lang="es-ES_tradnl" dirty="0" err="1" smtClean="0"/>
              <a:t>offered</a:t>
            </a:r>
            <a:r>
              <a:rPr lang="es-ES_tradnl" dirty="0" smtClean="0"/>
              <a:t> (at </a:t>
            </a:r>
            <a:r>
              <a:rPr lang="es-ES_tradnl" dirty="0" err="1" smtClean="0"/>
              <a:t>this</a:t>
            </a:r>
            <a:r>
              <a:rPr lang="es-ES_tradnl" dirty="0" smtClean="0"/>
              <a:t> </a:t>
            </a:r>
            <a:r>
              <a:rPr lang="es-ES_tradnl" dirty="0" err="1" smtClean="0"/>
              <a:t>stage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Intense and </a:t>
            </a:r>
            <a:r>
              <a:rPr lang="es-ES_tradnl" dirty="0" err="1" smtClean="0"/>
              <a:t>personalized</a:t>
            </a:r>
            <a:r>
              <a:rPr lang="es-ES_tradnl" dirty="0" smtClean="0"/>
              <a:t> training</a:t>
            </a:r>
          </a:p>
          <a:p>
            <a:pPr lvl="1"/>
            <a:r>
              <a:rPr lang="es-ES_tradnl" dirty="0" err="1" smtClean="0"/>
              <a:t>Students</a:t>
            </a:r>
            <a:r>
              <a:rPr lang="es-ES_tradnl" dirty="0" smtClean="0"/>
              <a:t> </a:t>
            </a:r>
            <a:r>
              <a:rPr lang="es-ES_tradnl" dirty="0" err="1" smtClean="0"/>
              <a:t>need</a:t>
            </a:r>
            <a:r>
              <a:rPr lang="es-ES_tradnl" dirty="0" smtClean="0"/>
              <a:t> </a:t>
            </a:r>
            <a:r>
              <a:rPr lang="es-ES_tradnl" dirty="0" err="1" smtClean="0"/>
              <a:t>apply</a:t>
            </a:r>
            <a:r>
              <a:rPr lang="es-ES_tradnl" dirty="0" smtClean="0"/>
              <a:t> as a </a:t>
            </a:r>
            <a:r>
              <a:rPr lang="es-ES_tradnl" dirty="0" err="1" smtClean="0"/>
              <a:t>team</a:t>
            </a:r>
            <a:endParaRPr lang="es-ES_tradnl" dirty="0" smtClean="0"/>
          </a:p>
          <a:p>
            <a:pPr lvl="1"/>
            <a:r>
              <a:rPr lang="es-ES_tradnl" dirty="0" err="1" smtClean="0"/>
              <a:t>Limited</a:t>
            </a:r>
            <a:r>
              <a:rPr lang="es-ES_tradnl" dirty="0" smtClean="0"/>
              <a:t> </a:t>
            </a:r>
            <a:r>
              <a:rPr lang="es-ES_tradnl" dirty="0" err="1" smtClean="0"/>
              <a:t>number</a:t>
            </a:r>
            <a:r>
              <a:rPr lang="es-ES_tradnl" dirty="0" smtClean="0"/>
              <a:t> of </a:t>
            </a:r>
            <a:r>
              <a:rPr lang="es-ES_tradnl" dirty="0" err="1" smtClean="0"/>
              <a:t>teams</a:t>
            </a:r>
            <a:endParaRPr lang="es-ES_tradnl" dirty="0" smtClean="0"/>
          </a:p>
          <a:p>
            <a:r>
              <a:rPr lang="es-ES_tradnl" dirty="0" smtClean="0"/>
              <a:t>Content</a:t>
            </a:r>
          </a:p>
          <a:p>
            <a:pPr lvl="1"/>
            <a:r>
              <a:rPr lang="es-ES_tradnl" dirty="0" err="1"/>
              <a:t>Analysis</a:t>
            </a:r>
            <a:r>
              <a:rPr lang="es-ES_tradnl" dirty="0"/>
              <a:t> of </a:t>
            </a:r>
            <a:r>
              <a:rPr lang="es-ES_tradnl" dirty="0" err="1"/>
              <a:t>business</a:t>
            </a:r>
            <a:r>
              <a:rPr lang="es-ES_tradnl" dirty="0"/>
              <a:t> cases</a:t>
            </a:r>
          </a:p>
          <a:p>
            <a:pPr lvl="1"/>
            <a:r>
              <a:rPr lang="es-ES_tradnl" dirty="0" err="1"/>
              <a:t>Solution</a:t>
            </a:r>
            <a:r>
              <a:rPr lang="es-ES_tradnl" dirty="0"/>
              <a:t> </a:t>
            </a:r>
            <a:r>
              <a:rPr lang="es-ES_tradnl" dirty="0" err="1"/>
              <a:t>development</a:t>
            </a:r>
            <a:endParaRPr lang="es-ES_tradnl" dirty="0"/>
          </a:p>
          <a:p>
            <a:pPr lvl="1"/>
            <a:r>
              <a:rPr lang="es-ES_tradnl" dirty="0" err="1"/>
              <a:t>Public</a:t>
            </a:r>
            <a:r>
              <a:rPr lang="es-ES_tradnl" dirty="0"/>
              <a:t> Case </a:t>
            </a:r>
            <a:r>
              <a:rPr lang="es-ES_tradnl" dirty="0" err="1"/>
              <a:t>presentation</a:t>
            </a:r>
            <a:r>
              <a:rPr lang="es-ES_tradnl" dirty="0"/>
              <a:t> in English</a:t>
            </a:r>
          </a:p>
          <a:p>
            <a:pPr lvl="1"/>
            <a:r>
              <a:rPr lang="es-ES_tradnl" dirty="0" err="1"/>
              <a:t>Team</a:t>
            </a:r>
            <a:r>
              <a:rPr lang="es-ES_tradnl" dirty="0"/>
              <a:t> </a:t>
            </a:r>
            <a:r>
              <a:rPr lang="es-ES_tradnl" dirty="0" err="1"/>
              <a:t>work</a:t>
            </a:r>
            <a:endParaRPr lang="es-ES_tradnl" dirty="0"/>
          </a:p>
          <a:p>
            <a:pPr lvl="1"/>
            <a:r>
              <a:rPr lang="es-ES_tradnl" dirty="0" err="1"/>
              <a:t>Judging</a:t>
            </a:r>
            <a:r>
              <a:rPr lang="es-ES_tradnl" dirty="0"/>
              <a:t> </a:t>
            </a:r>
            <a:r>
              <a:rPr lang="es-ES_tradnl" dirty="0" err="1"/>
              <a:t>other</a:t>
            </a:r>
            <a:r>
              <a:rPr lang="es-ES_tradnl" dirty="0"/>
              <a:t> </a:t>
            </a:r>
            <a:r>
              <a:rPr lang="es-ES_tradnl" dirty="0" err="1"/>
              <a:t>students</a:t>
            </a:r>
            <a:r>
              <a:rPr lang="es-ES_tradnl" dirty="0"/>
              <a:t>’ case </a:t>
            </a:r>
            <a:r>
              <a:rPr lang="es-ES_tradnl" dirty="0" err="1"/>
              <a:t>presentations</a:t>
            </a:r>
            <a:endParaRPr lang="es-ES_tradnl" dirty="0"/>
          </a:p>
          <a:p>
            <a:pPr lvl="1"/>
            <a:r>
              <a:rPr lang="es-ES_tradnl" dirty="0" err="1"/>
              <a:t>Develop</a:t>
            </a:r>
            <a:r>
              <a:rPr lang="es-ES_tradnl" dirty="0"/>
              <a:t> </a:t>
            </a:r>
            <a:r>
              <a:rPr lang="es-ES_tradnl" dirty="0" err="1"/>
              <a:t>team</a:t>
            </a:r>
            <a:r>
              <a:rPr lang="es-ES_tradnl" dirty="0"/>
              <a:t> </a:t>
            </a:r>
            <a:r>
              <a:rPr lang="es-ES_tradnl" dirty="0" err="1"/>
              <a:t>expertise</a:t>
            </a:r>
            <a:r>
              <a:rPr lang="es-ES_tradnl" dirty="0"/>
              <a:t> to </a:t>
            </a:r>
            <a:r>
              <a:rPr lang="es-ES_tradnl" dirty="0" err="1"/>
              <a:t>teach</a:t>
            </a:r>
            <a:r>
              <a:rPr lang="es-ES_tradnl" dirty="0"/>
              <a:t> </a:t>
            </a:r>
            <a:r>
              <a:rPr lang="es-ES_tradnl" dirty="0" err="1"/>
              <a:t>other</a:t>
            </a:r>
            <a:r>
              <a:rPr lang="es-ES_tradnl" dirty="0"/>
              <a:t> </a:t>
            </a:r>
            <a:r>
              <a:rPr lang="es-ES_tradnl" dirty="0" err="1"/>
              <a:t>students</a:t>
            </a:r>
            <a:r>
              <a:rPr lang="es-ES_tradnl" dirty="0"/>
              <a:t> a </a:t>
            </a:r>
            <a:r>
              <a:rPr lang="es-ES_tradnl" dirty="0" smtClean="0"/>
              <a:t>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7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075240" cy="1143000"/>
          </a:xfrm>
        </p:spPr>
        <p:txBody>
          <a:bodyPr/>
          <a:lstStyle/>
          <a:p>
            <a:r>
              <a:rPr lang="es-ES_tradnl" dirty="0" smtClean="0"/>
              <a:t>CCOP/BCA/ICCT: </a:t>
            </a:r>
            <a:br>
              <a:rPr lang="es-ES_tradnl" dirty="0" smtClean="0"/>
            </a:br>
            <a:r>
              <a:rPr lang="es-ES_tradnl" dirty="0"/>
              <a:t>	</a:t>
            </a:r>
            <a:r>
              <a:rPr lang="es-ES_tradnl" dirty="0" err="1" smtClean="0"/>
              <a:t>developing</a:t>
            </a:r>
            <a:r>
              <a:rPr lang="es-ES_tradnl" dirty="0" smtClean="0"/>
              <a:t> CC culture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After</a:t>
            </a:r>
            <a:r>
              <a:rPr lang="es-ES_tradnl" dirty="0" smtClean="0"/>
              <a:t> </a:t>
            </a:r>
            <a:r>
              <a:rPr lang="es-ES_tradnl" dirty="0" err="1" smtClean="0"/>
              <a:t>taking</a:t>
            </a:r>
            <a:r>
              <a:rPr lang="es-ES_tradnl" dirty="0" smtClean="0"/>
              <a:t> CCOP/ BCA </a:t>
            </a:r>
            <a:r>
              <a:rPr lang="es-ES_tradnl" dirty="0" err="1" smtClean="0"/>
              <a:t>or</a:t>
            </a:r>
            <a:r>
              <a:rPr lang="es-ES_tradnl" dirty="0" smtClean="0"/>
              <a:t> ICCT, </a:t>
            </a:r>
            <a:r>
              <a:rPr lang="es-ES_tradnl" dirty="0" err="1" smtClean="0"/>
              <a:t>students</a:t>
            </a:r>
            <a:r>
              <a:rPr lang="es-ES_tradnl" dirty="0" smtClean="0"/>
              <a:t> </a:t>
            </a:r>
            <a:r>
              <a:rPr lang="es-ES_tradnl" dirty="0" err="1" smtClean="0"/>
              <a:t>should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err="1" smtClean="0"/>
              <a:t>Have</a:t>
            </a:r>
            <a:r>
              <a:rPr lang="es-ES_tradnl" dirty="0" smtClean="0"/>
              <a:t> a </a:t>
            </a:r>
            <a:r>
              <a:rPr lang="es-ES_tradnl" dirty="0" err="1" smtClean="0"/>
              <a:t>practical</a:t>
            </a:r>
            <a:r>
              <a:rPr lang="es-ES_tradnl" dirty="0" smtClean="0"/>
              <a:t> </a:t>
            </a:r>
            <a:r>
              <a:rPr lang="es-ES_tradnl" dirty="0" err="1" smtClean="0"/>
              <a:t>understanding</a:t>
            </a:r>
            <a:r>
              <a:rPr lang="es-ES_tradnl" dirty="0" smtClean="0"/>
              <a:t> of </a:t>
            </a:r>
            <a:r>
              <a:rPr lang="es-ES_tradnl" dirty="0" err="1" smtClean="0"/>
              <a:t>business</a:t>
            </a:r>
            <a:r>
              <a:rPr lang="es-ES_tradnl" dirty="0" smtClean="0"/>
              <a:t> case </a:t>
            </a:r>
            <a:r>
              <a:rPr lang="es-ES_tradnl" dirty="0" err="1" smtClean="0"/>
              <a:t>analysis</a:t>
            </a:r>
            <a:endParaRPr lang="es-ES_tradnl" dirty="0" smtClean="0"/>
          </a:p>
          <a:p>
            <a:pPr lvl="1"/>
            <a:r>
              <a:rPr lang="es-ES_tradnl" dirty="0" err="1" smtClean="0"/>
              <a:t>Know</a:t>
            </a:r>
            <a:r>
              <a:rPr lang="es-ES_tradnl" dirty="0" smtClean="0"/>
              <a:t> </a:t>
            </a:r>
            <a:r>
              <a:rPr lang="es-ES_tradnl" dirty="0" err="1" smtClean="0"/>
              <a:t>how</a:t>
            </a:r>
            <a:r>
              <a:rPr lang="es-ES_tradnl" dirty="0" smtClean="0"/>
              <a:t> to </a:t>
            </a:r>
            <a:r>
              <a:rPr lang="es-ES_tradnl" dirty="0" err="1" smtClean="0"/>
              <a:t>generate</a:t>
            </a:r>
            <a:r>
              <a:rPr lang="es-ES_tradnl" dirty="0" smtClean="0"/>
              <a:t> </a:t>
            </a:r>
            <a:r>
              <a:rPr lang="es-ES_tradnl" dirty="0" err="1" smtClean="0"/>
              <a:t>solutions</a:t>
            </a:r>
            <a:r>
              <a:rPr lang="es-ES_tradnl" dirty="0" smtClean="0"/>
              <a:t> to </a:t>
            </a:r>
            <a:r>
              <a:rPr lang="es-ES_tradnl" dirty="0" err="1" smtClean="0"/>
              <a:t>business</a:t>
            </a:r>
            <a:r>
              <a:rPr lang="es-ES_tradnl" dirty="0" smtClean="0"/>
              <a:t> </a:t>
            </a:r>
            <a:r>
              <a:rPr lang="es-ES_tradnl" dirty="0" err="1" smtClean="0"/>
              <a:t>problems</a:t>
            </a:r>
            <a:endParaRPr lang="es-ES_tradnl" dirty="0" smtClean="0"/>
          </a:p>
          <a:p>
            <a:pPr lvl="1"/>
            <a:r>
              <a:rPr lang="es-ES_tradnl" dirty="0" err="1" smtClean="0"/>
              <a:t>Know</a:t>
            </a:r>
            <a:r>
              <a:rPr lang="es-ES_tradnl" dirty="0" smtClean="0"/>
              <a:t> </a:t>
            </a:r>
            <a:r>
              <a:rPr lang="es-ES_tradnl" dirty="0" err="1" smtClean="0"/>
              <a:t>how</a:t>
            </a:r>
            <a:r>
              <a:rPr lang="es-ES_tradnl" dirty="0" smtClean="0"/>
              <a:t> to </a:t>
            </a:r>
            <a:r>
              <a:rPr lang="es-ES_tradnl" dirty="0" err="1" smtClean="0"/>
              <a:t>analyze</a:t>
            </a:r>
            <a:r>
              <a:rPr lang="es-ES_tradnl" dirty="0" smtClean="0"/>
              <a:t> and </a:t>
            </a:r>
            <a:r>
              <a:rPr lang="es-ES_tradnl" dirty="0" err="1" smtClean="0"/>
              <a:t>solve</a:t>
            </a:r>
            <a:r>
              <a:rPr lang="es-ES_tradnl" dirty="0" smtClean="0"/>
              <a:t> </a:t>
            </a:r>
            <a:r>
              <a:rPr lang="es-ES_tradnl" dirty="0" err="1" smtClean="0"/>
              <a:t>problems</a:t>
            </a:r>
            <a:r>
              <a:rPr lang="es-ES_tradnl" dirty="0" smtClean="0"/>
              <a:t> </a:t>
            </a:r>
            <a:r>
              <a:rPr lang="es-ES_tradnl" dirty="0" err="1" smtClean="0"/>
              <a:t>working</a:t>
            </a:r>
            <a:r>
              <a:rPr lang="es-ES_tradnl" dirty="0" smtClean="0"/>
              <a:t> as a </a:t>
            </a:r>
            <a:r>
              <a:rPr lang="es-ES_tradnl" dirty="0" err="1" smtClean="0"/>
              <a:t>team</a:t>
            </a:r>
            <a:endParaRPr lang="es-ES_tradnl" dirty="0" smtClean="0"/>
          </a:p>
          <a:p>
            <a:pPr lvl="1"/>
            <a:r>
              <a:rPr lang="es-ES_tradnl" dirty="0" err="1" smtClean="0"/>
              <a:t>Know</a:t>
            </a:r>
            <a:r>
              <a:rPr lang="es-ES_tradnl" dirty="0" smtClean="0"/>
              <a:t> </a:t>
            </a:r>
            <a:r>
              <a:rPr lang="es-ES_tradnl" dirty="0" err="1" smtClean="0"/>
              <a:t>how</a:t>
            </a:r>
            <a:r>
              <a:rPr lang="es-ES_tradnl" dirty="0" smtClean="0"/>
              <a:t> to </a:t>
            </a:r>
            <a:r>
              <a:rPr lang="es-ES_tradnl" dirty="0" err="1" smtClean="0"/>
              <a:t>speak</a:t>
            </a:r>
            <a:r>
              <a:rPr lang="es-ES_tradnl" dirty="0" smtClean="0"/>
              <a:t> </a:t>
            </a:r>
            <a:r>
              <a:rPr lang="es-ES_tradnl" dirty="0" err="1" smtClean="0"/>
              <a:t>convincingly</a:t>
            </a:r>
            <a:r>
              <a:rPr lang="es-ES_tradnl" dirty="0" smtClean="0"/>
              <a:t> in </a:t>
            </a:r>
            <a:r>
              <a:rPr lang="es-ES_tradnl" dirty="0" err="1" smtClean="0"/>
              <a:t>public</a:t>
            </a:r>
            <a:r>
              <a:rPr lang="es-ES_tradnl" dirty="0" smtClean="0"/>
              <a:t> and in English</a:t>
            </a:r>
          </a:p>
          <a:p>
            <a:pPr lvl="1"/>
            <a:endParaRPr lang="es-ES_tradnl" dirty="0" smtClean="0"/>
          </a:p>
          <a:p>
            <a:r>
              <a:rPr lang="es-ES_tradnl" dirty="0" err="1" smtClean="0"/>
              <a:t>Specific</a:t>
            </a:r>
            <a:r>
              <a:rPr lang="es-ES_tradnl" dirty="0" smtClean="0"/>
              <a:t> </a:t>
            </a:r>
            <a:r>
              <a:rPr lang="es-ES_tradnl" dirty="0" err="1" smtClean="0"/>
              <a:t>outcomes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err="1" smtClean="0"/>
              <a:t>Each</a:t>
            </a:r>
            <a:r>
              <a:rPr lang="es-ES_tradnl" dirty="0" smtClean="0"/>
              <a:t> </a:t>
            </a:r>
            <a:r>
              <a:rPr lang="es-ES_tradnl" dirty="0" err="1" smtClean="0"/>
              <a:t>student</a:t>
            </a:r>
            <a:r>
              <a:rPr lang="es-ES_tradnl" dirty="0" smtClean="0"/>
              <a:t>/ </a:t>
            </a:r>
            <a:r>
              <a:rPr lang="es-ES_tradnl" dirty="0" err="1" smtClean="0"/>
              <a:t>team</a:t>
            </a:r>
            <a:r>
              <a:rPr lang="es-ES_tradnl" dirty="0" smtClean="0"/>
              <a:t> </a:t>
            </a:r>
            <a:r>
              <a:rPr lang="es-ES_tradnl" dirty="0" err="1" smtClean="0"/>
              <a:t>member</a:t>
            </a:r>
            <a:r>
              <a:rPr lang="es-ES_tradnl" dirty="0" smtClean="0"/>
              <a:t> </a:t>
            </a:r>
            <a:r>
              <a:rPr lang="es-ES_tradnl" dirty="0" err="1" smtClean="0"/>
              <a:t>should</a:t>
            </a:r>
            <a:r>
              <a:rPr lang="es-ES_tradnl" dirty="0" smtClean="0"/>
              <a:t> be </a:t>
            </a:r>
            <a:r>
              <a:rPr lang="es-ES_tradnl" dirty="0" err="1" smtClean="0"/>
              <a:t>able</a:t>
            </a:r>
            <a:r>
              <a:rPr lang="es-ES_tradnl" dirty="0" smtClean="0"/>
              <a:t> to </a:t>
            </a:r>
            <a:r>
              <a:rPr lang="es-ES_tradnl" dirty="0" err="1" smtClean="0"/>
              <a:t>identify</a:t>
            </a:r>
            <a:r>
              <a:rPr lang="es-ES_tradnl" dirty="0" smtClean="0"/>
              <a:t> </a:t>
            </a:r>
            <a:r>
              <a:rPr lang="es-ES_tradnl" dirty="0" err="1" smtClean="0"/>
              <a:t>his</a:t>
            </a:r>
            <a:r>
              <a:rPr lang="es-ES_tradnl" dirty="0" smtClean="0"/>
              <a:t>/</a:t>
            </a:r>
            <a:r>
              <a:rPr lang="es-ES_tradnl" dirty="0" err="1" smtClean="0"/>
              <a:t>her</a:t>
            </a:r>
            <a:r>
              <a:rPr lang="es-ES_tradnl" dirty="0" smtClean="0"/>
              <a:t> </a:t>
            </a:r>
            <a:r>
              <a:rPr lang="es-ES_tradnl" dirty="0" err="1" smtClean="0"/>
              <a:t>strength</a:t>
            </a:r>
            <a:r>
              <a:rPr lang="es-ES_tradnl" dirty="0" smtClean="0"/>
              <a:t> as </a:t>
            </a:r>
            <a:r>
              <a:rPr lang="es-ES_tradnl" dirty="0" err="1" smtClean="0"/>
              <a:t>an</a:t>
            </a:r>
            <a:r>
              <a:rPr lang="es-ES_tradnl" dirty="0" smtClean="0"/>
              <a:t> individual and </a:t>
            </a:r>
            <a:r>
              <a:rPr lang="es-ES_tradnl" dirty="0" err="1" smtClean="0"/>
              <a:t>within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team</a:t>
            </a:r>
            <a:endParaRPr lang="es-ES_tradnl" dirty="0" smtClean="0"/>
          </a:p>
          <a:p>
            <a:pPr lvl="1"/>
            <a:r>
              <a:rPr lang="es-ES_tradnl" dirty="0" err="1" smtClean="0"/>
              <a:t>Each</a:t>
            </a:r>
            <a:r>
              <a:rPr lang="es-ES_tradnl" dirty="0" smtClean="0"/>
              <a:t> </a:t>
            </a:r>
            <a:r>
              <a:rPr lang="es-ES_tradnl" dirty="0" err="1" smtClean="0"/>
              <a:t>team</a:t>
            </a:r>
            <a:r>
              <a:rPr lang="es-ES_tradnl" dirty="0" smtClean="0"/>
              <a:t> </a:t>
            </a:r>
            <a:r>
              <a:rPr lang="es-ES_tradnl" dirty="0" err="1" smtClean="0"/>
              <a:t>becomes</a:t>
            </a:r>
            <a:r>
              <a:rPr lang="es-ES_tradnl" dirty="0" smtClean="0"/>
              <a:t> </a:t>
            </a:r>
            <a:r>
              <a:rPr lang="es-ES_tradnl" dirty="0" err="1" smtClean="0"/>
              <a:t>an</a:t>
            </a:r>
            <a:r>
              <a:rPr lang="es-ES_tradnl" dirty="0" smtClean="0"/>
              <a:t> “</a:t>
            </a:r>
            <a:r>
              <a:rPr lang="es-ES_tradnl" dirty="0" err="1" smtClean="0"/>
              <a:t>expert</a:t>
            </a:r>
            <a:r>
              <a:rPr lang="es-ES_tradnl" dirty="0" smtClean="0"/>
              <a:t>” in </a:t>
            </a:r>
            <a:r>
              <a:rPr lang="es-ES_tradnl" dirty="0" err="1" smtClean="0"/>
              <a:t>teaching</a:t>
            </a:r>
            <a:r>
              <a:rPr lang="es-ES_tradnl" dirty="0" smtClean="0"/>
              <a:t> </a:t>
            </a:r>
            <a:r>
              <a:rPr lang="es-ES_tradnl" dirty="0" err="1" smtClean="0"/>
              <a:t>one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cases</a:t>
            </a:r>
          </a:p>
          <a:p>
            <a:pPr lvl="2"/>
            <a:r>
              <a:rPr lang="es-ES_tradnl" dirty="0" err="1" smtClean="0"/>
              <a:t>develop</a:t>
            </a:r>
            <a:r>
              <a:rPr lang="es-ES_tradnl" dirty="0" smtClean="0"/>
              <a:t> a set of </a:t>
            </a:r>
            <a:r>
              <a:rPr lang="es-ES_tradnl" dirty="0" err="1" smtClean="0"/>
              <a:t>powerpoints</a:t>
            </a:r>
            <a:r>
              <a:rPr lang="es-ES_tradnl" dirty="0" smtClean="0"/>
              <a:t> and </a:t>
            </a:r>
            <a:r>
              <a:rPr lang="es-ES_tradnl" dirty="0" err="1" smtClean="0"/>
              <a:t>multiple</a:t>
            </a:r>
            <a:r>
              <a:rPr lang="es-ES_tradnl" dirty="0" smtClean="0"/>
              <a:t> </a:t>
            </a:r>
            <a:r>
              <a:rPr lang="es-ES_tradnl" dirty="0" err="1" smtClean="0"/>
              <a:t>solutions</a:t>
            </a:r>
            <a:r>
              <a:rPr lang="es-ES_tradnl" dirty="0" smtClean="0"/>
              <a:t> to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problem</a:t>
            </a:r>
            <a:endParaRPr lang="es-ES_tradnl" dirty="0" smtClean="0"/>
          </a:p>
          <a:p>
            <a:pPr lvl="2"/>
            <a:r>
              <a:rPr lang="es-ES_tradnl" dirty="0" err="1" smtClean="0"/>
              <a:t>know</a:t>
            </a:r>
            <a:r>
              <a:rPr lang="es-ES_tradnl" dirty="0" smtClean="0"/>
              <a:t> </a:t>
            </a:r>
            <a:r>
              <a:rPr lang="es-ES_tradnl" dirty="0" err="1" smtClean="0"/>
              <a:t>how</a:t>
            </a:r>
            <a:r>
              <a:rPr lang="es-ES_tradnl" dirty="0" smtClean="0"/>
              <a:t> to </a:t>
            </a:r>
            <a:r>
              <a:rPr lang="es-ES_tradnl" dirty="0" err="1" smtClean="0"/>
              <a:t>fairly</a:t>
            </a:r>
            <a:r>
              <a:rPr lang="es-ES_tradnl" dirty="0" smtClean="0"/>
              <a:t> </a:t>
            </a:r>
            <a:r>
              <a:rPr lang="es-ES_tradnl" dirty="0" err="1" smtClean="0"/>
              <a:t>assess</a:t>
            </a:r>
            <a:r>
              <a:rPr lang="es-ES_tradnl" dirty="0" smtClean="0"/>
              <a:t> and </a:t>
            </a:r>
            <a:r>
              <a:rPr lang="es-ES_tradnl" dirty="0" err="1" smtClean="0"/>
              <a:t>judge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performance of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56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Criteria</a:t>
            </a:r>
            <a:r>
              <a:rPr lang="es-ES_tradnl" dirty="0" smtClean="0"/>
              <a:t> to compete in ICC?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7931224" cy="5688632"/>
          </a:xfrm>
        </p:spPr>
        <p:txBody>
          <a:bodyPr>
            <a:normAutofit fontScale="70000" lnSpcReduction="20000"/>
          </a:bodyPr>
          <a:lstStyle/>
          <a:p>
            <a:pPr marL="114300" lvl="0" indent="0">
              <a:buNone/>
            </a:pPr>
            <a:r>
              <a:rPr lang="en-US" sz="2400" dirty="0" smtClean="0"/>
              <a:t>To be selected for </a:t>
            </a:r>
            <a:r>
              <a:rPr lang="en-US" sz="2400" dirty="0"/>
              <a:t>an International Case Competition (ICC</a:t>
            </a:r>
            <a:r>
              <a:rPr lang="en-US" sz="2400" dirty="0" smtClean="0"/>
              <a:t>):</a:t>
            </a:r>
          </a:p>
          <a:p>
            <a:pPr marL="114300" lvl="0" indent="0">
              <a:buNone/>
            </a:pPr>
            <a:endParaRPr lang="en-US" sz="2400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Student must </a:t>
            </a:r>
            <a:r>
              <a:rPr lang="en-US" dirty="0"/>
              <a:t>be in </a:t>
            </a:r>
            <a:r>
              <a:rPr lang="en-US" i="1" dirty="0" smtClean="0"/>
              <a:t>their </a:t>
            </a:r>
            <a:r>
              <a:rPr lang="en-US" b="1" i="1" dirty="0">
                <a:solidFill>
                  <a:srgbClr val="0070C0"/>
                </a:solidFill>
              </a:rPr>
              <a:t>penultimate </a:t>
            </a:r>
            <a:r>
              <a:rPr lang="en-US" b="1" i="1" dirty="0" smtClean="0">
                <a:solidFill>
                  <a:srgbClr val="0070C0"/>
                </a:solidFill>
              </a:rPr>
              <a:t>year or superior (except double degree)</a:t>
            </a:r>
            <a:endParaRPr lang="en-US" b="1" i="1" dirty="0">
              <a:solidFill>
                <a:srgbClr val="0070C0"/>
              </a:solidFill>
            </a:endParaRPr>
          </a:p>
          <a:p>
            <a:pPr lvl="2"/>
            <a:r>
              <a:rPr lang="es-ES_tradnl" dirty="0"/>
              <a:t>Grados Únicos: </a:t>
            </a:r>
            <a:r>
              <a:rPr lang="es-ES_tradnl" dirty="0" smtClean="0"/>
              <a:t>	3º </a:t>
            </a:r>
            <a:r>
              <a:rPr lang="es-ES_tradnl" dirty="0" err="1" smtClean="0"/>
              <a:t>or</a:t>
            </a:r>
            <a:r>
              <a:rPr lang="es-ES_tradnl" dirty="0" smtClean="0"/>
              <a:t> </a:t>
            </a:r>
            <a:r>
              <a:rPr lang="es-ES_tradnl" dirty="0"/>
              <a:t>4º</a:t>
            </a:r>
            <a:endParaRPr lang="en-US" dirty="0"/>
          </a:p>
          <a:p>
            <a:pPr lvl="2"/>
            <a:r>
              <a:rPr lang="es-ES_tradnl" dirty="0"/>
              <a:t>Grado ELG: </a:t>
            </a:r>
            <a:r>
              <a:rPr lang="es-ES_tradnl" dirty="0" smtClean="0"/>
              <a:t>		4º </a:t>
            </a:r>
            <a:r>
              <a:rPr lang="es-ES_tradnl" dirty="0" err="1" smtClean="0"/>
              <a:t>or</a:t>
            </a:r>
            <a:r>
              <a:rPr lang="es-ES_tradnl" dirty="0" smtClean="0"/>
              <a:t> </a:t>
            </a:r>
            <a:r>
              <a:rPr lang="es-ES_tradnl" dirty="0"/>
              <a:t>5º</a:t>
            </a:r>
            <a:endParaRPr lang="en-US" dirty="0"/>
          </a:p>
          <a:p>
            <a:pPr lvl="2"/>
            <a:r>
              <a:rPr lang="es-ES_tradnl" dirty="0"/>
              <a:t>Grado Dobles: </a:t>
            </a:r>
            <a:r>
              <a:rPr lang="es-ES_tradnl" dirty="0" smtClean="0"/>
              <a:t>	4º, </a:t>
            </a:r>
            <a:r>
              <a:rPr lang="es-ES_tradnl" dirty="0"/>
              <a:t>5º </a:t>
            </a:r>
            <a:r>
              <a:rPr lang="es-ES_tradnl" dirty="0" err="1" smtClean="0"/>
              <a:t>or</a:t>
            </a:r>
            <a:r>
              <a:rPr lang="es-ES_tradnl" dirty="0" smtClean="0"/>
              <a:t> </a:t>
            </a:r>
            <a:r>
              <a:rPr lang="es-ES_tradnl" dirty="0"/>
              <a:t>6º</a:t>
            </a:r>
            <a:endParaRPr lang="en-US" dirty="0"/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Student must </a:t>
            </a:r>
            <a:r>
              <a:rPr lang="en-US" dirty="0"/>
              <a:t>be an </a:t>
            </a:r>
            <a:r>
              <a:rPr lang="en-US" b="1" i="1" dirty="0">
                <a:solidFill>
                  <a:srgbClr val="0070C0"/>
                </a:solidFill>
              </a:rPr>
              <a:t>active member of the Case Competition Club (CCC)</a:t>
            </a:r>
            <a:r>
              <a:rPr lang="en-US" dirty="0"/>
              <a:t> for at least one full academic year and have demonstrated willingness to get involved in the club as a</a:t>
            </a:r>
          </a:p>
          <a:p>
            <a:pPr lvl="2"/>
            <a:r>
              <a:rPr lang="en-US" dirty="0" smtClean="0"/>
              <a:t>Helper, Organizer</a:t>
            </a:r>
            <a:endParaRPr lang="en-US" dirty="0"/>
          </a:p>
          <a:p>
            <a:pPr lvl="2"/>
            <a:r>
              <a:rPr lang="en-US" dirty="0"/>
              <a:t>Promoter, etc.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Student must </a:t>
            </a:r>
            <a:r>
              <a:rPr lang="en-US" sz="2100" dirty="0"/>
              <a:t>have</a:t>
            </a:r>
            <a:r>
              <a:rPr lang="en-US" b="1" i="1" dirty="0">
                <a:solidFill>
                  <a:srgbClr val="0070C0"/>
                </a:solidFill>
              </a:rPr>
              <a:t> received formal case competition training </a:t>
            </a:r>
            <a:r>
              <a:rPr lang="en-US" dirty="0"/>
              <a:t>either by</a:t>
            </a:r>
          </a:p>
          <a:p>
            <a:pPr lvl="2"/>
            <a:r>
              <a:rPr lang="en-US" dirty="0"/>
              <a:t>Taking the subject Business Case Analysis (BCA), or</a:t>
            </a:r>
          </a:p>
          <a:p>
            <a:pPr lvl="2"/>
            <a:r>
              <a:rPr lang="en-US" dirty="0"/>
              <a:t>Receiving International Case Competition Training (ICCT)</a:t>
            </a:r>
          </a:p>
          <a:p>
            <a:pPr marL="571500" indent="-457200">
              <a:buFont typeface="+mj-lt"/>
              <a:buAutoNum type="arabicPeriod"/>
            </a:pPr>
            <a:r>
              <a:rPr lang="en-US" dirty="0" smtClean="0"/>
              <a:t>Student must </a:t>
            </a:r>
            <a:r>
              <a:rPr lang="en-US" dirty="0"/>
              <a:t>have </a:t>
            </a:r>
            <a:r>
              <a:rPr lang="en-US" b="1" i="1" dirty="0">
                <a:solidFill>
                  <a:srgbClr val="0070C0"/>
                </a:solidFill>
              </a:rPr>
              <a:t>completed 3/5 </a:t>
            </a:r>
            <a:r>
              <a:rPr lang="en-US" b="1" i="1" dirty="0" smtClean="0">
                <a:solidFill>
                  <a:srgbClr val="0070C0"/>
                </a:solidFill>
              </a:rPr>
              <a:t>“Case Comp. </a:t>
            </a:r>
            <a:r>
              <a:rPr lang="en-US" b="1" i="1" dirty="0" err="1" smtClean="0">
                <a:solidFill>
                  <a:srgbClr val="0070C0"/>
                </a:solidFill>
              </a:rPr>
              <a:t>Optativas</a:t>
            </a:r>
            <a:r>
              <a:rPr lang="en-US" b="1" i="1" dirty="0" smtClean="0">
                <a:solidFill>
                  <a:srgbClr val="0070C0"/>
                </a:solidFill>
              </a:rPr>
              <a:t>”</a:t>
            </a:r>
            <a:br>
              <a:rPr lang="en-US" b="1" i="1" dirty="0" smtClean="0">
                <a:solidFill>
                  <a:srgbClr val="0070C0"/>
                </a:solidFill>
              </a:rPr>
            </a:br>
            <a:r>
              <a:rPr lang="en-US" dirty="0"/>
              <a:t>(</a:t>
            </a:r>
            <a:r>
              <a:rPr lang="en-US" dirty="0" smtClean="0"/>
              <a:t>A team </a:t>
            </a:r>
            <a:r>
              <a:rPr lang="en-US" dirty="0"/>
              <a:t>needs </a:t>
            </a:r>
            <a:r>
              <a:rPr lang="en-US" dirty="0" smtClean="0"/>
              <a:t>2 experts </a:t>
            </a:r>
            <a:r>
              <a:rPr lang="en-US" dirty="0"/>
              <a:t>in </a:t>
            </a:r>
            <a:r>
              <a:rPr lang="en-US" dirty="0" smtClean="0"/>
              <a:t>all subjects; not all members need be experts in every subject)</a:t>
            </a:r>
            <a:endParaRPr lang="en-US" dirty="0"/>
          </a:p>
          <a:p>
            <a:pPr lvl="2"/>
            <a:r>
              <a:rPr lang="es-ES_tradnl" dirty="0"/>
              <a:t>Dirección Financiera II (</a:t>
            </a:r>
            <a:r>
              <a:rPr lang="es-ES_tradnl" dirty="0" err="1"/>
              <a:t>Corporate</a:t>
            </a:r>
            <a:r>
              <a:rPr lang="es-ES_tradnl" dirty="0"/>
              <a:t> </a:t>
            </a:r>
            <a:r>
              <a:rPr lang="es-ES_tradnl" dirty="0" err="1"/>
              <a:t>Finance</a:t>
            </a:r>
            <a:r>
              <a:rPr lang="es-ES_tradnl" dirty="0"/>
              <a:t>)</a:t>
            </a:r>
            <a:endParaRPr lang="en-US" dirty="0"/>
          </a:p>
          <a:p>
            <a:pPr lvl="2"/>
            <a:r>
              <a:rPr lang="es-ES_tradnl" dirty="0" err="1"/>
              <a:t>Methods</a:t>
            </a:r>
            <a:r>
              <a:rPr lang="es-ES_tradnl" dirty="0"/>
              <a:t> of </a:t>
            </a:r>
            <a:r>
              <a:rPr lang="es-ES_tradnl" dirty="0" err="1"/>
              <a:t>Valuing</a:t>
            </a:r>
            <a:r>
              <a:rPr lang="es-ES_tradnl" dirty="0"/>
              <a:t> </a:t>
            </a:r>
            <a:r>
              <a:rPr lang="es-ES_tradnl" dirty="0" err="1"/>
              <a:t>Firms</a:t>
            </a:r>
            <a:endParaRPr lang="en-US" dirty="0"/>
          </a:p>
          <a:p>
            <a:pPr lvl="2"/>
            <a:r>
              <a:rPr lang="es-ES_tradnl" dirty="0" smtClean="0"/>
              <a:t>Dirección </a:t>
            </a:r>
            <a:r>
              <a:rPr lang="es-ES_tradnl" dirty="0" err="1"/>
              <a:t>Comerical</a:t>
            </a:r>
            <a:r>
              <a:rPr lang="es-ES_tradnl" dirty="0"/>
              <a:t> I </a:t>
            </a:r>
            <a:endParaRPr lang="en-US" dirty="0"/>
          </a:p>
          <a:p>
            <a:pPr lvl="2"/>
            <a:r>
              <a:rPr lang="es-ES_tradnl" dirty="0" smtClean="0"/>
              <a:t>Business </a:t>
            </a:r>
            <a:r>
              <a:rPr lang="es-ES_tradnl" dirty="0" err="1" smtClean="0"/>
              <a:t>Communication</a:t>
            </a:r>
            <a:r>
              <a:rPr lang="es-ES_tradnl" dirty="0" smtClean="0"/>
              <a:t>; Business </a:t>
            </a:r>
            <a:r>
              <a:rPr lang="es-ES_tradnl" dirty="0" err="1" smtClean="0"/>
              <a:t>Ethics</a:t>
            </a:r>
            <a:endParaRPr lang="es-ES_tradnl" sz="2400" dirty="0" smtClean="0"/>
          </a:p>
          <a:p>
            <a:pPr marL="88900" lvl="2" indent="0">
              <a:buNone/>
            </a:pPr>
            <a:endParaRPr lang="es-ES_tradnl" sz="2400" b="1" dirty="0" smtClean="0">
              <a:solidFill>
                <a:srgbClr val="FF0000"/>
              </a:solidFill>
            </a:endParaRPr>
          </a:p>
          <a:p>
            <a:pPr marL="88900" lvl="2" indent="0">
              <a:buNone/>
            </a:pPr>
            <a:r>
              <a:rPr lang="es-ES_tradnl" sz="2400" b="1" dirty="0" smtClean="0">
                <a:solidFill>
                  <a:srgbClr val="FF0000"/>
                </a:solidFill>
              </a:rPr>
              <a:t>EXCEPTION: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For</a:t>
            </a:r>
            <a:r>
              <a:rPr lang="es-ES_tradnl" sz="2400" b="1" dirty="0" smtClean="0">
                <a:solidFill>
                  <a:srgbClr val="FF0000"/>
                </a:solidFill>
              </a:rPr>
              <a:t> 2015-16,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there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will</a:t>
            </a:r>
            <a:r>
              <a:rPr lang="es-ES_tradnl" sz="2400" b="1" dirty="0" smtClean="0">
                <a:solidFill>
                  <a:srgbClr val="FF0000"/>
                </a:solidFill>
              </a:rPr>
              <a:t> be more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flexibility</a:t>
            </a:r>
            <a:r>
              <a:rPr lang="es-ES_tradnl" sz="2400" b="1" dirty="0" smtClean="0">
                <a:solidFill>
                  <a:srgbClr val="FF0000"/>
                </a:solidFill>
              </a:rPr>
              <a:t> (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if</a:t>
            </a:r>
            <a:r>
              <a:rPr lang="es-ES_tradnl" sz="2400" b="1" dirty="0" smtClean="0">
                <a:solidFill>
                  <a:srgbClr val="FF0000"/>
                </a:solidFill>
              </a:rPr>
              <a:t> in </a:t>
            </a:r>
            <a:r>
              <a:rPr lang="es-ES_tradnl" sz="2400" b="1" dirty="0" err="1">
                <a:solidFill>
                  <a:srgbClr val="FF0000"/>
                </a:solidFill>
              </a:rPr>
              <a:t>doubt</a:t>
            </a:r>
            <a:r>
              <a:rPr lang="es-ES_tradnl" sz="2400" b="1" dirty="0">
                <a:solidFill>
                  <a:srgbClr val="FF0000"/>
                </a:solidFill>
              </a:rPr>
              <a:t>,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see</a:t>
            </a:r>
            <a:r>
              <a:rPr lang="es-ES_tradnl" sz="2400" b="1" dirty="0" smtClean="0">
                <a:solidFill>
                  <a:srgbClr val="FF0000"/>
                </a:solidFill>
              </a:rPr>
              <a:t> Ian Kwan)</a:t>
            </a:r>
            <a:endParaRPr lang="en-US" sz="2400" b="1" dirty="0">
              <a:solidFill>
                <a:srgbClr val="FF0000"/>
              </a:solidFill>
            </a:endParaRPr>
          </a:p>
          <a:p>
            <a:pPr marL="431800" lvl="2" indent="-342900"/>
            <a:r>
              <a:rPr lang="es-ES_tradnl" sz="2400" b="1" dirty="0" err="1" smtClean="0">
                <a:solidFill>
                  <a:srgbClr val="FF0000"/>
                </a:solidFill>
              </a:rPr>
              <a:t>Criteria</a:t>
            </a:r>
            <a:r>
              <a:rPr lang="es-ES_tradnl" sz="2400" b="1" dirty="0" smtClean="0">
                <a:solidFill>
                  <a:srgbClr val="FF0000"/>
                </a:solidFill>
              </a:rPr>
              <a:t> 2: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Membership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may</a:t>
            </a:r>
            <a:r>
              <a:rPr lang="es-ES_tradnl" sz="2400" b="1" dirty="0" smtClean="0">
                <a:solidFill>
                  <a:srgbClr val="FF0000"/>
                </a:solidFill>
              </a:rPr>
              <a:t> be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less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than</a:t>
            </a:r>
            <a:r>
              <a:rPr lang="es-ES_tradnl" sz="2400" b="1" dirty="0" smtClean="0">
                <a:solidFill>
                  <a:srgbClr val="FF0000"/>
                </a:solidFill>
              </a:rPr>
              <a:t> 1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year</a:t>
            </a:r>
            <a:r>
              <a:rPr lang="es-ES_tradnl" sz="2400" b="1" dirty="0" smtClean="0">
                <a:solidFill>
                  <a:srgbClr val="FF0000"/>
                </a:solidFill>
              </a:rPr>
              <a:t>,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but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was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an</a:t>
            </a:r>
            <a:r>
              <a:rPr lang="es-ES_tradnl" sz="2400" b="1" dirty="0" smtClean="0">
                <a:solidFill>
                  <a:srgbClr val="FF0000"/>
                </a:solidFill>
              </a:rPr>
              <a:t> active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member</a:t>
            </a:r>
            <a:r>
              <a:rPr lang="es-ES_tradnl" sz="2400" b="1" dirty="0" smtClean="0">
                <a:solidFill>
                  <a:srgbClr val="FF0000"/>
                </a:solidFill>
              </a:rPr>
              <a:t> of CCC</a:t>
            </a:r>
          </a:p>
          <a:p>
            <a:pPr marL="431800" lvl="2" indent="-342900"/>
            <a:r>
              <a:rPr lang="es-ES_tradnl" sz="2400" b="1" dirty="0" err="1" smtClean="0">
                <a:solidFill>
                  <a:srgbClr val="FF0000"/>
                </a:solidFill>
              </a:rPr>
              <a:t>Criteria</a:t>
            </a:r>
            <a:r>
              <a:rPr lang="es-ES_tradnl" sz="2400" b="1" dirty="0" smtClean="0">
                <a:solidFill>
                  <a:srgbClr val="FF0000"/>
                </a:solidFill>
              </a:rPr>
              <a:t> 3: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Only</a:t>
            </a:r>
            <a:r>
              <a:rPr lang="es-ES_tradnl" sz="2400" b="1" dirty="0" smtClean="0">
                <a:solidFill>
                  <a:srgbClr val="FF0000"/>
                </a:solidFill>
              </a:rPr>
              <a:t> 3/4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team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members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have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received</a:t>
            </a:r>
            <a:r>
              <a:rPr lang="es-ES_tradnl" sz="2400" b="1" dirty="0" smtClean="0">
                <a:solidFill>
                  <a:srgbClr val="FF0000"/>
                </a:solidFill>
              </a:rPr>
              <a:t> formal training</a:t>
            </a:r>
          </a:p>
          <a:p>
            <a:pPr marL="431800" lvl="2" indent="-342900"/>
            <a:r>
              <a:rPr lang="es-ES_tradnl" sz="2400" b="1" dirty="0" err="1" smtClean="0">
                <a:solidFill>
                  <a:srgbClr val="FF0000"/>
                </a:solidFill>
              </a:rPr>
              <a:t>Criteria</a:t>
            </a:r>
            <a:r>
              <a:rPr lang="es-ES_tradnl" sz="2400" b="1" dirty="0" smtClean="0">
                <a:solidFill>
                  <a:srgbClr val="FF0000"/>
                </a:solidFill>
              </a:rPr>
              <a:t> 4: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Only</a:t>
            </a:r>
            <a:r>
              <a:rPr lang="es-ES_tradnl" sz="2400" b="1" dirty="0" smtClean="0">
                <a:solidFill>
                  <a:srgbClr val="FF0000"/>
                </a:solidFill>
              </a:rPr>
              <a:t> 2/5 Case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Comp</a:t>
            </a:r>
            <a:r>
              <a:rPr lang="es-ES_tradnl" sz="2400" b="1" dirty="0" smtClean="0">
                <a:solidFill>
                  <a:srgbClr val="FF0000"/>
                </a:solidFill>
              </a:rPr>
              <a:t> Optativas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have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been</a:t>
            </a:r>
            <a:r>
              <a:rPr lang="es-ES_tradnl" sz="2400" b="1" dirty="0" smtClean="0">
                <a:solidFill>
                  <a:srgbClr val="FF0000"/>
                </a:solidFill>
              </a:rPr>
              <a:t> done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by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all</a:t>
            </a:r>
            <a:r>
              <a:rPr lang="es-ES_tradnl" sz="2400" b="1" dirty="0" smtClean="0">
                <a:solidFill>
                  <a:srgbClr val="FF0000"/>
                </a:solidFill>
              </a:rPr>
              <a:t> </a:t>
            </a:r>
            <a:r>
              <a:rPr lang="es-ES_tradnl" sz="2400" b="1" dirty="0" err="1" smtClean="0">
                <a:solidFill>
                  <a:srgbClr val="FF0000"/>
                </a:solidFill>
              </a:rPr>
              <a:t>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8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After</a:t>
            </a:r>
            <a:r>
              <a:rPr lang="es-ES_tradnl" dirty="0" smtClean="0"/>
              <a:t> </a:t>
            </a:r>
            <a:r>
              <a:rPr lang="es-ES_tradnl" dirty="0" err="1" smtClean="0"/>
              <a:t>competing</a:t>
            </a:r>
            <a:r>
              <a:rPr lang="es-ES_tradnl" dirty="0" smtClean="0"/>
              <a:t> at ICC, </a:t>
            </a:r>
            <a:r>
              <a:rPr lang="es-ES_tradnl" dirty="0" err="1" smtClean="0"/>
              <a:t>what</a:t>
            </a:r>
            <a:r>
              <a:rPr lang="es-ES_tradnl" dirty="0" smtClean="0"/>
              <a:t>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>
              <a:buNone/>
            </a:pPr>
            <a:r>
              <a:rPr lang="en-US" sz="2400" dirty="0"/>
              <a:t>Conditions AFTER competing at </a:t>
            </a:r>
            <a:r>
              <a:rPr lang="en-US" sz="2400" dirty="0" smtClean="0"/>
              <a:t>ICC </a:t>
            </a:r>
            <a:r>
              <a:rPr lang="en-US" sz="2400" dirty="0"/>
              <a:t>sponsored by </a:t>
            </a:r>
            <a:r>
              <a:rPr lang="en-US" sz="2400" dirty="0" smtClean="0"/>
              <a:t>School</a:t>
            </a:r>
            <a:r>
              <a:rPr lang="en-US" sz="2400" dirty="0"/>
              <a:t>:</a:t>
            </a:r>
          </a:p>
          <a:p>
            <a:pPr lvl="1"/>
            <a:r>
              <a:rPr lang="en-US" dirty="0" smtClean="0"/>
              <a:t>Student must </a:t>
            </a:r>
            <a:r>
              <a:rPr lang="en-US" dirty="0"/>
              <a:t>become a </a:t>
            </a:r>
            <a:r>
              <a:rPr lang="en-US" i="1" dirty="0"/>
              <a:t>Case Competition Club Trainer (CCCT)</a:t>
            </a:r>
            <a:r>
              <a:rPr lang="en-US" dirty="0"/>
              <a:t>, which includes teaching younger CCC members the methods of case competition, sharing your </a:t>
            </a:r>
            <a:r>
              <a:rPr lang="en-US" dirty="0" smtClean="0"/>
              <a:t>experience, </a:t>
            </a:r>
            <a:r>
              <a:rPr lang="en-US" dirty="0" err="1" smtClean="0"/>
              <a:t>etc</a:t>
            </a:r>
            <a:endParaRPr lang="en-US" dirty="0"/>
          </a:p>
          <a:p>
            <a:pPr lvl="1"/>
            <a:r>
              <a:rPr lang="en-US" dirty="0" smtClean="0"/>
              <a:t>Student must </a:t>
            </a:r>
            <a:r>
              <a:rPr lang="en-US" dirty="0"/>
              <a:t>continue to help </a:t>
            </a:r>
            <a:r>
              <a:rPr lang="en-US" dirty="0" smtClean="0"/>
              <a:t>run </a:t>
            </a:r>
            <a:r>
              <a:rPr lang="en-US" dirty="0"/>
              <a:t>the CCC either in </a:t>
            </a:r>
          </a:p>
          <a:p>
            <a:pPr lvl="2"/>
            <a:r>
              <a:rPr lang="es-ES_tradnl" dirty="0" err="1"/>
              <a:t>Internal</a:t>
            </a:r>
            <a:r>
              <a:rPr lang="es-ES_tradnl" dirty="0"/>
              <a:t> Case </a:t>
            </a:r>
            <a:r>
              <a:rPr lang="es-ES_tradnl" dirty="0" err="1"/>
              <a:t>Competition</a:t>
            </a:r>
            <a:r>
              <a:rPr lang="es-ES_tradnl" dirty="0"/>
              <a:t> – día de Patrón</a:t>
            </a:r>
            <a:endParaRPr lang="en-US" dirty="0"/>
          </a:p>
          <a:p>
            <a:pPr lvl="2"/>
            <a:r>
              <a:rPr lang="es-ES_tradnl" dirty="0" smtClean="0"/>
              <a:t>UNICC, etc.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4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153569"/>
              </p:ext>
            </p:extLst>
          </p:nvPr>
        </p:nvGraphicFramePr>
        <p:xfrm>
          <a:off x="179512" y="548680"/>
          <a:ext cx="8064892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  <a:gridCol w="733172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2º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3º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4º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5º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6º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048">
                <a:tc rowSpan="4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GRADOS</a:t>
                      </a:r>
                    </a:p>
                    <a:p>
                      <a:pPr algn="ctr"/>
                      <a:r>
                        <a:rPr lang="es-ES_tradnl" dirty="0" smtClean="0"/>
                        <a:t>ÚNICOS</a:t>
                      </a:r>
                      <a:endParaRPr lang="en-US" dirty="0"/>
                    </a:p>
                  </a:txBody>
                  <a:tcPr vert="vert27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/>
                        <a:t>EXCH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/>
                        <a:t>EXCH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/>
                        <a:t>IESE</a:t>
                      </a:r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4" gridSpan="4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32048">
                <a:tc rowSpan="4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GRADO</a:t>
                      </a:r>
                    </a:p>
                    <a:p>
                      <a:pPr algn="ctr"/>
                      <a:r>
                        <a:rPr lang="es-ES_tradnl" dirty="0" smtClean="0"/>
                        <a:t>ELG</a:t>
                      </a:r>
                      <a:endParaRPr lang="en-US" dirty="0"/>
                    </a:p>
                  </a:txBody>
                  <a:tcPr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/>
                        <a:t>EXCH</a:t>
                      </a:r>
                      <a:endParaRPr lang="en-US" sz="16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/>
                        <a:t>EXCH</a:t>
                      </a:r>
                      <a:endParaRPr lang="en-US" sz="16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432048">
                <a:tc rowSpan="4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GRADOS </a:t>
                      </a:r>
                    </a:p>
                    <a:p>
                      <a:pPr algn="ctr"/>
                      <a:r>
                        <a:rPr lang="es-ES_tradnl" dirty="0" smtClean="0"/>
                        <a:t>DOBLES</a:t>
                      </a:r>
                      <a:endParaRPr lang="en-US" dirty="0"/>
                    </a:p>
                  </a:txBody>
                  <a:tcPr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/>
                        <a:t>EXCH</a:t>
                      </a:r>
                      <a:endParaRPr lang="en-US" sz="16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/>
                        <a:t>IESE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600" dirty="0" smtClean="0"/>
                        <a:t>EXCH</a:t>
                      </a:r>
                      <a:endParaRPr lang="en-US" sz="16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Flecha derecha"/>
          <p:cNvSpPr/>
          <p:nvPr/>
        </p:nvSpPr>
        <p:spPr>
          <a:xfrm>
            <a:off x="2195736" y="1916832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Flecha derecha"/>
          <p:cNvSpPr/>
          <p:nvPr/>
        </p:nvSpPr>
        <p:spPr>
          <a:xfrm>
            <a:off x="2987824" y="1916832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CuadroTexto"/>
          <p:cNvSpPr txBox="1"/>
          <p:nvPr/>
        </p:nvSpPr>
        <p:spPr>
          <a:xfrm>
            <a:off x="1691680" y="1855567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FF0000"/>
                </a:solidFill>
              </a:rPr>
              <a:t>BCA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11760" y="1860923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2195736" y="2410041"/>
            <a:ext cx="512440" cy="22138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Flecha derecha"/>
          <p:cNvSpPr/>
          <p:nvPr/>
        </p:nvSpPr>
        <p:spPr>
          <a:xfrm>
            <a:off x="3347864" y="2415397"/>
            <a:ext cx="1448544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CuadroTexto"/>
          <p:cNvSpPr txBox="1"/>
          <p:nvPr/>
        </p:nvSpPr>
        <p:spPr>
          <a:xfrm>
            <a:off x="1691680" y="2348776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FF0000"/>
                </a:solidFill>
              </a:rPr>
              <a:t>BCA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708176" y="2354132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99592" y="764704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 smtClean="0">
                <a:solidFill>
                  <a:schemeClr val="bg1"/>
                </a:solidFill>
              </a:rPr>
              <a:t>1º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r>
              <a:rPr lang="es-ES_tradnl" sz="1000" dirty="0" smtClean="0">
                <a:solidFill>
                  <a:schemeClr val="bg1"/>
                </a:solidFill>
              </a:rPr>
              <a:t>	2º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411760" y="764704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 smtClean="0">
                <a:solidFill>
                  <a:schemeClr val="bg1"/>
                </a:solidFill>
              </a:rPr>
              <a:t>1º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r>
              <a:rPr lang="es-ES_tradnl" sz="1000" dirty="0" smtClean="0">
                <a:solidFill>
                  <a:schemeClr val="bg1"/>
                </a:solidFill>
              </a:rPr>
              <a:t>	2º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851920" y="764704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 smtClean="0">
                <a:solidFill>
                  <a:schemeClr val="bg1"/>
                </a:solidFill>
              </a:rPr>
              <a:t>1º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r>
              <a:rPr lang="es-ES_tradnl" sz="1000" dirty="0" smtClean="0">
                <a:solidFill>
                  <a:schemeClr val="bg1"/>
                </a:solidFill>
              </a:rPr>
              <a:t>	2º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292080" y="764704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 smtClean="0">
                <a:solidFill>
                  <a:schemeClr val="bg1"/>
                </a:solidFill>
              </a:rPr>
              <a:t>1º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r>
              <a:rPr lang="es-ES_tradnl" sz="1000" dirty="0" smtClean="0">
                <a:solidFill>
                  <a:schemeClr val="bg1"/>
                </a:solidFill>
              </a:rPr>
              <a:t>	2º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6732240" y="764704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 smtClean="0">
                <a:solidFill>
                  <a:schemeClr val="bg1"/>
                </a:solidFill>
              </a:rPr>
              <a:t>1º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r>
              <a:rPr lang="es-ES_tradnl" sz="1000" dirty="0" smtClean="0">
                <a:solidFill>
                  <a:schemeClr val="bg1"/>
                </a:solidFill>
              </a:rPr>
              <a:t>	2º </a:t>
            </a:r>
            <a:r>
              <a:rPr lang="es-ES_tradnl" sz="1000" dirty="0" err="1" smtClean="0">
                <a:solidFill>
                  <a:schemeClr val="bg1"/>
                </a:solidFill>
              </a:rPr>
              <a:t>sem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93913" y="6145559"/>
            <a:ext cx="3629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FF0000"/>
                </a:solidFill>
              </a:rPr>
              <a:t>BCA = Business Case </a:t>
            </a:r>
            <a:r>
              <a:rPr lang="es-ES_tradnl" sz="1400" dirty="0" err="1" smtClean="0">
                <a:solidFill>
                  <a:srgbClr val="FF0000"/>
                </a:solidFill>
              </a:rPr>
              <a:t>Analysis</a:t>
            </a:r>
            <a:r>
              <a:rPr lang="es-ES_tradnl" sz="1400" dirty="0" smtClean="0">
                <a:solidFill>
                  <a:srgbClr val="FF0000"/>
                </a:solidFill>
              </a:rPr>
              <a:t> (</a:t>
            </a:r>
            <a:r>
              <a:rPr lang="es-ES_tradnl" sz="1400" dirty="0" err="1" smtClean="0">
                <a:solidFill>
                  <a:srgbClr val="FF0000"/>
                </a:solidFill>
              </a:rPr>
              <a:t>subject</a:t>
            </a:r>
            <a:r>
              <a:rPr lang="es-ES_tradnl" sz="1400" dirty="0" smtClean="0">
                <a:solidFill>
                  <a:srgbClr val="FF0000"/>
                </a:solidFill>
              </a:rPr>
              <a:t>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07504" y="6381328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7030A0"/>
                </a:solidFill>
              </a:rPr>
              <a:t>CCOP = Case Comp. Optativas (min 3/5 </a:t>
            </a:r>
            <a:r>
              <a:rPr lang="es-ES_tradnl" sz="1400" dirty="0" err="1" smtClean="0">
                <a:solidFill>
                  <a:srgbClr val="7030A0"/>
                </a:solidFill>
              </a:rPr>
              <a:t>subjects</a:t>
            </a:r>
            <a:r>
              <a:rPr lang="es-ES_tradnl" sz="1400" dirty="0" smtClean="0">
                <a:solidFill>
                  <a:srgbClr val="7030A0"/>
                </a:solidFill>
              </a:rPr>
              <a:t>)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51520" y="6577607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ICC = International Case Comp.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24" name="23 Flecha derecha"/>
          <p:cNvSpPr/>
          <p:nvPr/>
        </p:nvSpPr>
        <p:spPr>
          <a:xfrm>
            <a:off x="3707904" y="1481652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Flecha derecha"/>
          <p:cNvSpPr/>
          <p:nvPr/>
        </p:nvSpPr>
        <p:spPr>
          <a:xfrm>
            <a:off x="4499992" y="1481652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CuadroTexto"/>
          <p:cNvSpPr txBox="1"/>
          <p:nvPr/>
        </p:nvSpPr>
        <p:spPr>
          <a:xfrm>
            <a:off x="3203848" y="1420387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FF0000"/>
                </a:solidFill>
              </a:rPr>
              <a:t>BCA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923928" y="1425743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644008" y="1434262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70C0"/>
                </a:solidFill>
              </a:rPr>
              <a:t>ICC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870418" y="1869442"/>
            <a:ext cx="864095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1b: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870418" y="2319844"/>
            <a:ext cx="864095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1c: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979712" y="1416608"/>
            <a:ext cx="1253311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1a</a:t>
            </a:r>
            <a:r>
              <a:rPr lang="es-ES_tradnl" sz="900" dirty="0" smtClean="0">
                <a:solidFill>
                  <a:srgbClr val="0070C0"/>
                </a:solidFill>
              </a:rPr>
              <a:t> (normal)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4067945" y="6597352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B050"/>
                </a:solidFill>
              </a:rPr>
              <a:t>ICCT = International Case Comp. Training (extra </a:t>
            </a:r>
            <a:r>
              <a:rPr lang="es-ES_tradnl" sz="1400" dirty="0" err="1" smtClean="0">
                <a:solidFill>
                  <a:srgbClr val="00B050"/>
                </a:solidFill>
              </a:rPr>
              <a:t>class</a:t>
            </a:r>
            <a:r>
              <a:rPr lang="es-ES_tradnl" sz="1400" dirty="0" smtClean="0">
                <a:solidFill>
                  <a:srgbClr val="00B050"/>
                </a:solidFill>
              </a:rPr>
              <a:t>)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33" name="32 Flecha derecha"/>
          <p:cNvSpPr/>
          <p:nvPr/>
        </p:nvSpPr>
        <p:spPr>
          <a:xfrm>
            <a:off x="3635896" y="3692414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Flecha derecha"/>
          <p:cNvSpPr/>
          <p:nvPr/>
        </p:nvSpPr>
        <p:spPr>
          <a:xfrm>
            <a:off x="4427984" y="3692414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CuadroTexto"/>
          <p:cNvSpPr txBox="1"/>
          <p:nvPr/>
        </p:nvSpPr>
        <p:spPr>
          <a:xfrm>
            <a:off x="3059832" y="3501008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B050"/>
                </a:solidFill>
              </a:rPr>
              <a:t>ICCT </a:t>
            </a:r>
            <a:r>
              <a:rPr lang="es-ES_tradnl" sz="1600" dirty="0" smtClean="0">
                <a:solidFill>
                  <a:srgbClr val="FF0000"/>
                </a:solidFill>
              </a:rPr>
              <a:t>(BCA)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851920" y="3636505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4663481" y="3553852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rgbClr val="0070C0"/>
                </a:solidFill>
              </a:rPr>
              <a:t>ICC </a:t>
            </a:r>
            <a:r>
              <a:rPr lang="es-ES_tradnl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CCCT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3203848" y="1825660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rgbClr val="0070C0"/>
                </a:solidFill>
              </a:rPr>
              <a:t>ICC </a:t>
            </a:r>
            <a:r>
              <a:rPr lang="es-ES_tradnl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CCCT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4644008" y="2370366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70C0"/>
                </a:solidFill>
              </a:rPr>
              <a:t>ICC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41" name="40 Flecha derecha"/>
          <p:cNvSpPr/>
          <p:nvPr/>
        </p:nvSpPr>
        <p:spPr>
          <a:xfrm>
            <a:off x="2987824" y="3284885"/>
            <a:ext cx="576064" cy="21066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Flecha derecha"/>
          <p:cNvSpPr/>
          <p:nvPr/>
        </p:nvSpPr>
        <p:spPr>
          <a:xfrm>
            <a:off x="4072136" y="3279530"/>
            <a:ext cx="643880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CuadroTexto"/>
          <p:cNvSpPr txBox="1"/>
          <p:nvPr/>
        </p:nvSpPr>
        <p:spPr>
          <a:xfrm>
            <a:off x="2425384" y="3218265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B050"/>
                </a:solidFill>
              </a:rPr>
              <a:t>ICCT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3504017" y="3232140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663481" y="3140968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rgbClr val="0070C0"/>
                </a:solidFill>
              </a:rPr>
              <a:t>ICC </a:t>
            </a:r>
            <a:r>
              <a:rPr lang="es-ES_tradnl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CCCT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46" name="45 Flecha derecha"/>
          <p:cNvSpPr/>
          <p:nvPr/>
        </p:nvSpPr>
        <p:spPr>
          <a:xfrm>
            <a:off x="5148064" y="4108264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Flecha derecha"/>
          <p:cNvSpPr/>
          <p:nvPr/>
        </p:nvSpPr>
        <p:spPr>
          <a:xfrm>
            <a:off x="5904858" y="4108264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CuadroTexto"/>
          <p:cNvSpPr txBox="1"/>
          <p:nvPr/>
        </p:nvSpPr>
        <p:spPr>
          <a:xfrm>
            <a:off x="4563616" y="3933056"/>
            <a:ext cx="656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B050"/>
                </a:solidFill>
              </a:rPr>
              <a:t>ICCT </a:t>
            </a:r>
            <a:r>
              <a:rPr lang="es-ES_tradnl" sz="1600" dirty="0" smtClean="0">
                <a:solidFill>
                  <a:srgbClr val="FF0000"/>
                </a:solidFill>
              </a:rPr>
              <a:t>(BCA)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5328794" y="4052355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6164560" y="3969702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rgbClr val="0070C0"/>
                </a:solidFill>
              </a:rPr>
              <a:t>ICC </a:t>
            </a:r>
            <a:r>
              <a:rPr lang="es-ES_tradnl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CCCT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2339752" y="3636774"/>
            <a:ext cx="828092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2b: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1655676" y="3193231"/>
            <a:ext cx="828092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2a: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743908" y="4098558"/>
            <a:ext cx="828092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2c: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4652392" y="4653136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rgbClr val="0070C0"/>
                </a:solidFill>
              </a:rPr>
              <a:t>ICC </a:t>
            </a:r>
            <a:r>
              <a:rPr lang="es-ES_tradnl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CCCT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6084168" y="5466710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70C0"/>
                </a:solidFill>
              </a:rPr>
              <a:t>ICC 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7541468" y="5742547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rgbClr val="0070C0"/>
                </a:solidFill>
              </a:rPr>
              <a:t>ICC </a:t>
            </a:r>
            <a:r>
              <a:rPr lang="es-ES_tradnl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CCCT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57" name="56 Flecha derecha"/>
          <p:cNvSpPr/>
          <p:nvPr/>
        </p:nvSpPr>
        <p:spPr>
          <a:xfrm>
            <a:off x="3635896" y="4748534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Flecha derecha"/>
          <p:cNvSpPr/>
          <p:nvPr/>
        </p:nvSpPr>
        <p:spPr>
          <a:xfrm>
            <a:off x="4436368" y="4748534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58 CuadroTexto"/>
          <p:cNvSpPr txBox="1"/>
          <p:nvPr/>
        </p:nvSpPr>
        <p:spPr>
          <a:xfrm>
            <a:off x="3131840" y="4687269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FF0000"/>
                </a:solidFill>
              </a:rPr>
              <a:t>BCA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3860304" y="4692625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1" name="60 Flecha derecha"/>
          <p:cNvSpPr/>
          <p:nvPr/>
        </p:nvSpPr>
        <p:spPr>
          <a:xfrm>
            <a:off x="4972236" y="5513328"/>
            <a:ext cx="383468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Flecha derecha"/>
          <p:cNvSpPr/>
          <p:nvPr/>
        </p:nvSpPr>
        <p:spPr>
          <a:xfrm>
            <a:off x="5868144" y="5538718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CuadroTexto"/>
          <p:cNvSpPr txBox="1"/>
          <p:nvPr/>
        </p:nvSpPr>
        <p:spPr>
          <a:xfrm>
            <a:off x="4283968" y="5457419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5334541" y="5466710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B050"/>
                </a:solidFill>
              </a:rPr>
              <a:t>ICCT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66" name="65 Flecha derecha"/>
          <p:cNvSpPr/>
          <p:nvPr/>
        </p:nvSpPr>
        <p:spPr>
          <a:xfrm>
            <a:off x="5865371" y="5876813"/>
            <a:ext cx="594827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Flecha derecha"/>
          <p:cNvSpPr/>
          <p:nvPr/>
        </p:nvSpPr>
        <p:spPr>
          <a:xfrm>
            <a:off x="7083896" y="5876813"/>
            <a:ext cx="512440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CuadroTexto"/>
          <p:cNvSpPr txBox="1"/>
          <p:nvPr/>
        </p:nvSpPr>
        <p:spPr>
          <a:xfrm>
            <a:off x="6444208" y="5836041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5364088" y="5805264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B050"/>
                </a:solidFill>
              </a:rPr>
              <a:t>ICCT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2349801" y="4723402"/>
            <a:ext cx="828092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3a: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71" name="70 CuadroTexto"/>
          <p:cNvSpPr txBox="1"/>
          <p:nvPr/>
        </p:nvSpPr>
        <p:spPr>
          <a:xfrm>
            <a:off x="2835012" y="5121319"/>
            <a:ext cx="828092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3b: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72" name="71 CuadroTexto"/>
          <p:cNvSpPr txBox="1"/>
          <p:nvPr/>
        </p:nvSpPr>
        <p:spPr>
          <a:xfrm>
            <a:off x="3486275" y="5468836"/>
            <a:ext cx="828092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3c: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5444480" y="4672300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70C0"/>
                </a:solidFill>
                <a:sym typeface="Wingdings" panose="05000000000000000000" pitchFamily="2" charset="2"/>
              </a:rPr>
              <a:t>CCCT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4067944" y="6381328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CCCT = Case Comp. Club </a:t>
            </a:r>
            <a:r>
              <a:rPr lang="es-ES_tradnl" sz="1400" dirty="0" err="1" smtClean="0">
                <a:solidFill>
                  <a:srgbClr val="0070C0"/>
                </a:solidFill>
              </a:rPr>
              <a:t>Trainer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75" name="74 CuadroTexto"/>
          <p:cNvSpPr txBox="1"/>
          <p:nvPr/>
        </p:nvSpPr>
        <p:spPr>
          <a:xfrm>
            <a:off x="4067944" y="6145559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EXCH = </a:t>
            </a:r>
            <a:r>
              <a:rPr lang="es-ES_tradnl" sz="1400" dirty="0" err="1" smtClean="0"/>
              <a:t>On</a:t>
            </a:r>
            <a:r>
              <a:rPr lang="es-ES_tradnl" sz="1400" dirty="0" smtClean="0"/>
              <a:t> Exchange</a:t>
            </a:r>
            <a:endParaRPr lang="en-US" sz="1400" dirty="0"/>
          </a:p>
        </p:txBody>
      </p:sp>
      <p:sp>
        <p:nvSpPr>
          <p:cNvPr id="76" name="75 CuadroTexto"/>
          <p:cNvSpPr txBox="1"/>
          <p:nvPr/>
        </p:nvSpPr>
        <p:spPr>
          <a:xfrm>
            <a:off x="5435724" y="1052736"/>
            <a:ext cx="28086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7030A0"/>
                </a:solidFill>
              </a:rPr>
              <a:t>CCOP = Case Comp. Optativas</a:t>
            </a:r>
          </a:p>
          <a:p>
            <a:r>
              <a:rPr lang="es-ES_tradnl" sz="1400" dirty="0" smtClean="0">
                <a:solidFill>
                  <a:srgbClr val="7030A0"/>
                </a:solidFill>
              </a:rPr>
              <a:t>(</a:t>
            </a:r>
            <a:r>
              <a:rPr lang="es-ES_tradnl" sz="1400" dirty="0" err="1" smtClean="0">
                <a:solidFill>
                  <a:srgbClr val="7030A0"/>
                </a:solidFill>
              </a:rPr>
              <a:t>minimum</a:t>
            </a:r>
            <a:r>
              <a:rPr lang="es-ES_tradnl" sz="1400" dirty="0" smtClean="0">
                <a:solidFill>
                  <a:srgbClr val="7030A0"/>
                </a:solidFill>
              </a:rPr>
              <a:t> of 3/5 </a:t>
            </a:r>
            <a:r>
              <a:rPr lang="es-ES_tradnl" sz="1400" dirty="0" err="1" smtClean="0">
                <a:solidFill>
                  <a:srgbClr val="7030A0"/>
                </a:solidFill>
              </a:rPr>
              <a:t>subjects</a:t>
            </a:r>
            <a:r>
              <a:rPr lang="es-ES_tradnl" sz="1400" dirty="0" smtClean="0">
                <a:solidFill>
                  <a:srgbClr val="7030A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dirty="0" smtClean="0">
                <a:solidFill>
                  <a:srgbClr val="7030A0"/>
                </a:solidFill>
              </a:rPr>
              <a:t>Dirección comercial 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dirty="0" smtClean="0">
                <a:solidFill>
                  <a:srgbClr val="7030A0"/>
                </a:solidFill>
              </a:rPr>
              <a:t>Dirección financiera 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dirty="0" err="1" smtClean="0">
                <a:solidFill>
                  <a:srgbClr val="7030A0"/>
                </a:solidFill>
              </a:rPr>
              <a:t>Methods</a:t>
            </a:r>
            <a:r>
              <a:rPr lang="es-ES_tradnl" sz="1400" dirty="0" smtClean="0">
                <a:solidFill>
                  <a:srgbClr val="7030A0"/>
                </a:solidFill>
              </a:rPr>
              <a:t> of </a:t>
            </a:r>
            <a:r>
              <a:rPr lang="es-ES_tradnl" sz="1400" dirty="0" err="1" smtClean="0">
                <a:solidFill>
                  <a:srgbClr val="7030A0"/>
                </a:solidFill>
              </a:rPr>
              <a:t>valuing</a:t>
            </a:r>
            <a:r>
              <a:rPr lang="es-ES_tradnl" sz="1400" dirty="0" smtClean="0">
                <a:solidFill>
                  <a:srgbClr val="7030A0"/>
                </a:solidFill>
              </a:rPr>
              <a:t> </a:t>
            </a:r>
            <a:r>
              <a:rPr lang="es-ES_tradnl" sz="1400" dirty="0" err="1" smtClean="0">
                <a:solidFill>
                  <a:srgbClr val="7030A0"/>
                </a:solidFill>
              </a:rPr>
              <a:t>firms</a:t>
            </a:r>
            <a:endParaRPr lang="es-ES_tradnl" sz="1400" dirty="0" smtClean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dirty="0" smtClean="0">
                <a:solidFill>
                  <a:srgbClr val="7030A0"/>
                </a:solidFill>
              </a:rPr>
              <a:t>Business </a:t>
            </a:r>
            <a:r>
              <a:rPr lang="es-ES_tradnl" sz="1400" dirty="0" err="1">
                <a:solidFill>
                  <a:srgbClr val="7030A0"/>
                </a:solidFill>
              </a:rPr>
              <a:t>c</a:t>
            </a:r>
            <a:r>
              <a:rPr lang="es-ES_tradnl" sz="1400" dirty="0" err="1" smtClean="0">
                <a:solidFill>
                  <a:srgbClr val="7030A0"/>
                </a:solidFill>
              </a:rPr>
              <a:t>ommunications</a:t>
            </a:r>
            <a:endParaRPr lang="es-ES_tradnl" sz="1400" dirty="0" smtClean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sz="1400" dirty="0" smtClean="0">
                <a:solidFill>
                  <a:srgbClr val="7030A0"/>
                </a:solidFill>
              </a:rPr>
              <a:t>Business </a:t>
            </a:r>
            <a:r>
              <a:rPr lang="es-ES_tradnl" sz="1400" dirty="0" err="1" smtClean="0">
                <a:solidFill>
                  <a:srgbClr val="7030A0"/>
                </a:solidFill>
              </a:rPr>
              <a:t>ethics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77" name="76 CuadroTexto"/>
          <p:cNvSpPr txBox="1"/>
          <p:nvPr/>
        </p:nvSpPr>
        <p:spPr>
          <a:xfrm>
            <a:off x="7532712" y="5457419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70C0"/>
                </a:solidFill>
                <a:sym typeface="Wingdings" panose="05000000000000000000" pitchFamily="2" charset="2"/>
              </a:rPr>
              <a:t>CCCT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8" name="77 Flecha derecha"/>
          <p:cNvSpPr/>
          <p:nvPr/>
        </p:nvSpPr>
        <p:spPr>
          <a:xfrm>
            <a:off x="5220072" y="4744308"/>
            <a:ext cx="28803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78 Flecha derecha"/>
          <p:cNvSpPr/>
          <p:nvPr/>
        </p:nvSpPr>
        <p:spPr>
          <a:xfrm>
            <a:off x="6636026" y="5538718"/>
            <a:ext cx="960309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Flecha derecha"/>
          <p:cNvSpPr/>
          <p:nvPr/>
        </p:nvSpPr>
        <p:spPr>
          <a:xfrm>
            <a:off x="5235893" y="3717032"/>
            <a:ext cx="904461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80 Flecha derecha"/>
          <p:cNvSpPr/>
          <p:nvPr/>
        </p:nvSpPr>
        <p:spPr>
          <a:xfrm>
            <a:off x="5235893" y="3253626"/>
            <a:ext cx="90446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83 CuadroTexto"/>
          <p:cNvSpPr txBox="1"/>
          <p:nvPr/>
        </p:nvSpPr>
        <p:spPr>
          <a:xfrm>
            <a:off x="7524328" y="4672300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70C0"/>
                </a:solidFill>
                <a:sym typeface="Wingdings" panose="05000000000000000000" pitchFamily="2" charset="2"/>
              </a:rPr>
              <a:t>CCCT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85" name="84 Flecha derecha"/>
          <p:cNvSpPr/>
          <p:nvPr/>
        </p:nvSpPr>
        <p:spPr>
          <a:xfrm>
            <a:off x="6012161" y="4744308"/>
            <a:ext cx="1584176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85 CuadroTexto"/>
          <p:cNvSpPr txBox="1"/>
          <p:nvPr/>
        </p:nvSpPr>
        <p:spPr>
          <a:xfrm>
            <a:off x="760423" y="3752273"/>
            <a:ext cx="1353008" cy="600164"/>
          </a:xfrm>
          <a:prstGeom prst="rect">
            <a:avLst/>
          </a:prstGeom>
          <a:gradFill>
            <a:gsLst>
              <a:gs pos="23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100" dirty="0" smtClean="0">
                <a:solidFill>
                  <a:srgbClr val="00B050"/>
                </a:solidFill>
              </a:rPr>
              <a:t>ELG </a:t>
            </a:r>
            <a:r>
              <a:rPr lang="es-ES_tradnl" sz="1100" dirty="0" err="1" smtClean="0">
                <a:solidFill>
                  <a:srgbClr val="00B050"/>
                </a:solidFill>
              </a:rPr>
              <a:t>take</a:t>
            </a:r>
            <a:r>
              <a:rPr lang="es-ES_tradnl" sz="1100" dirty="0" smtClean="0">
                <a:solidFill>
                  <a:srgbClr val="00B050"/>
                </a:solidFill>
              </a:rPr>
              <a:t> ICCT/ BCA as EXTRA </a:t>
            </a:r>
            <a:r>
              <a:rPr lang="es-ES_tradnl" sz="1100" dirty="0" err="1" smtClean="0">
                <a:solidFill>
                  <a:srgbClr val="00B050"/>
                </a:solidFill>
              </a:rPr>
              <a:t>class</a:t>
            </a:r>
            <a:r>
              <a:rPr lang="es-ES_tradnl" sz="1100" dirty="0" smtClean="0">
                <a:solidFill>
                  <a:srgbClr val="00B050"/>
                </a:solidFill>
              </a:rPr>
              <a:t>; no </a:t>
            </a:r>
            <a:r>
              <a:rPr lang="es-ES_tradnl" sz="1100" dirty="0" err="1" smtClean="0">
                <a:solidFill>
                  <a:srgbClr val="00B050"/>
                </a:solidFill>
              </a:rPr>
              <a:t>optional</a:t>
            </a:r>
            <a:r>
              <a:rPr lang="es-ES_tradnl" sz="1100" dirty="0" smtClean="0">
                <a:solidFill>
                  <a:srgbClr val="00B050"/>
                </a:solidFill>
              </a:rPr>
              <a:t> </a:t>
            </a:r>
            <a:r>
              <a:rPr lang="es-ES_tradnl" sz="1100" dirty="0" err="1" smtClean="0">
                <a:solidFill>
                  <a:srgbClr val="00B050"/>
                </a:solidFill>
              </a:rPr>
              <a:t>credits</a:t>
            </a:r>
            <a:endParaRPr lang="en-US" sz="1100" dirty="0">
              <a:solidFill>
                <a:srgbClr val="00B050"/>
              </a:solidFill>
            </a:endParaRPr>
          </a:p>
        </p:txBody>
      </p:sp>
      <p:sp>
        <p:nvSpPr>
          <p:cNvPr id="87" name="86 CuadroTexto"/>
          <p:cNvSpPr txBox="1"/>
          <p:nvPr/>
        </p:nvSpPr>
        <p:spPr>
          <a:xfrm>
            <a:off x="6732240" y="2824772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rgbClr val="002060"/>
                </a:solidFill>
              </a:rPr>
              <a:t>4 </a:t>
            </a:r>
            <a:r>
              <a:rPr lang="es-ES_tradnl" sz="1200" dirty="0" err="1" smtClean="0">
                <a:solidFill>
                  <a:srgbClr val="002060"/>
                </a:solidFill>
              </a:rPr>
              <a:t>criteria</a:t>
            </a:r>
            <a:r>
              <a:rPr lang="es-ES_tradnl" sz="1200" dirty="0" smtClean="0">
                <a:solidFill>
                  <a:srgbClr val="002060"/>
                </a:solidFill>
              </a:rPr>
              <a:t> to compete </a:t>
            </a:r>
          </a:p>
          <a:p>
            <a:r>
              <a:rPr lang="es-ES_tradnl" sz="1200" dirty="0" smtClean="0">
                <a:solidFill>
                  <a:srgbClr val="002060"/>
                </a:solidFill>
              </a:rPr>
              <a:t>in ICC:</a:t>
            </a:r>
          </a:p>
          <a:p>
            <a:pPr marL="228600" indent="-228600">
              <a:buAutoNum type="arabicPeriod"/>
            </a:pPr>
            <a:r>
              <a:rPr lang="es-ES_tradnl" sz="1200" dirty="0" err="1" smtClean="0">
                <a:solidFill>
                  <a:srgbClr val="002060"/>
                </a:solidFill>
              </a:rPr>
              <a:t>Member</a:t>
            </a:r>
            <a:r>
              <a:rPr lang="es-ES_tradnl" sz="1200" dirty="0" smtClean="0">
                <a:solidFill>
                  <a:srgbClr val="002060"/>
                </a:solidFill>
              </a:rPr>
              <a:t> of CCC</a:t>
            </a:r>
          </a:p>
          <a:p>
            <a:pPr marL="228600" indent="-228600">
              <a:buAutoNum type="arabicPeriod"/>
            </a:pPr>
            <a:r>
              <a:rPr lang="es-ES_tradnl" sz="1200" dirty="0" smtClean="0">
                <a:solidFill>
                  <a:srgbClr val="002060"/>
                </a:solidFill>
              </a:rPr>
              <a:t>Pen/</a:t>
            </a:r>
            <a:r>
              <a:rPr lang="es-ES_tradnl" sz="1200" dirty="0" err="1" smtClean="0">
                <a:solidFill>
                  <a:srgbClr val="002060"/>
                </a:solidFill>
              </a:rPr>
              <a:t>ultimate</a:t>
            </a:r>
            <a:r>
              <a:rPr lang="es-ES_tradnl" sz="1200" dirty="0" smtClean="0">
                <a:solidFill>
                  <a:srgbClr val="002060"/>
                </a:solidFill>
              </a:rPr>
              <a:t> </a:t>
            </a:r>
            <a:r>
              <a:rPr lang="es-ES_tradnl" sz="1200" dirty="0" err="1" smtClean="0">
                <a:solidFill>
                  <a:srgbClr val="002060"/>
                </a:solidFill>
              </a:rPr>
              <a:t>year</a:t>
            </a:r>
            <a:endParaRPr lang="es-ES_tradnl" sz="1200" dirty="0" smtClean="0">
              <a:solidFill>
                <a:srgbClr val="002060"/>
              </a:solidFill>
            </a:endParaRPr>
          </a:p>
          <a:p>
            <a:pPr marL="228600" indent="-228600">
              <a:buAutoNum type="arabicPeriod"/>
            </a:pPr>
            <a:r>
              <a:rPr lang="es-ES_tradnl" sz="1200" dirty="0" smtClean="0">
                <a:solidFill>
                  <a:srgbClr val="002060"/>
                </a:solidFill>
              </a:rPr>
              <a:t>BCA/ ICCT</a:t>
            </a:r>
          </a:p>
          <a:p>
            <a:pPr marL="228600" indent="-228600">
              <a:buAutoNum type="arabicPeriod"/>
            </a:pPr>
            <a:r>
              <a:rPr lang="es-ES_tradnl" sz="1200" dirty="0" smtClean="0">
                <a:solidFill>
                  <a:srgbClr val="002060"/>
                </a:solidFill>
              </a:rPr>
              <a:t>60% of CCOP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88" name="3 Título"/>
          <p:cNvSpPr txBox="1">
            <a:spLocks/>
          </p:cNvSpPr>
          <p:nvPr/>
        </p:nvSpPr>
        <p:spPr>
          <a:xfrm>
            <a:off x="457200" y="-90264"/>
            <a:ext cx="76200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600" dirty="0" smtClean="0"/>
              <a:t>CC Culture </a:t>
            </a:r>
            <a:r>
              <a:rPr lang="es-ES_tradnl" sz="3600" dirty="0" err="1" smtClean="0"/>
              <a:t>Development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Cycle</a:t>
            </a:r>
            <a:endParaRPr lang="en-US" sz="3600" dirty="0"/>
          </a:p>
        </p:txBody>
      </p:sp>
      <p:sp>
        <p:nvSpPr>
          <p:cNvPr id="89" name="88 Flecha derecha"/>
          <p:cNvSpPr/>
          <p:nvPr/>
        </p:nvSpPr>
        <p:spPr>
          <a:xfrm>
            <a:off x="5211688" y="5146449"/>
            <a:ext cx="920282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89 CuadroTexto"/>
          <p:cNvSpPr txBox="1"/>
          <p:nvPr/>
        </p:nvSpPr>
        <p:spPr>
          <a:xfrm>
            <a:off x="4707632" y="5085184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FF0000"/>
                </a:solidFill>
              </a:rPr>
              <a:t>BCA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1" name="90 Flecha derecha"/>
          <p:cNvSpPr/>
          <p:nvPr/>
        </p:nvSpPr>
        <p:spPr>
          <a:xfrm>
            <a:off x="4315780" y="5152549"/>
            <a:ext cx="383468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91 CuadroTexto"/>
          <p:cNvSpPr txBox="1"/>
          <p:nvPr/>
        </p:nvSpPr>
        <p:spPr>
          <a:xfrm>
            <a:off x="3627512" y="5096640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7030A0"/>
                </a:solidFill>
              </a:rPr>
              <a:t>CCOP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93" name="92 CuadroTexto"/>
          <p:cNvSpPr txBox="1"/>
          <p:nvPr/>
        </p:nvSpPr>
        <p:spPr>
          <a:xfrm>
            <a:off x="6075784" y="5105931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70C0"/>
                </a:solidFill>
              </a:rPr>
              <a:t>ICC 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94" name="93 CuadroTexto"/>
          <p:cNvSpPr txBox="1"/>
          <p:nvPr/>
        </p:nvSpPr>
        <p:spPr>
          <a:xfrm>
            <a:off x="7524328" y="5096640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>
                <a:solidFill>
                  <a:srgbClr val="0070C0"/>
                </a:solidFill>
                <a:sym typeface="Wingdings" panose="05000000000000000000" pitchFamily="2" charset="2"/>
              </a:rPr>
              <a:t>CCCT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95" name="94 Flecha derecha"/>
          <p:cNvSpPr/>
          <p:nvPr/>
        </p:nvSpPr>
        <p:spPr>
          <a:xfrm>
            <a:off x="6627642" y="5177939"/>
            <a:ext cx="960309" cy="21602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95 CuadroTexto"/>
          <p:cNvSpPr txBox="1"/>
          <p:nvPr/>
        </p:nvSpPr>
        <p:spPr>
          <a:xfrm>
            <a:off x="6092552" y="3553852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rgbClr val="0070C0"/>
                </a:solidFill>
              </a:rPr>
              <a:t>ICC </a:t>
            </a:r>
            <a:r>
              <a:rPr lang="es-ES_tradnl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CCCT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97" name="96 CuadroTexto"/>
          <p:cNvSpPr txBox="1"/>
          <p:nvPr/>
        </p:nvSpPr>
        <p:spPr>
          <a:xfrm>
            <a:off x="6092552" y="3140968"/>
            <a:ext cx="639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rgbClr val="0070C0"/>
                </a:solidFill>
              </a:rPr>
              <a:t>ICC </a:t>
            </a:r>
            <a:r>
              <a:rPr lang="es-ES_tradnl" sz="14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CCCT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98" name="97 CuadroTexto"/>
          <p:cNvSpPr txBox="1"/>
          <p:nvPr/>
        </p:nvSpPr>
        <p:spPr>
          <a:xfrm>
            <a:off x="4608004" y="5805264"/>
            <a:ext cx="828092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_tradnl" sz="1400" dirty="0" smtClean="0">
                <a:solidFill>
                  <a:srgbClr val="0070C0"/>
                </a:solidFill>
              </a:rPr>
              <a:t>CASE 3d: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56176" y="188640"/>
            <a:ext cx="2232248" cy="307777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AU" sz="1400" dirty="0" smtClean="0"/>
              <a:t>Assume: ICC in 2</a:t>
            </a:r>
            <a:r>
              <a:rPr lang="en-AU" sz="1400" baseline="30000" dirty="0" smtClean="0"/>
              <a:t>nd</a:t>
            </a:r>
            <a:r>
              <a:rPr lang="en-AU" sz="1400" dirty="0" smtClean="0"/>
              <a:t> semester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65015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1" grpId="0" animBg="1"/>
      <p:bldP spid="12" grpId="0" animBg="1"/>
      <p:bldP spid="13" grpId="0"/>
      <p:bldP spid="14" grpId="0"/>
      <p:bldP spid="24" grpId="0" animBg="1"/>
      <p:bldP spid="25" grpId="0" animBg="1"/>
      <p:bldP spid="26" grpId="0"/>
      <p:bldP spid="27" grpId="0"/>
      <p:bldP spid="28" grpId="0"/>
      <p:bldP spid="29" grpId="0" animBg="1"/>
      <p:bldP spid="30" grpId="0" animBg="1"/>
      <p:bldP spid="31" grpId="0" animBg="1"/>
      <p:bldP spid="33" grpId="0" animBg="1"/>
      <p:bldP spid="34" grpId="0" animBg="1"/>
      <p:bldP spid="35" grpId="0"/>
      <p:bldP spid="36" grpId="0"/>
      <p:bldP spid="38" grpId="0"/>
      <p:bldP spid="39" grpId="0"/>
      <p:bldP spid="40" grpId="0"/>
      <p:bldP spid="41" grpId="0" animBg="1"/>
      <p:bldP spid="42" grpId="0" animBg="1"/>
      <p:bldP spid="43" grpId="0"/>
      <p:bldP spid="44" grpId="0"/>
      <p:bldP spid="45" grpId="0"/>
      <p:bldP spid="46" grpId="0" animBg="1"/>
      <p:bldP spid="47" grpId="0" animBg="1"/>
      <p:bldP spid="48" grpId="0"/>
      <p:bldP spid="49" grpId="0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 animBg="1"/>
      <p:bldP spid="58" grpId="0" animBg="1"/>
      <p:bldP spid="59" grpId="0"/>
      <p:bldP spid="60" grpId="0"/>
      <p:bldP spid="61" grpId="0" animBg="1"/>
      <p:bldP spid="62" grpId="0" animBg="1"/>
      <p:bldP spid="64" grpId="0"/>
      <p:bldP spid="65" grpId="0"/>
      <p:bldP spid="66" grpId="0" animBg="1"/>
      <p:bldP spid="67" grpId="0" animBg="1"/>
      <p:bldP spid="68" grpId="0"/>
      <p:bldP spid="69" grpId="0"/>
      <p:bldP spid="70" grpId="0" animBg="1"/>
      <p:bldP spid="71" grpId="0" animBg="1"/>
      <p:bldP spid="72" grpId="0" animBg="1"/>
      <p:bldP spid="73" grpId="0"/>
      <p:bldP spid="76" grpId="0"/>
      <p:bldP spid="77" grpId="0"/>
      <p:bldP spid="78" grpId="0" animBg="1"/>
      <p:bldP spid="79" grpId="0" animBg="1"/>
      <p:bldP spid="80" grpId="0" animBg="1"/>
      <p:bldP spid="81" grpId="0" animBg="1"/>
      <p:bldP spid="84" grpId="0"/>
      <p:bldP spid="85" grpId="0" animBg="1"/>
      <p:bldP spid="86" grpId="0" animBg="1"/>
      <p:bldP spid="87" grpId="0"/>
      <p:bldP spid="89" grpId="0" animBg="1"/>
      <p:bldP spid="90" grpId="0"/>
      <p:bldP spid="91" grpId="0" animBg="1"/>
      <p:bldP spid="92" grpId="0"/>
      <p:bldP spid="93" grpId="0"/>
      <p:bldP spid="94" grpId="0"/>
      <p:bldP spid="95" grpId="0" animBg="1"/>
      <p:bldP spid="96" grpId="0"/>
      <p:bldP spid="97" grpId="0"/>
      <p:bldP spid="9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1337</TotalTime>
  <Words>1337</Words>
  <Application>Microsoft Office PowerPoint</Application>
  <PresentationFormat>Presentación en pantalla (4:3)</PresentationFormat>
  <Paragraphs>247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Adyacencia</vt:lpstr>
      <vt:lpstr>Developing  a Case Competition  Learning Culture</vt:lpstr>
      <vt:lpstr>CC Culture Development Cycle</vt:lpstr>
      <vt:lpstr>Formal training: CCOP</vt:lpstr>
      <vt:lpstr>Formal training: BCA</vt:lpstr>
      <vt:lpstr>Formal training: ICCT</vt:lpstr>
      <vt:lpstr>CCOP/BCA/ICCT:   developing CC culture</vt:lpstr>
      <vt:lpstr>Criteria to compete in ICC?</vt:lpstr>
      <vt:lpstr>After competing at ICC, what?</vt:lpstr>
      <vt:lpstr>Presentación de PowerPoint</vt:lpstr>
      <vt:lpstr>CC Culture Development Cycle</vt:lpstr>
      <vt:lpstr>Which 3 teams for ICC?</vt:lpstr>
    </vt:vector>
  </TitlesOfParts>
  <Company>Universidad de Navarra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Ian Kwan</dc:creator>
  <cp:lastModifiedBy>Ian Kwan</cp:lastModifiedBy>
  <cp:revision>55</cp:revision>
  <cp:lastPrinted>2015-08-27T07:22:05Z</cp:lastPrinted>
  <dcterms:created xsi:type="dcterms:W3CDTF">2015-08-25T09:45:19Z</dcterms:created>
  <dcterms:modified xsi:type="dcterms:W3CDTF">2015-09-07T13:44:13Z</dcterms:modified>
</cp:coreProperties>
</file>